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56" r:id="rId5"/>
    <p:sldId id="311" r:id="rId6"/>
    <p:sldId id="312" r:id="rId7"/>
    <p:sldId id="313" r:id="rId8"/>
    <p:sldId id="326" r:id="rId9"/>
    <p:sldId id="323" r:id="rId10"/>
    <p:sldId id="324" r:id="rId11"/>
    <p:sldId id="325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274" r:id="rId22"/>
    <p:sldId id="273" r:id="rId23"/>
    <p:sldId id="278" r:id="rId24"/>
    <p:sldId id="279" r:id="rId25"/>
    <p:sldId id="286" r:id="rId26"/>
    <p:sldId id="282" r:id="rId27"/>
    <p:sldId id="284" r:id="rId28"/>
    <p:sldId id="287" r:id="rId29"/>
    <p:sldId id="285" r:id="rId30"/>
    <p:sldId id="288" r:id="rId31"/>
    <p:sldId id="272" r:id="rId32"/>
    <p:sldId id="280" r:id="rId33"/>
    <p:sldId id="275" r:id="rId34"/>
    <p:sldId id="276" r:id="rId35"/>
    <p:sldId id="271" r:id="rId36"/>
    <p:sldId id="291" r:id="rId37"/>
    <p:sldId id="277" r:id="rId38"/>
    <p:sldId id="269" r:id="rId39"/>
    <p:sldId id="283" r:id="rId40"/>
    <p:sldId id="289" r:id="rId4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26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4660"/>
  </p:normalViewPr>
  <p:slideViewPr>
    <p:cSldViewPr>
      <p:cViewPr varScale="1">
        <p:scale>
          <a:sx n="38" d="100"/>
          <a:sy n="38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H\AH\OKTAT&#193;SOK\20141127_M&#369;sorsz&#243;r&#243;%20m&#369;szaki%20nap\RAJZOK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Sorozat 2</c:v>
                </c:pt>
              </c:strCache>
            </c:strRef>
          </c:tx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Sorozat 3</c:v>
                </c:pt>
              </c:strCache>
            </c:strRef>
          </c:tx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/>
        <c:axId val="67896064"/>
        <c:axId val="67897600"/>
      </c:barChart>
      <c:catAx>
        <c:axId val="67896064"/>
        <c:scaling>
          <c:orientation val="minMax"/>
        </c:scaling>
        <c:axPos val="b"/>
        <c:tickLblPos val="nextTo"/>
        <c:crossAx val="67897600"/>
        <c:crosses val="autoZero"/>
        <c:auto val="1"/>
        <c:lblAlgn val="ctr"/>
        <c:lblOffset val="100"/>
      </c:catAx>
      <c:valAx>
        <c:axId val="67897600"/>
        <c:scaling>
          <c:orientation val="minMax"/>
        </c:scaling>
        <c:axPos val="l"/>
        <c:majorGridlines/>
        <c:numFmt formatCode="General" sourceLinked="1"/>
        <c:tickLblPos val="nextTo"/>
        <c:crossAx val="6789606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400">
          <a:latin typeface="+mj-lt"/>
        </a:defRPr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sz="1200"/>
              <a:t>Teljesítményfelvétel arányok technológiánként az országos TV hálózatra</a:t>
            </a:r>
            <a:r>
              <a:rPr lang="hu-HU"/>
              <a:t> </a:t>
            </a:r>
          </a:p>
        </c:rich>
      </c:tx>
      <c:layout>
        <c:manualLayout>
          <c:xMode val="edge"/>
          <c:yMode val="edge"/>
          <c:x val="0.15410015435415486"/>
          <c:y val="3.2407275681901604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Munka1!$A$2</c:f>
              <c:strCache>
                <c:ptCount val="1"/>
                <c:pt idx="0">
                  <c:v>ATV</c:v>
                </c:pt>
              </c:strCache>
            </c:strRef>
          </c:tx>
          <c:dLbls>
            <c:showVal val="1"/>
          </c:dLbls>
          <c:val>
            <c:numRef>
              <c:f>Munka1!$F$2</c:f>
              <c:numCache>
                <c:formatCode>0.00</c:formatCode>
                <c:ptCount val="1"/>
                <c:pt idx="0">
                  <c:v>1765.625</c:v>
                </c:pt>
              </c:numCache>
            </c:numRef>
          </c:val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DVB-T</c:v>
                </c:pt>
              </c:strCache>
            </c:strRef>
          </c:tx>
          <c:dLbls>
            <c:showVal val="1"/>
          </c:dLbls>
          <c:val>
            <c:numRef>
              <c:f>Munka1!$F$3</c:f>
              <c:numCache>
                <c:formatCode>0.00</c:formatCode>
                <c:ptCount val="1"/>
                <c:pt idx="0">
                  <c:v>955</c:v>
                </c:pt>
              </c:numCache>
            </c:numRef>
          </c:val>
        </c:ser>
        <c:dLbls/>
        <c:gapWidth val="75"/>
        <c:overlap val="-25"/>
        <c:axId val="71038464"/>
        <c:axId val="71040000"/>
      </c:barChart>
      <c:catAx>
        <c:axId val="71038464"/>
        <c:scaling>
          <c:orientation val="minMax"/>
        </c:scaling>
        <c:delete val="1"/>
        <c:axPos val="b"/>
        <c:majorTickMark val="none"/>
        <c:tickLblPos val="none"/>
        <c:crossAx val="71040000"/>
        <c:crosses val="autoZero"/>
        <c:auto val="1"/>
        <c:lblAlgn val="ctr"/>
        <c:lblOffset val="100"/>
      </c:catAx>
      <c:valAx>
        <c:axId val="710400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Teljesítményfelvétel</a:t>
                </a:r>
                <a:r>
                  <a:rPr lang="hu-HU" baseline="0"/>
                  <a:t> [kW]</a:t>
                </a:r>
                <a:endParaRPr lang="hu-HU"/>
              </a:p>
            </c:rich>
          </c:tx>
        </c:title>
        <c:numFmt formatCode="0.00" sourceLinked="1"/>
        <c:majorTickMark val="none"/>
        <c:tickLblPos val="nextTo"/>
        <c:spPr>
          <a:ln w="9525">
            <a:noFill/>
          </a:ln>
        </c:spPr>
        <c:crossAx val="71038464"/>
        <c:crosses val="autoZero"/>
        <c:crossBetween val="between"/>
      </c:valAx>
    </c:plotArea>
    <c:legend>
      <c:legendPos val="b"/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sz="1200"/>
              <a:t>Teljesítményfelvétel arányok programonként és technológiánként az országos TV hálózatra</a:t>
            </a:r>
            <a:r>
              <a:rPr lang="hu-HU"/>
              <a:t> </a:t>
            </a:r>
          </a:p>
        </c:rich>
      </c:tx>
      <c:layout>
        <c:manualLayout>
          <c:xMode val="edge"/>
          <c:yMode val="edge"/>
          <c:x val="0.16101230157731886"/>
          <c:y val="2.314814814814814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Munka1!$A$2</c:f>
              <c:strCache>
                <c:ptCount val="1"/>
                <c:pt idx="0">
                  <c:v>ATV</c:v>
                </c:pt>
              </c:strCache>
            </c:strRef>
          </c:tx>
          <c:dLbls>
            <c:showVal val="1"/>
          </c:dLbls>
          <c:val>
            <c:numRef>
              <c:f>Munka1!$G$2</c:f>
              <c:numCache>
                <c:formatCode>0.00</c:formatCode>
                <c:ptCount val="1"/>
                <c:pt idx="0">
                  <c:v>588.54166666666663</c:v>
                </c:pt>
              </c:numCache>
            </c:numRef>
          </c:val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DVB-T</c:v>
                </c:pt>
              </c:strCache>
            </c:strRef>
          </c:tx>
          <c:dLbls>
            <c:showVal val="1"/>
          </c:dLbls>
          <c:val>
            <c:numRef>
              <c:f>Munka1!$G$3</c:f>
              <c:numCache>
                <c:formatCode>0.00</c:formatCode>
                <c:ptCount val="1"/>
                <c:pt idx="0">
                  <c:v>28.088235294117645</c:v>
                </c:pt>
              </c:numCache>
            </c:numRef>
          </c:val>
        </c:ser>
        <c:dLbls/>
        <c:gapWidth val="75"/>
        <c:overlap val="-25"/>
        <c:axId val="71328512"/>
        <c:axId val="71330048"/>
      </c:barChart>
      <c:catAx>
        <c:axId val="71328512"/>
        <c:scaling>
          <c:orientation val="minMax"/>
        </c:scaling>
        <c:delete val="1"/>
        <c:axPos val="b"/>
        <c:majorTickMark val="none"/>
        <c:tickLblPos val="none"/>
        <c:crossAx val="71330048"/>
        <c:crosses val="autoZero"/>
        <c:auto val="1"/>
        <c:lblAlgn val="ctr"/>
        <c:lblOffset val="100"/>
      </c:catAx>
      <c:valAx>
        <c:axId val="713300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Teljesítményfelvétel</a:t>
                </a:r>
                <a:r>
                  <a:rPr lang="hu-HU" baseline="0"/>
                  <a:t> [kW]</a:t>
                </a:r>
                <a:endParaRPr lang="hu-HU"/>
              </a:p>
            </c:rich>
          </c:tx>
        </c:title>
        <c:numFmt formatCode="0.00" sourceLinked="1"/>
        <c:majorTickMark val="none"/>
        <c:tickLblPos val="nextTo"/>
        <c:spPr>
          <a:ln w="9525">
            <a:noFill/>
          </a:ln>
        </c:spPr>
        <c:crossAx val="71328512"/>
        <c:crosses val="autoZero"/>
        <c:crossBetween val="between"/>
      </c:valAx>
    </c:plotArea>
    <c:legend>
      <c:legendPos val="b"/>
    </c:legend>
    <c:plotVisOnly val="1"/>
    <c:dispBlanksAs val="gap"/>
  </c:chart>
  <c:spPr>
    <a:solidFill>
      <a:srgbClr val="FFFFFF"/>
    </a:solidFill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'CF számolás'!$B$48</c:f>
              <c:strCache>
                <c:ptCount val="1"/>
                <c:pt idx="0">
                  <c:v>22</c:v>
                </c:pt>
              </c:strCache>
            </c:strRef>
          </c:tx>
          <c:marker>
            <c:symbol val="none"/>
          </c:marker>
          <c:val>
            <c:numRef>
              <c:f>'CF számolás'!$B$48:$B$52</c:f>
              <c:numCache>
                <c:formatCode>General</c:formatCode>
                <c:ptCount val="5"/>
                <c:pt idx="0">
                  <c:v>22</c:v>
                </c:pt>
                <c:pt idx="1">
                  <c:v>21.030899869919438</c:v>
                </c:pt>
                <c:pt idx="2">
                  <c:v>19.781512503836435</c:v>
                </c:pt>
                <c:pt idx="3">
                  <c:v>18.020599913279622</c:v>
                </c:pt>
                <c:pt idx="4">
                  <c:v>15.010299956639814</c:v>
                </c:pt>
              </c:numCache>
            </c:numRef>
          </c:val>
        </c:ser>
        <c:ser>
          <c:idx val="1"/>
          <c:order val="1"/>
          <c:tx>
            <c:strRef>
              <c:f>'CF számolás'!$C$48</c:f>
              <c:strCache>
                <c:ptCount val="1"/>
                <c:pt idx="0">
                  <c:v>21</c:v>
                </c:pt>
              </c:strCache>
            </c:strRef>
          </c:tx>
          <c:marker>
            <c:symbol val="none"/>
          </c:marker>
          <c:val>
            <c:numRef>
              <c:f>'CF számolás'!$C$48:$C$52</c:f>
              <c:numCache>
                <c:formatCode>General</c:formatCode>
                <c:ptCount val="5"/>
                <c:pt idx="0">
                  <c:v>21</c:v>
                </c:pt>
                <c:pt idx="1">
                  <c:v>20.030899869919438</c:v>
                </c:pt>
                <c:pt idx="2">
                  <c:v>18.781512503836435</c:v>
                </c:pt>
                <c:pt idx="3">
                  <c:v>17.020599913279622</c:v>
                </c:pt>
                <c:pt idx="4">
                  <c:v>14.010299956639814</c:v>
                </c:pt>
              </c:numCache>
            </c:numRef>
          </c:val>
        </c:ser>
        <c:ser>
          <c:idx val="2"/>
          <c:order val="2"/>
          <c:tx>
            <c:strRef>
              <c:f>'CF számolás'!$D$48</c:f>
              <c:strCache>
                <c:ptCount val="1"/>
                <c:pt idx="0">
                  <c:v>20</c:v>
                </c:pt>
              </c:strCache>
            </c:strRef>
          </c:tx>
          <c:marker>
            <c:symbol val="none"/>
          </c:marker>
          <c:val>
            <c:numRef>
              <c:f>'CF számolás'!$D$48:$D$52</c:f>
              <c:numCache>
                <c:formatCode>General</c:formatCode>
                <c:ptCount val="5"/>
                <c:pt idx="0">
                  <c:v>20</c:v>
                </c:pt>
                <c:pt idx="1">
                  <c:v>19.030899869919438</c:v>
                </c:pt>
                <c:pt idx="2">
                  <c:v>17.781512503836435</c:v>
                </c:pt>
                <c:pt idx="3">
                  <c:v>16.020599913279622</c:v>
                </c:pt>
                <c:pt idx="4">
                  <c:v>13.010299956639814</c:v>
                </c:pt>
              </c:numCache>
            </c:numRef>
          </c:val>
        </c:ser>
        <c:ser>
          <c:idx val="3"/>
          <c:order val="3"/>
          <c:tx>
            <c:strRef>
              <c:f>'CF számolás'!$E$48</c:f>
              <c:strCache>
                <c:ptCount val="1"/>
                <c:pt idx="0">
                  <c:v>19</c:v>
                </c:pt>
              </c:strCache>
            </c:strRef>
          </c:tx>
          <c:marker>
            <c:symbol val="none"/>
          </c:marker>
          <c:val>
            <c:numRef>
              <c:f>'CF számolás'!$E$48:$E$52</c:f>
              <c:numCache>
                <c:formatCode>General</c:formatCode>
                <c:ptCount val="5"/>
                <c:pt idx="0">
                  <c:v>19</c:v>
                </c:pt>
                <c:pt idx="1">
                  <c:v>18.030899869919438</c:v>
                </c:pt>
                <c:pt idx="2">
                  <c:v>16.781512503836435</c:v>
                </c:pt>
                <c:pt idx="3">
                  <c:v>15.020599913279627</c:v>
                </c:pt>
                <c:pt idx="4">
                  <c:v>12.010299956639814</c:v>
                </c:pt>
              </c:numCache>
            </c:numRef>
          </c:val>
        </c:ser>
        <c:ser>
          <c:idx val="4"/>
          <c:order val="4"/>
          <c:tx>
            <c:strRef>
              <c:f>'CF számolás'!$F$48</c:f>
              <c:strCache>
                <c:ptCount val="1"/>
                <c:pt idx="0">
                  <c:v>18</c:v>
                </c:pt>
              </c:strCache>
            </c:strRef>
          </c:tx>
          <c:marker>
            <c:symbol val="none"/>
          </c:marker>
          <c:val>
            <c:numRef>
              <c:f>'CF számolás'!$F$48:$F$52</c:f>
              <c:numCache>
                <c:formatCode>General</c:formatCode>
                <c:ptCount val="5"/>
                <c:pt idx="0">
                  <c:v>18</c:v>
                </c:pt>
                <c:pt idx="1">
                  <c:v>17.030899869919438</c:v>
                </c:pt>
                <c:pt idx="2">
                  <c:v>15.781512503836437</c:v>
                </c:pt>
                <c:pt idx="3">
                  <c:v>14.020599913279627</c:v>
                </c:pt>
                <c:pt idx="4">
                  <c:v>11.010299956639814</c:v>
                </c:pt>
              </c:numCache>
            </c:numRef>
          </c:val>
        </c:ser>
        <c:ser>
          <c:idx val="5"/>
          <c:order val="5"/>
          <c:tx>
            <c:strRef>
              <c:f>'CF számolás'!$G$48</c:f>
              <c:strCache>
                <c:ptCount val="1"/>
                <c:pt idx="0">
                  <c:v>17</c:v>
                </c:pt>
              </c:strCache>
            </c:strRef>
          </c:tx>
          <c:marker>
            <c:symbol val="none"/>
          </c:marker>
          <c:val>
            <c:numRef>
              <c:f>'CF számolás'!$G$48:$G$52</c:f>
              <c:numCache>
                <c:formatCode>General</c:formatCode>
                <c:ptCount val="5"/>
                <c:pt idx="0">
                  <c:v>17</c:v>
                </c:pt>
                <c:pt idx="1">
                  <c:v>16.030899869919438</c:v>
                </c:pt>
                <c:pt idx="2">
                  <c:v>14.781512503836437</c:v>
                </c:pt>
                <c:pt idx="3">
                  <c:v>13.020599913279627</c:v>
                </c:pt>
                <c:pt idx="4">
                  <c:v>10.010299956639814</c:v>
                </c:pt>
              </c:numCache>
            </c:numRef>
          </c:val>
        </c:ser>
        <c:ser>
          <c:idx val="6"/>
          <c:order val="6"/>
          <c:tx>
            <c:strRef>
              <c:f>'CF számolás'!$H$48</c:f>
              <c:strCache>
                <c:ptCount val="1"/>
                <c:pt idx="0">
                  <c:v>16</c:v>
                </c:pt>
              </c:strCache>
            </c:strRef>
          </c:tx>
          <c:marker>
            <c:symbol val="none"/>
          </c:marker>
          <c:val>
            <c:numRef>
              <c:f>'CF számolás'!$H$48:$H$52</c:f>
              <c:numCache>
                <c:formatCode>General</c:formatCode>
                <c:ptCount val="5"/>
                <c:pt idx="0">
                  <c:v>16</c:v>
                </c:pt>
                <c:pt idx="1">
                  <c:v>15.030899869919436</c:v>
                </c:pt>
                <c:pt idx="2">
                  <c:v>13.781512503836437</c:v>
                </c:pt>
                <c:pt idx="3">
                  <c:v>12.020599913279627</c:v>
                </c:pt>
                <c:pt idx="4">
                  <c:v>9.0102999566398125</c:v>
                </c:pt>
              </c:numCache>
            </c:numRef>
          </c:val>
        </c:ser>
        <c:ser>
          <c:idx val="7"/>
          <c:order val="7"/>
          <c:tx>
            <c:strRef>
              <c:f>'CF számolás'!$I$48</c:f>
              <c:strCache>
                <c:ptCount val="1"/>
                <c:pt idx="0">
                  <c:v>15</c:v>
                </c:pt>
              </c:strCache>
            </c:strRef>
          </c:tx>
          <c:marker>
            <c:symbol val="none"/>
          </c:marker>
          <c:val>
            <c:numRef>
              <c:f>'CF számolás'!$I$48:$I$52</c:f>
              <c:numCache>
                <c:formatCode>General</c:formatCode>
                <c:ptCount val="5"/>
                <c:pt idx="0">
                  <c:v>15</c:v>
                </c:pt>
                <c:pt idx="1">
                  <c:v>14.030899869919436</c:v>
                </c:pt>
                <c:pt idx="2">
                  <c:v>12.781512503836437</c:v>
                </c:pt>
                <c:pt idx="3">
                  <c:v>11.020599913279627</c:v>
                </c:pt>
                <c:pt idx="4">
                  <c:v>8.0102999566398125</c:v>
                </c:pt>
              </c:numCache>
            </c:numRef>
          </c:val>
        </c:ser>
        <c:ser>
          <c:idx val="8"/>
          <c:order val="8"/>
          <c:tx>
            <c:strRef>
              <c:f>'CF számolás'!$J$48</c:f>
              <c:strCache>
                <c:ptCount val="1"/>
                <c:pt idx="0">
                  <c:v>14</c:v>
                </c:pt>
              </c:strCache>
            </c:strRef>
          </c:tx>
          <c:marker>
            <c:symbol val="none"/>
          </c:marker>
          <c:val>
            <c:numRef>
              <c:f>'CF számolás'!$J$48:$J$52</c:f>
              <c:numCache>
                <c:formatCode>General</c:formatCode>
                <c:ptCount val="5"/>
                <c:pt idx="0">
                  <c:v>14</c:v>
                </c:pt>
                <c:pt idx="1">
                  <c:v>13.030899869919436</c:v>
                </c:pt>
                <c:pt idx="2">
                  <c:v>11.781512503836437</c:v>
                </c:pt>
                <c:pt idx="3">
                  <c:v>10.020599913279627</c:v>
                </c:pt>
                <c:pt idx="4">
                  <c:v>7.0102999566398125</c:v>
                </c:pt>
              </c:numCache>
            </c:numRef>
          </c:val>
        </c:ser>
        <c:ser>
          <c:idx val="9"/>
          <c:order val="9"/>
          <c:tx>
            <c:strRef>
              <c:f>'CF számolás'!$K$48</c:f>
              <c:strCache>
                <c:ptCount val="1"/>
                <c:pt idx="0">
                  <c:v>13</c:v>
                </c:pt>
              </c:strCache>
            </c:strRef>
          </c:tx>
          <c:marker>
            <c:symbol val="none"/>
          </c:marker>
          <c:val>
            <c:numRef>
              <c:f>'CF számolás'!$K$48:$K$52</c:f>
              <c:numCache>
                <c:formatCode>General</c:formatCode>
                <c:ptCount val="5"/>
                <c:pt idx="0">
                  <c:v>13</c:v>
                </c:pt>
                <c:pt idx="1">
                  <c:v>12.030899869919436</c:v>
                </c:pt>
                <c:pt idx="2">
                  <c:v>10.781512503836437</c:v>
                </c:pt>
                <c:pt idx="3">
                  <c:v>9.0205999132796268</c:v>
                </c:pt>
                <c:pt idx="4">
                  <c:v>6.0102999566398125</c:v>
                </c:pt>
              </c:numCache>
            </c:numRef>
          </c:val>
        </c:ser>
        <c:dLbls/>
        <c:marker val="1"/>
        <c:axId val="70911872"/>
        <c:axId val="70918144"/>
      </c:lineChart>
      <c:catAx>
        <c:axId val="70911872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adószám [dB]</a:t>
                </a:r>
              </a:p>
            </c:rich>
          </c:tx>
        </c:title>
        <c:tickLblPos val="nextTo"/>
        <c:crossAx val="70918144"/>
        <c:crosses val="autoZero"/>
        <c:auto val="1"/>
        <c:lblAlgn val="ctr"/>
        <c:lblOffset val="100"/>
      </c:catAx>
      <c:valAx>
        <c:axId val="70918144"/>
        <c:scaling>
          <c:orientation val="minMax"/>
        </c:scaling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CF [dB]</a:t>
                </a:r>
              </a:p>
            </c:rich>
          </c:tx>
        </c:title>
        <c:numFmt formatCode="General" sourceLinked="1"/>
        <c:tickLblPos val="nextTo"/>
        <c:crossAx val="70911872"/>
        <c:crosses val="autoZero"/>
        <c:crossBetween val="between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6D127-455F-4F64-9693-C351F7D3ED8A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D2D28-A3B7-469D-9548-D4260EB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91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D2D28-A3B7-469D-9548-D4260EB38E2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15 février 2005</a:t>
            </a:r>
            <a:endParaRPr lang="fr-FR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1F539-9779-4085-A900-03DBE497684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2802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15 février 2005</a:t>
            </a:r>
            <a:endParaRPr lang="fr-FR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1F539-9779-4085-A900-03DBE497684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2802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D2D28-A3B7-469D-9548-D4260EB38E2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72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15 février 2005</a:t>
            </a:r>
            <a:endParaRPr lang="fr-FR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1F539-9779-4085-A900-03DBE497684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684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15 février 2005</a:t>
            </a:r>
            <a:endParaRPr lang="fr-FR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1F539-9779-4085-A900-03DBE49768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280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5F338E-2DB3-45FB-AB37-6EFFE8E903CE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15 février 2005</a:t>
            </a:r>
            <a:endParaRPr lang="fr-FR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1F539-9779-4085-A900-03DBE497684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280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15 février 2005</a:t>
            </a:r>
            <a:endParaRPr lang="fr-FR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1F539-9779-4085-A900-03DBE497684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280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15 février 2005</a:t>
            </a:r>
            <a:endParaRPr lang="fr-FR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1F539-9779-4085-A900-03DBE497684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2802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15 février 2005</a:t>
            </a:r>
            <a:endParaRPr lang="fr-FR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1F539-9779-4085-A900-03DBE497684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280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15 février 2005</a:t>
            </a:r>
            <a:endParaRPr lang="fr-FR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1F539-9779-4085-A900-03DBE497684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280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130426"/>
            <a:ext cx="4932040" cy="1470025"/>
          </a:xfrm>
        </p:spPr>
        <p:txBody>
          <a:bodyPr>
            <a:noAutofit/>
          </a:bodyPr>
          <a:lstStyle>
            <a:lvl1pPr algn="r">
              <a:defRPr sz="5000">
                <a:latin typeface="Arial Black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4248472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8" name="Téglalap 7"/>
          <p:cNvSpPr/>
          <p:nvPr userDrawn="1"/>
        </p:nvSpPr>
        <p:spPr>
          <a:xfrm>
            <a:off x="6084168" y="5445224"/>
            <a:ext cx="3024336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buClr>
                <a:srgbClr val="95C122"/>
              </a:buClr>
              <a:defRPr/>
            </a:lvl1pPr>
            <a:lvl2pPr>
              <a:buClr>
                <a:srgbClr val="95C122"/>
              </a:buClr>
              <a:defRPr/>
            </a:lvl2pPr>
            <a:lvl3pPr>
              <a:buClr>
                <a:srgbClr val="95C122"/>
              </a:buClr>
              <a:defRPr/>
            </a:lvl3pPr>
            <a:lvl4pPr>
              <a:buClr>
                <a:srgbClr val="95C122"/>
              </a:buClr>
              <a:defRPr/>
            </a:lvl4pPr>
            <a:lvl5pPr>
              <a:buClr>
                <a:srgbClr val="95C122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buClr>
                <a:srgbClr val="95C122"/>
              </a:buClr>
              <a:buFont typeface="Arial" pitchFamily="34" charset="0"/>
              <a:buChar char="•"/>
              <a:defRPr sz="2800"/>
            </a:lvl1pPr>
            <a:lvl2pPr>
              <a:buClr>
                <a:srgbClr val="95C122"/>
              </a:buClr>
              <a:buFont typeface="Arial" pitchFamily="34" charset="0"/>
              <a:buChar char="•"/>
              <a:defRPr sz="2400"/>
            </a:lvl2pPr>
            <a:lvl3pPr>
              <a:buClr>
                <a:srgbClr val="95C122"/>
              </a:buClr>
              <a:buFont typeface="Arial" pitchFamily="34" charset="0"/>
              <a:buChar char="•"/>
              <a:defRPr sz="2000"/>
            </a:lvl3pPr>
            <a:lvl4pPr>
              <a:buClr>
                <a:srgbClr val="95C122"/>
              </a:buClr>
              <a:buFont typeface="Arial" pitchFamily="34" charset="0"/>
              <a:buChar char="•"/>
              <a:defRPr sz="1800"/>
            </a:lvl4pPr>
            <a:lvl5pPr>
              <a:buClr>
                <a:srgbClr val="95C122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buClr>
                <a:srgbClr val="95C122"/>
              </a:buClr>
              <a:buFont typeface="Arial" pitchFamily="34" charset="0"/>
              <a:buChar char="•"/>
              <a:defRPr sz="2800"/>
            </a:lvl1pPr>
            <a:lvl2pPr>
              <a:buClr>
                <a:srgbClr val="95C122"/>
              </a:buClr>
              <a:buFont typeface="Arial" pitchFamily="34" charset="0"/>
              <a:buChar char="•"/>
              <a:defRPr sz="2400"/>
            </a:lvl2pPr>
            <a:lvl3pPr>
              <a:buClr>
                <a:srgbClr val="95C122"/>
              </a:buClr>
              <a:buFont typeface="Arial" pitchFamily="34" charset="0"/>
              <a:buChar char="•"/>
              <a:defRPr sz="2000"/>
            </a:lvl3pPr>
            <a:lvl4pPr>
              <a:buClr>
                <a:srgbClr val="95C122"/>
              </a:buClr>
              <a:buFont typeface="Arial" pitchFamily="34" charset="0"/>
              <a:buChar char="•"/>
              <a:defRPr sz="1800"/>
            </a:lvl4pPr>
            <a:lvl5pPr>
              <a:buClr>
                <a:srgbClr val="95C122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467544" y="1556792"/>
          <a:ext cx="40324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buClr>
                <a:srgbClr val="95C122"/>
              </a:buClr>
              <a:defRPr sz="3200"/>
            </a:lvl1pPr>
            <a:lvl2pPr>
              <a:buClr>
                <a:srgbClr val="95C122"/>
              </a:buClr>
              <a:defRPr sz="2800"/>
            </a:lvl2pPr>
            <a:lvl3pPr>
              <a:buClr>
                <a:srgbClr val="95C122"/>
              </a:buClr>
              <a:defRPr sz="2400"/>
            </a:lvl3pPr>
            <a:lvl4pPr>
              <a:buClr>
                <a:srgbClr val="95C122"/>
              </a:buClr>
              <a:defRPr sz="2000"/>
            </a:lvl4pPr>
            <a:lvl5pPr>
              <a:buClr>
                <a:srgbClr val="95C12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95C122"/>
              </a:buClr>
              <a:defRPr/>
            </a:lvl1pPr>
            <a:lvl2pPr>
              <a:buClr>
                <a:srgbClr val="95C122"/>
              </a:buClr>
              <a:defRPr/>
            </a:lvl2pPr>
            <a:lvl3pPr>
              <a:buClr>
                <a:srgbClr val="95C122"/>
              </a:buClr>
              <a:defRPr/>
            </a:lvl3pPr>
            <a:lvl4pPr>
              <a:buClr>
                <a:srgbClr val="95C122"/>
              </a:buClr>
              <a:defRPr/>
            </a:lvl4pPr>
            <a:lvl5pPr>
              <a:buClr>
                <a:srgbClr val="95C122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ablon 1_4.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4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7.png"/><Relationship Id="rId7" Type="http://schemas.openxmlformats.org/officeDocument/2006/relationships/hyperlink" Target="http://www.google.hu/url?sa=i&amp;rct=j&amp;q=&amp;esrc=s&amp;frm=1&amp;source=images&amp;cd=&amp;cad=rja&amp;uact=8&amp;ved=0CAcQjRw&amp;url=http://www.bgrg.hu/Files/fiz/FizikaWeblap/rezgesekhullamok/hangtan/sargarezrezonatorhengerek.html&amp;ei=ugJ1VJjJD4S3oQTR4IDQBg&amp;psig=AFQjCNEWVWC9rwifFK57i29nmkWxAczBnA&amp;ust=1417040879884564" TargetMode="Externa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hyperlink" Target="http://www.google.hu/url?sa=i&amp;rct=j&amp;q=&amp;esrc=s&amp;frm=1&amp;source=images&amp;cd=&amp;cad=rja&amp;uact=8&amp;ved=0CAcQjRw&amp;url=http://en.wikipedia.org/wiki/Music_psychology&amp;ei=fQJ1VIC7Gq_BiQKd4YGYCA&amp;psig=AFQjCNEWVWC9rwifFK57i29nmkWxAczBnA&amp;ust=1417040879884564" TargetMode="External"/><Relationship Id="rId4" Type="http://schemas.openxmlformats.org/officeDocument/2006/relationships/image" Target="../media/image68.png"/><Relationship Id="rId9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3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000" dirty="0"/>
              <a:t>HTE - Vételtechnikai szakosztály, Kábeltelevíziós szakosztály, Média </a:t>
            </a:r>
            <a:r>
              <a:rPr lang="hu-HU" sz="2000" dirty="0" smtClean="0"/>
              <a:t>Klub:</a:t>
            </a:r>
            <a:br>
              <a:rPr lang="hu-HU" sz="2000" dirty="0" smtClean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>„</a:t>
            </a:r>
            <a:r>
              <a:rPr lang="hu-HU" sz="2000" b="1" i="1" dirty="0" smtClean="0"/>
              <a:t>A </a:t>
            </a:r>
            <a:r>
              <a:rPr lang="hu-HU" sz="2000" b="1" i="1" dirty="0"/>
              <a:t>digitális </a:t>
            </a:r>
            <a:r>
              <a:rPr lang="hu-HU" sz="2000" b="1" i="1" dirty="0" smtClean="0"/>
              <a:t>földfelszíni televízió</a:t>
            </a:r>
            <a:r>
              <a:rPr lang="hu-HU" sz="2000" b="1" dirty="0"/>
              <a:t/>
            </a:r>
            <a:br>
              <a:rPr lang="hu-HU" sz="2000" b="1" dirty="0"/>
            </a:br>
            <a:r>
              <a:rPr lang="hu-HU" sz="2000" b="1" i="1" dirty="0"/>
              <a:t>hálózat adástechnikai </a:t>
            </a:r>
            <a:r>
              <a:rPr lang="hu-HU" sz="2000" b="1" i="1" dirty="0" smtClean="0"/>
              <a:t>bemutatása”</a:t>
            </a:r>
            <a:endParaRPr lang="hu-HU" sz="2000" b="1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-6388" y="4797152"/>
            <a:ext cx="49320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sz="1400" dirty="0" smtClean="0"/>
              <a:t>Varga-Berta Dávid</a:t>
            </a:r>
          </a:p>
          <a:p>
            <a:pPr algn="l"/>
            <a:endParaRPr lang="hu-HU" sz="1100" dirty="0" smtClean="0"/>
          </a:p>
          <a:p>
            <a:pPr algn="l"/>
            <a:r>
              <a:rPr lang="hu-HU" sz="1100" dirty="0" smtClean="0"/>
              <a:t>2015.04.22.</a:t>
            </a:r>
          </a:p>
          <a:p>
            <a:pPr algn="l"/>
            <a:r>
              <a:rPr lang="hu-HU" sz="1100" dirty="0" smtClean="0"/>
              <a:t>BUDAPEST</a:t>
            </a:r>
          </a:p>
          <a:p>
            <a:pPr algn="l"/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/>
            <a:r>
              <a:rPr lang="hu-HU" b="1" i="1" dirty="0" smtClean="0">
                <a:latin typeface="Arial Black" panose="020B0A04020102020204" pitchFamily="34" charset="0"/>
              </a:rPr>
              <a:t>Rendszertechnikai alapok - Adóberendezés – Teljesítményerősítő fokozat</a:t>
            </a:r>
            <a:r>
              <a:rPr lang="hu-HU" b="0" i="1" dirty="0">
                <a:latin typeface="Arial Black" panose="020B0A04020102020204" pitchFamily="34" charset="0"/>
              </a:rPr>
              <a:t/>
            </a:r>
            <a:br>
              <a:rPr lang="hu-HU" b="0" i="1" dirty="0">
                <a:latin typeface="Arial Black" panose="020B0A04020102020204" pitchFamily="34" charset="0"/>
              </a:rPr>
            </a:br>
            <a:endParaRPr lang="hu-HU" b="0" i="1" dirty="0">
              <a:latin typeface="Arial Black" panose="020B0A040201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5707" y="1655329"/>
            <a:ext cx="8833483" cy="4379499"/>
          </a:xfrm>
          <a:prstGeom prst="rect">
            <a:avLst/>
          </a:prstGeom>
          <a:noFill/>
        </p:spPr>
        <p:txBody>
          <a:bodyPr wrap="square" lIns="83485" tIns="41742" rIns="83485" bIns="41742" rtlCol="0">
            <a:spAutoFit/>
          </a:bodyPr>
          <a:lstStyle/>
          <a:p>
            <a:pPr marL="318865" indent="-318865" defTabSz="853690"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"/>
            </a:pPr>
            <a:endParaRPr lang="hu-HU" sz="1500" b="1" dirty="0">
              <a:solidFill>
                <a:srgbClr val="FF8000"/>
              </a:solidFill>
            </a:endParaRPr>
          </a:p>
          <a:p>
            <a:pPr marL="318865" indent="-318865" defTabSz="853690"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"/>
            </a:pPr>
            <a:endParaRPr lang="hu-HU" sz="1500" b="1" dirty="0">
              <a:solidFill>
                <a:srgbClr val="FF8000"/>
              </a:solidFill>
            </a:endParaRPr>
          </a:p>
          <a:p>
            <a:pPr marL="318865" indent="-318865" defTabSz="853690"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"/>
            </a:pPr>
            <a:endParaRPr lang="hu-HU" sz="1500" b="1" dirty="0">
              <a:solidFill>
                <a:srgbClr val="FF8000"/>
              </a:solidFill>
            </a:endParaRPr>
          </a:p>
          <a:p>
            <a:pPr marL="318865" indent="-318865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Meghajtások</a:t>
            </a:r>
          </a:p>
          <a:p>
            <a:pPr marL="318865" indent="-318865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b="1" dirty="0"/>
          </a:p>
          <a:p>
            <a:pPr marL="318865" indent="-318865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Teljesítmény osztás</a:t>
            </a:r>
          </a:p>
          <a:p>
            <a:pPr marL="318865" indent="-318865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b="1" dirty="0"/>
          </a:p>
          <a:p>
            <a:pPr marL="318865" indent="-318865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Erősítés</a:t>
            </a:r>
          </a:p>
          <a:p>
            <a:pPr marL="318865" indent="-318865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b="1" dirty="0"/>
          </a:p>
          <a:p>
            <a:pPr marL="318865" indent="-318865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Teljesítmény összegzés</a:t>
            </a:r>
          </a:p>
          <a:p>
            <a:pPr marL="318865" indent="-318865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b="1" dirty="0"/>
          </a:p>
          <a:p>
            <a:pPr marL="318865" indent="-318865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Monitoring</a:t>
            </a:r>
          </a:p>
          <a:p>
            <a:pPr marL="318865" indent="-318865" defTabSz="853690"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"/>
            </a:pPr>
            <a:endParaRPr lang="hu-HU" sz="1500" b="1" dirty="0">
              <a:solidFill>
                <a:srgbClr val="FF8000"/>
              </a:solidFill>
            </a:endParaRPr>
          </a:p>
          <a:p>
            <a:pPr marL="313068" indent="-313068">
              <a:buFont typeface="+mj-lt"/>
              <a:buAutoNum type="arabicPeriod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1095737" lvl="2" indent="-260890">
              <a:buFont typeface="Arial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endParaRPr lang="hu-HU" sz="1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232" y="1655329"/>
            <a:ext cx="6159958" cy="42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6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/>
            <a:r>
              <a:rPr lang="hu-HU" b="1" i="1" dirty="0" smtClean="0">
                <a:latin typeface="Arial Black" panose="020B0A04020102020204" pitchFamily="34" charset="0"/>
              </a:rPr>
              <a:t>Rendszertechnikai alapok - RF rendszertechnika</a:t>
            </a:r>
            <a:r>
              <a:rPr lang="hu-HU" b="0" i="1" dirty="0">
                <a:latin typeface="Arial Black" panose="020B0A04020102020204" pitchFamily="34" charset="0"/>
              </a:rPr>
              <a:t/>
            </a:r>
            <a:br>
              <a:rPr lang="hu-HU" b="0" i="1" dirty="0">
                <a:latin typeface="Arial Black" panose="020B0A04020102020204" pitchFamily="34" charset="0"/>
              </a:rPr>
            </a:br>
            <a:endParaRPr lang="hu-HU" b="0" i="1" dirty="0">
              <a:latin typeface="Arial Black" panose="020B0A04020102020204" pitchFamily="34" charset="0"/>
            </a:endParaRPr>
          </a:p>
        </p:txBody>
      </p:sp>
      <p:pic>
        <p:nvPicPr>
          <p:cNvPr id="7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  <p:pic>
        <p:nvPicPr>
          <p:cNvPr id="9" name="Kép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14049"/>
            <a:ext cx="6976811" cy="4554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518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/>
            <a:r>
              <a:rPr lang="hu-HU" b="1" i="1" dirty="0" smtClean="0">
                <a:latin typeface="Arial Black" panose="020B0A04020102020204" pitchFamily="34" charset="0"/>
              </a:rPr>
              <a:t>Rendszertechnikai alapok - RF rendszertechnika</a:t>
            </a:r>
            <a:r>
              <a:rPr lang="hu-HU" b="1" i="1" dirty="0">
                <a:latin typeface="Arial Black" panose="020B0A04020102020204" pitchFamily="34" charset="0"/>
              </a:rPr>
              <a:t/>
            </a:r>
            <a:br>
              <a:rPr lang="hu-HU" b="1" i="1" dirty="0">
                <a:latin typeface="Arial Black" panose="020B0A04020102020204" pitchFamily="34" charset="0"/>
              </a:rPr>
            </a:br>
            <a:endParaRPr lang="hu-HU" b="1" i="1" dirty="0">
              <a:latin typeface="Arial Black" panose="020B0A04020102020204" pitchFamily="34" charset="0"/>
            </a:endParaRPr>
          </a:p>
        </p:txBody>
      </p:sp>
      <p:pic>
        <p:nvPicPr>
          <p:cNvPr id="7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  <p:pic>
        <p:nvPicPr>
          <p:cNvPr id="6146" name="Picture 2" descr="C:\Users\vargabertad\Pictures\CÉGES KÉPEK\PÉCS-MISINA PP\IMG_65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166" y="2064638"/>
            <a:ext cx="4801835" cy="38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argabertad\Pictures\CÉGES KÉPEK\PÉCS-MISINA PP\IMG_6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01" y="2064638"/>
            <a:ext cx="4801835" cy="38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73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hu-HU" b="1" i="1" dirty="0">
                <a:latin typeface="Arial Black" panose="020B0A04020102020204" pitchFamily="34" charset="0"/>
              </a:rPr>
              <a:t>A DVB-T  technológia jelenlegi </a:t>
            </a:r>
            <a:r>
              <a:rPr lang="hu-HU" b="1" i="1" dirty="0" smtClean="0">
                <a:latin typeface="Arial Black" panose="020B0A04020102020204" pitchFamily="34" charset="0"/>
              </a:rPr>
              <a:t>állapota - Trendek</a:t>
            </a:r>
            <a:r>
              <a:rPr lang="hu-HU" b="1" i="1" dirty="0">
                <a:latin typeface="Arial Black" panose="020B0A04020102020204" pitchFamily="34" charset="0"/>
              </a:rPr>
              <a:t/>
            </a:r>
            <a:br>
              <a:rPr lang="hu-HU" b="1" i="1" dirty="0">
                <a:latin typeface="Arial Black" panose="020B0A04020102020204" pitchFamily="34" charset="0"/>
              </a:rPr>
            </a:b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400" dirty="0" smtClean="0">
                <a:solidFill>
                  <a:schemeClr val="tx1"/>
                </a:solidFill>
              </a:rPr>
              <a:t>Költséghatékonyság mindenek felett</a:t>
            </a:r>
          </a:p>
          <a:p>
            <a:endParaRPr lang="hu-HU" sz="1400" dirty="0" smtClean="0">
              <a:solidFill>
                <a:schemeClr val="tx1"/>
              </a:solidFill>
            </a:endParaRPr>
          </a:p>
          <a:p>
            <a:r>
              <a:rPr lang="hu-HU" sz="1400" dirty="0" smtClean="0">
                <a:solidFill>
                  <a:schemeClr val="tx1"/>
                </a:solidFill>
              </a:rPr>
              <a:t>Energia</a:t>
            </a:r>
          </a:p>
          <a:p>
            <a:pPr lvl="1"/>
            <a:r>
              <a:rPr lang="hu-HU" sz="1200" dirty="0"/>
              <a:t>5</a:t>
            </a:r>
            <a:r>
              <a:rPr lang="hu-HU" sz="1200" dirty="0" smtClean="0"/>
              <a:t> kW DVB-T adó átlagosan 20% hatásfok</a:t>
            </a:r>
          </a:p>
          <a:p>
            <a:pPr lvl="1"/>
            <a:r>
              <a:rPr lang="hu-HU" sz="1200" dirty="0" smtClean="0"/>
              <a:t>25 kW felvett teljesítményt jelent (20kW </a:t>
            </a:r>
            <a:r>
              <a:rPr lang="hu-HU" sz="1200" dirty="0" err="1" smtClean="0"/>
              <a:t>hőveszteség</a:t>
            </a:r>
            <a:r>
              <a:rPr lang="hu-HU" sz="1200" dirty="0" smtClean="0"/>
              <a:t>!)</a:t>
            </a:r>
          </a:p>
          <a:p>
            <a:pPr lvl="1"/>
            <a:r>
              <a:rPr lang="hu-HU" sz="1200" dirty="0" smtClean="0"/>
              <a:t>25 kW x 24óra x 365 nap = 219 000kWh fogyasztás</a:t>
            </a:r>
          </a:p>
          <a:p>
            <a:pPr lvl="1"/>
            <a:r>
              <a:rPr lang="hu-HU" sz="1200" dirty="0" smtClean="0"/>
              <a:t>175 200 kW </a:t>
            </a:r>
            <a:r>
              <a:rPr lang="hu-HU" sz="1200" dirty="0" err="1" smtClean="0"/>
              <a:t>hőveszteség</a:t>
            </a:r>
            <a:r>
              <a:rPr lang="hu-HU" sz="1200" dirty="0" smtClean="0"/>
              <a:t> !!!</a:t>
            </a:r>
          </a:p>
          <a:p>
            <a:pPr lvl="1"/>
            <a:r>
              <a:rPr lang="hu-HU" sz="1200" dirty="0" smtClean="0"/>
              <a:t>Kb. 19 000 EUR (5 700 000 HUF) </a:t>
            </a:r>
            <a:r>
              <a:rPr lang="hu-HU" sz="1200" dirty="0" err="1" smtClean="0"/>
              <a:t>hőveszteségre</a:t>
            </a:r>
            <a:endParaRPr lang="hu-HU" sz="1200" dirty="0" smtClean="0"/>
          </a:p>
          <a:p>
            <a:pPr marL="426120" lvl="1" indent="0">
              <a:buNone/>
            </a:pPr>
            <a:r>
              <a:rPr lang="hu-HU" sz="1200" dirty="0" smtClean="0">
                <a:sym typeface="Wingdings" pitchFamily="2" charset="2"/>
              </a:rPr>
              <a:t> </a:t>
            </a:r>
            <a:r>
              <a:rPr lang="hu-HU" sz="1000" b="1" dirty="0">
                <a:sym typeface="Wingdings" pitchFamily="2" charset="2"/>
              </a:rPr>
              <a:t>Hatásfok javítás </a:t>
            </a:r>
            <a:r>
              <a:rPr lang="hu-HU" sz="1050" dirty="0">
                <a:sym typeface="Wingdings" pitchFamily="2" charset="2"/>
              </a:rPr>
              <a:t> </a:t>
            </a:r>
            <a:r>
              <a:rPr lang="hu-HU" sz="1000" b="1" dirty="0" err="1">
                <a:sym typeface="Wingdings" pitchFamily="2" charset="2"/>
              </a:rPr>
              <a:t>Ökolábnyom</a:t>
            </a:r>
            <a:r>
              <a:rPr lang="hu-HU" sz="1000" b="1" dirty="0">
                <a:sym typeface="Wingdings" pitchFamily="2" charset="2"/>
              </a:rPr>
              <a:t> csökkentés</a:t>
            </a:r>
            <a:endParaRPr lang="hu-HU" sz="1000" b="1" dirty="0"/>
          </a:p>
          <a:p>
            <a:endParaRPr lang="hu-HU" sz="1400" dirty="0" smtClean="0">
              <a:solidFill>
                <a:schemeClr val="tx1"/>
              </a:solidFill>
            </a:endParaRPr>
          </a:p>
          <a:p>
            <a:r>
              <a:rPr lang="hu-HU" sz="1400" dirty="0" smtClean="0">
                <a:solidFill>
                  <a:schemeClr val="tx1"/>
                </a:solidFill>
              </a:rPr>
              <a:t>Hely, Méret</a:t>
            </a:r>
          </a:p>
          <a:p>
            <a:pPr lvl="1"/>
            <a:r>
              <a:rPr lang="hu-HU" sz="1200" dirty="0" err="1" smtClean="0"/>
              <a:t>Single</a:t>
            </a:r>
            <a:r>
              <a:rPr lang="hu-HU" sz="1200" dirty="0" smtClean="0"/>
              <a:t> TX adó (1 </a:t>
            </a:r>
            <a:r>
              <a:rPr lang="hu-HU" sz="1200" dirty="0" err="1" smtClean="0"/>
              <a:t>rack</a:t>
            </a:r>
            <a:r>
              <a:rPr lang="hu-HU" sz="1200" dirty="0" smtClean="0"/>
              <a:t> = </a:t>
            </a:r>
            <a:r>
              <a:rPr lang="hu-HU" sz="1200" dirty="0" err="1" smtClean="0"/>
              <a:t>1</a:t>
            </a:r>
            <a:r>
              <a:rPr lang="hu-HU" sz="1200" dirty="0"/>
              <a:t> </a:t>
            </a:r>
            <a:r>
              <a:rPr lang="hu-HU" sz="1200" dirty="0" smtClean="0"/>
              <a:t>nagyteljesítményű adó)</a:t>
            </a:r>
          </a:p>
          <a:p>
            <a:pPr lvl="1"/>
            <a:r>
              <a:rPr lang="hu-HU" sz="1200" dirty="0" err="1" smtClean="0"/>
              <a:t>MultiTX</a:t>
            </a:r>
            <a:r>
              <a:rPr lang="hu-HU" sz="1200" dirty="0" smtClean="0"/>
              <a:t> megoldás (1 </a:t>
            </a:r>
            <a:r>
              <a:rPr lang="hu-HU" sz="1200" dirty="0" err="1" smtClean="0"/>
              <a:t>rack</a:t>
            </a:r>
            <a:r>
              <a:rPr lang="hu-HU" sz="1200" dirty="0" smtClean="0"/>
              <a:t> = több nagyteljesítményű adó)</a:t>
            </a:r>
          </a:p>
          <a:p>
            <a:pPr lvl="1"/>
            <a:r>
              <a:rPr lang="hu-HU" sz="1200" dirty="0" smtClean="0"/>
              <a:t>Integrált adástechnika és hűtőrendszer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5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649" y="1723548"/>
            <a:ext cx="3488256" cy="195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callnorthwest.com/wp-content/uploads/2012/10/carbonfootpr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749620" cy="13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5/51/Mauna_Loa_Carbon_Dioxide-en.svg/350px-Mauna_Loa_Carbon_Dioxide-e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800" y="3706113"/>
            <a:ext cx="3712412" cy="25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63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hu-HU" b="1" i="1" dirty="0">
                <a:latin typeface="Arial Black" panose="020B0A04020102020204" pitchFamily="34" charset="0"/>
              </a:rPr>
              <a:t>A DVB-T  technológia jelenlegi </a:t>
            </a:r>
            <a:r>
              <a:rPr lang="hu-HU" b="1" i="1" dirty="0" smtClean="0">
                <a:latin typeface="Arial Black" panose="020B0A04020102020204" pitchFamily="34" charset="0"/>
              </a:rPr>
              <a:t>állapota - Technológia háttér</a:t>
            </a:r>
            <a:r>
              <a:rPr lang="hu-HU" b="1" i="1" dirty="0">
                <a:latin typeface="Arial Black" panose="020B0A04020102020204" pitchFamily="34" charset="0"/>
              </a:rPr>
              <a:t/>
            </a:r>
            <a:br>
              <a:rPr lang="hu-HU" b="1" i="1" dirty="0">
                <a:latin typeface="Arial Black" panose="020B0A04020102020204" pitchFamily="34" charset="0"/>
              </a:rPr>
            </a:br>
            <a:endParaRPr lang="hu-HU" b="1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pPr marL="0" indent="0">
                  <a:buNone/>
                </a:pPr>
                <a:r>
                  <a:rPr lang="hu-HU" sz="1500" b="1" dirty="0"/>
                  <a:t>                          </a:t>
                </a:r>
                <a14:m>
                  <m:oMath xmlns:m="http://schemas.openxmlformats.org/officeDocument/2006/math">
                    <m:r>
                      <a:rPr lang="hu-HU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𝑪𝑭</m:t>
                    </m:r>
                    <m:r>
                      <a:rPr lang="hu-HU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1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  <m:r>
                          <a:rPr lang="hu-HU" sz="1800" b="1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𝑷𝑬𝑨𝑲</m:t>
                        </m:r>
                      </m:num>
                      <m:den>
                        <m:r>
                          <a:rPr lang="hu-HU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  <m:r>
                          <a:rPr lang="hu-HU" sz="1800" b="1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𝑹𝑴𝑺</m:t>
                        </m:r>
                      </m:den>
                    </m:f>
                  </m:oMath>
                </a14:m>
                <a:endParaRPr lang="hu-HU" dirty="0" smtClean="0"/>
              </a:p>
              <a:p>
                <a:endParaRPr lang="hu-HU" sz="1300" dirty="0"/>
              </a:p>
              <a:p>
                <a:r>
                  <a:rPr lang="hu-HU" sz="1200" dirty="0"/>
                  <a:t>„Nagy” dinamika – Csúcsok átvitele miatt</a:t>
                </a:r>
              </a:p>
              <a:p>
                <a:r>
                  <a:rPr lang="hu-HU" sz="1200" dirty="0"/>
                  <a:t>Alacsony hatásfok – Csúcsok átvitele miatt</a:t>
                </a:r>
              </a:p>
              <a:p>
                <a:r>
                  <a:rPr lang="hu-HU" sz="1200" dirty="0" err="1"/>
                  <a:t>Crest</a:t>
                </a:r>
                <a:r>
                  <a:rPr lang="hu-HU" sz="1200" dirty="0"/>
                  <a:t> </a:t>
                </a:r>
                <a:r>
                  <a:rPr lang="hu-HU" sz="1200" dirty="0" err="1"/>
                  <a:t>factor</a:t>
                </a:r>
                <a:r>
                  <a:rPr lang="hu-HU" sz="1200" dirty="0"/>
                  <a:t> limitálása okozta problémák</a:t>
                </a:r>
              </a:p>
              <a:p>
                <a:r>
                  <a:rPr lang="hu-HU" sz="1200" dirty="0" err="1"/>
                  <a:t>MER-teljesítmény</a:t>
                </a:r>
                <a:r>
                  <a:rPr lang="hu-HU" sz="1200" dirty="0"/>
                  <a:t> felvétel optimum keresés, korlátok</a:t>
                </a:r>
              </a:p>
              <a:p>
                <a:r>
                  <a:rPr lang="hu-HU" sz="1200" dirty="0"/>
                  <a:t>Kiút keresés: </a:t>
                </a:r>
                <a:endParaRPr lang="hu-HU" sz="1300" dirty="0"/>
              </a:p>
              <a:p>
                <a:pPr lvl="1"/>
                <a:r>
                  <a:rPr lang="hu-HU" sz="900" dirty="0" err="1"/>
                  <a:t>Doherty-erősítő</a:t>
                </a:r>
                <a:r>
                  <a:rPr lang="hu-HU" sz="900" dirty="0"/>
                  <a:t> elve</a:t>
                </a:r>
              </a:p>
              <a:p>
                <a:pPr lvl="1"/>
                <a:r>
                  <a:rPr lang="hu-HU" sz="900" dirty="0" err="1"/>
                  <a:t>Envelope-tracking</a:t>
                </a:r>
                <a:r>
                  <a:rPr lang="hu-HU" sz="900" dirty="0"/>
                  <a:t> elve</a:t>
                </a:r>
              </a:p>
              <a:p>
                <a:pPr lvl="1"/>
                <a:endParaRPr lang="hu-HU" sz="900" dirty="0"/>
              </a:p>
              <a:p>
                <a:pPr lvl="1"/>
                <a:endParaRPr lang="hu-HU" sz="700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13" y="4327371"/>
            <a:ext cx="7958667" cy="194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Egyenes összekötő 5"/>
          <p:cNvCxnSpPr/>
          <p:nvPr/>
        </p:nvCxnSpPr>
        <p:spPr bwMode="auto">
          <a:xfrm>
            <a:off x="8465780" y="4520490"/>
            <a:ext cx="3946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Egyenes összekötő 7"/>
          <p:cNvCxnSpPr/>
          <p:nvPr/>
        </p:nvCxnSpPr>
        <p:spPr bwMode="auto">
          <a:xfrm>
            <a:off x="8465780" y="6157724"/>
            <a:ext cx="3946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Egyenes összekötő nyíllal 9"/>
          <p:cNvCxnSpPr/>
          <p:nvPr/>
        </p:nvCxnSpPr>
        <p:spPr bwMode="auto">
          <a:xfrm>
            <a:off x="8663128" y="4520489"/>
            <a:ext cx="0" cy="1637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2" name="Szövegdoboz 11"/>
          <p:cNvSpPr txBox="1"/>
          <p:nvPr/>
        </p:nvSpPr>
        <p:spPr>
          <a:xfrm>
            <a:off x="8663128" y="5134453"/>
            <a:ext cx="389370" cy="222799"/>
          </a:xfrm>
          <a:prstGeom prst="rect">
            <a:avLst/>
          </a:prstGeom>
          <a:noFill/>
        </p:spPr>
        <p:txBody>
          <a:bodyPr wrap="square" lIns="83485" tIns="41742" rIns="83485" bIns="41742" rtlCol="0">
            <a:spAutoFit/>
          </a:bodyPr>
          <a:lstStyle/>
          <a:p>
            <a:r>
              <a:rPr lang="hu-HU" sz="900" dirty="0" err="1"/>
              <a:t>Ups</a:t>
            </a:r>
            <a:endParaRPr lang="hu-HU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695" y="1815293"/>
            <a:ext cx="4435354" cy="223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446" y="6249674"/>
            <a:ext cx="1270000" cy="21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72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hu-HU" b="1" i="1" dirty="0">
                <a:latin typeface="Arial Black" panose="020B0A04020102020204" pitchFamily="34" charset="0"/>
              </a:rPr>
              <a:t>A DVB-T  technológia jelenlegi </a:t>
            </a:r>
            <a:r>
              <a:rPr lang="hu-HU" b="1" i="1" dirty="0" smtClean="0">
                <a:latin typeface="Arial Black" panose="020B0A04020102020204" pitchFamily="34" charset="0"/>
              </a:rPr>
              <a:t>állapota - </a:t>
            </a:r>
            <a:r>
              <a:rPr lang="hu-HU" b="1" i="1" dirty="0" err="1" smtClean="0">
                <a:latin typeface="Arial Black" panose="020B0A04020102020204" pitchFamily="34" charset="0"/>
              </a:rPr>
              <a:t>Doherty</a:t>
            </a:r>
            <a:r>
              <a:rPr lang="hu-HU" b="1" i="1" dirty="0" smtClean="0">
                <a:latin typeface="Arial Black" panose="020B0A04020102020204" pitchFamily="34" charset="0"/>
              </a:rPr>
              <a:t> technológia</a:t>
            </a:r>
            <a:r>
              <a:rPr lang="hu-HU" sz="1600" i="1" dirty="0"/>
              <a:t/>
            </a:r>
            <a:br>
              <a:rPr lang="hu-HU" sz="1600" i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500" dirty="0"/>
              <a:t>Új </a:t>
            </a:r>
            <a:r>
              <a:rPr lang="hu-HU" sz="1500" dirty="0" err="1"/>
              <a:t>technolgóia</a:t>
            </a:r>
            <a:r>
              <a:rPr lang="hu-HU" sz="1500" dirty="0"/>
              <a:t>? (1936 – William H. </a:t>
            </a:r>
            <a:r>
              <a:rPr lang="hu-HU" sz="1500" dirty="0" err="1"/>
              <a:t>Doherty</a:t>
            </a:r>
            <a:r>
              <a:rPr lang="hu-HU" sz="1500" dirty="0"/>
              <a:t>)</a:t>
            </a:r>
          </a:p>
          <a:p>
            <a:r>
              <a:rPr lang="hu-HU" sz="1500" dirty="0" err="1"/>
              <a:t>Mobilosok</a:t>
            </a:r>
            <a:r>
              <a:rPr lang="hu-HU" sz="1500" dirty="0"/>
              <a:t> számára ismertebb, mint a műsorszórásban</a:t>
            </a:r>
          </a:p>
          <a:p>
            <a:r>
              <a:rPr lang="hu-HU" sz="1500" dirty="0"/>
              <a:t>Két erősítő „váltott” üzemben</a:t>
            </a:r>
          </a:p>
          <a:p>
            <a:pPr lvl="1"/>
            <a:r>
              <a:rPr lang="hu-HU" sz="1000" dirty="0"/>
              <a:t>Alacsonyabb dinamika igény a „normál” erősítőre</a:t>
            </a:r>
          </a:p>
          <a:p>
            <a:pPr lvl="1"/>
            <a:r>
              <a:rPr lang="hu-HU" sz="1000" dirty="0"/>
              <a:t>Nincs  szükség a C osztályú erősítőre, amíg egy „csúcs” be nem fut</a:t>
            </a:r>
          </a:p>
          <a:p>
            <a:r>
              <a:rPr lang="hu-HU" sz="1500" dirty="0"/>
              <a:t>Hogy alkalmazható ez 400MHz sávszélességben?</a:t>
            </a:r>
          </a:p>
          <a:p>
            <a:r>
              <a:rPr lang="hu-HU" sz="1500" dirty="0"/>
              <a:t>33-38% hatásfok!!!</a:t>
            </a:r>
          </a:p>
        </p:txBody>
      </p:sp>
      <p:pic>
        <p:nvPicPr>
          <p:cNvPr id="5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13" y="3637765"/>
            <a:ext cx="501345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886" y="1412776"/>
            <a:ext cx="2988733" cy="23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914021"/>
            <a:ext cx="3149600" cy="230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hu-HU" b="1" i="1" dirty="0">
                <a:latin typeface="Arial Black" panose="020B0A04020102020204" pitchFamily="34" charset="0"/>
              </a:rPr>
              <a:t>A DVB-T  technológia jelenlegi </a:t>
            </a:r>
            <a:r>
              <a:rPr lang="hu-HU" b="1" i="1" dirty="0" smtClean="0">
                <a:latin typeface="Arial Black" panose="020B0A04020102020204" pitchFamily="34" charset="0"/>
              </a:rPr>
              <a:t>állapota - </a:t>
            </a:r>
            <a:r>
              <a:rPr lang="hu-HU" b="1" i="1" dirty="0" err="1" smtClean="0">
                <a:latin typeface="Arial Black" panose="020B0A04020102020204" pitchFamily="34" charset="0"/>
              </a:rPr>
              <a:t>Envelope</a:t>
            </a:r>
            <a:r>
              <a:rPr lang="hu-HU" b="1" i="1" dirty="0" smtClean="0">
                <a:latin typeface="Arial Black" panose="020B0A04020102020204" pitchFamily="34" charset="0"/>
              </a:rPr>
              <a:t> </a:t>
            </a:r>
            <a:r>
              <a:rPr lang="hu-HU" b="1" i="1" dirty="0" err="1" smtClean="0">
                <a:latin typeface="Arial Black" panose="020B0A04020102020204" pitchFamily="34" charset="0"/>
              </a:rPr>
              <a:t>tracking</a:t>
            </a:r>
            <a:r>
              <a:rPr lang="hu-HU" b="1" i="1" dirty="0" smtClean="0">
                <a:latin typeface="Arial Black" panose="020B0A04020102020204" pitchFamily="34" charset="0"/>
              </a:rPr>
              <a:t> technológia</a:t>
            </a:r>
            <a:endParaRPr lang="hu-HU" b="1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9647" y="4201297"/>
            <a:ext cx="2870200" cy="204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35" y="3936512"/>
            <a:ext cx="1270000" cy="21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9646" y="1971472"/>
            <a:ext cx="2688299" cy="18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Egyenes összekötő 7"/>
          <p:cNvCxnSpPr/>
          <p:nvPr/>
        </p:nvCxnSpPr>
        <p:spPr bwMode="auto">
          <a:xfrm>
            <a:off x="8612498" y="2059443"/>
            <a:ext cx="3946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Egyenes összekötő 8"/>
          <p:cNvCxnSpPr/>
          <p:nvPr/>
        </p:nvCxnSpPr>
        <p:spPr bwMode="auto">
          <a:xfrm>
            <a:off x="8612498" y="3696677"/>
            <a:ext cx="3946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Egyenes összekötő nyíllal 9"/>
          <p:cNvCxnSpPr/>
          <p:nvPr/>
        </p:nvCxnSpPr>
        <p:spPr bwMode="auto">
          <a:xfrm>
            <a:off x="8832467" y="2059442"/>
            <a:ext cx="0" cy="1637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Szövegdoboz 10"/>
          <p:cNvSpPr txBox="1"/>
          <p:nvPr/>
        </p:nvSpPr>
        <p:spPr>
          <a:xfrm>
            <a:off x="8809847" y="2654029"/>
            <a:ext cx="389370" cy="222799"/>
          </a:xfrm>
          <a:prstGeom prst="rect">
            <a:avLst/>
          </a:prstGeom>
          <a:noFill/>
        </p:spPr>
        <p:txBody>
          <a:bodyPr wrap="square" lIns="83485" tIns="41742" rIns="83485" bIns="41742" rtlCol="0">
            <a:spAutoFit/>
          </a:bodyPr>
          <a:lstStyle/>
          <a:p>
            <a:r>
              <a:rPr lang="hu-HU" sz="900" dirty="0" err="1"/>
              <a:t>Ups</a:t>
            </a:r>
            <a:endParaRPr lang="hu-HU" sz="9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263" y="2755371"/>
            <a:ext cx="5253545" cy="277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artalom helye 2"/>
          <p:cNvSpPr txBox="1">
            <a:spLocks/>
          </p:cNvSpPr>
          <p:nvPr/>
        </p:nvSpPr>
        <p:spPr bwMode="auto">
          <a:xfrm>
            <a:off x="219516" y="1639277"/>
            <a:ext cx="86374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9250" indent="-349250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2" charset="2"/>
              <a:buChar char=""/>
              <a:defRPr sz="2000" b="1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758825" indent="-292100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2" charset="2"/>
              <a:buChar char=""/>
              <a:defRPr sz="1400">
                <a:solidFill>
                  <a:schemeClr val="tx1"/>
                </a:solidFill>
                <a:latin typeface="+mn-lt"/>
              </a:defRPr>
            </a:lvl2pPr>
            <a:lvl3pPr marL="1166813" indent="-231775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33538" indent="-231775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2101850" indent="-233363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4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59050" indent="-233363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4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3016250" indent="-233363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4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73450" indent="-233363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4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930650" indent="-233363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4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1600" b="0" dirty="0">
                <a:solidFill>
                  <a:schemeClr val="tx1"/>
                </a:solidFill>
              </a:rPr>
              <a:t>      </a:t>
            </a:r>
            <a:r>
              <a:rPr lang="hu-HU" sz="1600" b="0" dirty="0" smtClean="0">
                <a:solidFill>
                  <a:schemeClr val="tx1"/>
                </a:solidFill>
              </a:rPr>
              <a:t>  </a:t>
            </a:r>
            <a:r>
              <a:rPr lang="hu-HU" sz="1600" b="0" dirty="0">
                <a:solidFill>
                  <a:schemeClr val="tx1"/>
                </a:solidFill>
              </a:rPr>
              <a:t>Tápfeszültség modulálása a vezérlő jel burkolójával</a:t>
            </a:r>
          </a:p>
        </p:txBody>
      </p:sp>
    </p:spTree>
    <p:extLst>
      <p:ext uri="{BB962C8B-B14F-4D97-AF65-F5344CB8AC3E}">
        <p14:creationId xmlns:p14="http://schemas.microsoft.com/office/powerpoint/2010/main" xmlns="" val="33176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800" b="1" i="1" dirty="0"/>
              <a:t>A DVB-T  technológia jelenlegi </a:t>
            </a:r>
            <a:r>
              <a:rPr lang="hu-HU" sz="1800" b="1" i="1" dirty="0" smtClean="0"/>
              <a:t>állapota - Miért is fontos mindez?</a:t>
            </a:r>
            <a:endParaRPr lang="hu-HU" sz="1800" b="1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 bwMode="auto">
          <a:xfrm>
            <a:off x="282548" y="2193769"/>
            <a:ext cx="8640000" cy="409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9250" indent="-349250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2" charset="2"/>
              <a:buChar char=""/>
              <a:defRPr sz="2000" b="1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758825" indent="-292100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2" charset="2"/>
              <a:buChar char=""/>
              <a:defRPr sz="1400">
                <a:solidFill>
                  <a:schemeClr val="tx1"/>
                </a:solidFill>
                <a:latin typeface="+mn-lt"/>
              </a:defRPr>
            </a:lvl2pPr>
            <a:lvl3pPr marL="1166813" indent="-231775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33538" indent="-231775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2101850" indent="-233363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4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59050" indent="-233363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4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3016250" indent="-233363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4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73450" indent="-233363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4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930650" indent="-233363" algn="l" defTabSz="935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94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hu-HU" dirty="0" smtClean="0"/>
          </a:p>
          <a:p>
            <a:pPr marL="0" indent="0">
              <a:buNone/>
            </a:pPr>
            <a:endParaRPr lang="hu-HU" sz="1500" b="0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0" dirty="0" smtClean="0">
                <a:solidFill>
                  <a:schemeClr val="tx1"/>
                </a:solidFill>
              </a:rPr>
              <a:t>5 </a:t>
            </a:r>
            <a:r>
              <a:rPr lang="hu-HU" sz="1500" b="0" dirty="0">
                <a:solidFill>
                  <a:schemeClr val="tx1"/>
                </a:solidFill>
              </a:rPr>
              <a:t>kW adó javított hatásfoka 35%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0" dirty="0">
                <a:solidFill>
                  <a:schemeClr val="tx1"/>
                </a:solidFill>
              </a:rPr>
              <a:t>14.28 kW felvett teljesítmény (9.28kW hő veszteség)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0" dirty="0">
                <a:solidFill>
                  <a:schemeClr val="tx1"/>
                </a:solidFill>
              </a:rPr>
              <a:t>14.28 x 24 óra x 365 nap = 125142.9kWh fogyasztás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0" dirty="0">
                <a:solidFill>
                  <a:schemeClr val="tx1"/>
                </a:solidFill>
              </a:rPr>
              <a:t>81 342 kW </a:t>
            </a:r>
            <a:r>
              <a:rPr lang="hu-HU" sz="1500" b="0" dirty="0" err="1">
                <a:solidFill>
                  <a:schemeClr val="tx1"/>
                </a:solidFill>
              </a:rPr>
              <a:t>hőveszteség</a:t>
            </a:r>
            <a:r>
              <a:rPr lang="hu-HU" sz="1500" b="0" dirty="0">
                <a:solidFill>
                  <a:schemeClr val="tx1"/>
                </a:solidFill>
              </a:rPr>
              <a:t> </a:t>
            </a:r>
            <a:r>
              <a:rPr lang="hu-HU" sz="1500" b="0" dirty="0">
                <a:solidFill>
                  <a:schemeClr val="tx1"/>
                </a:solidFill>
                <a:sym typeface="Wingdings" pitchFamily="2" charset="2"/>
              </a:rPr>
              <a:t> </a:t>
            </a:r>
            <a:r>
              <a:rPr lang="hu-HU" sz="1500" b="0" dirty="0">
                <a:solidFill>
                  <a:srgbClr val="FF0000"/>
                </a:solidFill>
                <a:sym typeface="Wingdings" pitchFamily="2" charset="2"/>
              </a:rPr>
              <a:t>175 200 kW</a:t>
            </a:r>
            <a:r>
              <a:rPr lang="hu-HU" sz="1500" b="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15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500" b="0" dirty="0">
                <a:solidFill>
                  <a:schemeClr val="tx1"/>
                </a:solidFill>
              </a:rPr>
              <a:t>Megtakarítás: 93 858 kW (kb. 44t CO</a:t>
            </a:r>
            <a:r>
              <a:rPr lang="hu-HU" sz="1500" b="0" baseline="-25000" dirty="0">
                <a:solidFill>
                  <a:schemeClr val="tx1"/>
                </a:solidFill>
              </a:rPr>
              <a:t>2 </a:t>
            </a:r>
            <a:r>
              <a:rPr lang="hu-HU" sz="1500" b="0" dirty="0">
                <a:solidFill>
                  <a:schemeClr val="tx1"/>
                </a:solidFill>
              </a:rPr>
              <a:t>kibocsájtás)</a:t>
            </a:r>
            <a:endParaRPr lang="hu-HU" sz="1500" b="0" baseline="-25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hu-HU" sz="15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500" b="0" dirty="0" smtClean="0">
                <a:solidFill>
                  <a:schemeClr val="tx1"/>
                </a:solidFill>
              </a:rPr>
              <a:t>               Kb. </a:t>
            </a:r>
            <a:r>
              <a:rPr lang="hu-HU" sz="1500" b="0" dirty="0">
                <a:solidFill>
                  <a:schemeClr val="tx1"/>
                </a:solidFill>
              </a:rPr>
              <a:t>9000 EUR - 2 700 000 HUF </a:t>
            </a:r>
            <a:r>
              <a:rPr lang="hu-HU" sz="1100" b="0" dirty="0">
                <a:solidFill>
                  <a:schemeClr val="tx1"/>
                </a:solidFill>
              </a:rPr>
              <a:t>| 33HUF/kW |</a:t>
            </a:r>
            <a:endParaRPr lang="hu-HU" sz="1500" b="0" dirty="0">
              <a:solidFill>
                <a:schemeClr val="tx1"/>
              </a:solidFill>
            </a:endParaRPr>
          </a:p>
          <a:p>
            <a:pPr marL="1279810" lvl="3" indent="0">
              <a:buNone/>
            </a:pPr>
            <a:r>
              <a:rPr lang="hu-HU" sz="1500" dirty="0" smtClean="0">
                <a:solidFill>
                  <a:srgbClr val="FF0000"/>
                </a:solidFill>
              </a:rPr>
              <a:t>Kb</a:t>
            </a:r>
            <a:r>
              <a:rPr lang="hu-HU" sz="1500" dirty="0">
                <a:solidFill>
                  <a:srgbClr val="FF0000"/>
                </a:solidFill>
              </a:rPr>
              <a:t>.  </a:t>
            </a:r>
            <a:r>
              <a:rPr lang="hu-HU" sz="1500" u="sng" dirty="0">
                <a:solidFill>
                  <a:srgbClr val="FF0000"/>
                </a:solidFill>
              </a:rPr>
              <a:t>5 700 000 HUF</a:t>
            </a:r>
          </a:p>
          <a:p>
            <a:pPr marL="0" indent="0">
              <a:buNone/>
            </a:pPr>
            <a:r>
              <a:rPr lang="hu-HU" dirty="0" smtClean="0"/>
              <a:t>	   </a:t>
            </a:r>
            <a:r>
              <a:rPr lang="hu-HU" dirty="0" smtClean="0">
                <a:solidFill>
                  <a:srgbClr val="00B050"/>
                </a:solidFill>
              </a:rPr>
              <a:t>kb.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00B050"/>
                </a:solidFill>
              </a:rPr>
              <a:t>3 000 </a:t>
            </a:r>
            <a:r>
              <a:rPr lang="hu-HU" dirty="0" err="1" smtClean="0">
                <a:solidFill>
                  <a:srgbClr val="00B050"/>
                </a:solidFill>
              </a:rPr>
              <a:t>000</a:t>
            </a:r>
            <a:r>
              <a:rPr lang="hu-HU" dirty="0" smtClean="0">
                <a:solidFill>
                  <a:srgbClr val="00B050"/>
                </a:solidFill>
              </a:rPr>
              <a:t> HUF</a:t>
            </a:r>
          </a:p>
        </p:txBody>
      </p:sp>
      <p:pic>
        <p:nvPicPr>
          <p:cNvPr id="12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524" y="6016966"/>
            <a:ext cx="575193" cy="501259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523" y="1828310"/>
            <a:ext cx="5215467" cy="73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Diagram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4454039"/>
              </p:ext>
            </p:extLst>
          </p:nvPr>
        </p:nvGraphicFramePr>
        <p:xfrm>
          <a:off x="5652120" y="1427927"/>
          <a:ext cx="3412067" cy="259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Diagram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0641412"/>
              </p:ext>
            </p:extLst>
          </p:nvPr>
        </p:nvGraphicFramePr>
        <p:xfrm>
          <a:off x="5672620" y="4240085"/>
          <a:ext cx="3445933" cy="259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290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9529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Tápvonalak - Elméleti alapok</a:t>
            </a:r>
            <a:endParaRPr lang="hu-HU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4330824" cy="5040560"/>
              </a:xfrm>
            </p:spPr>
            <p:txBody>
              <a:bodyPr>
                <a:normAutofit fontScale="77500" lnSpcReduction="20000"/>
              </a:bodyPr>
              <a:lstStyle/>
              <a:p>
                <a:pPr marL="171450" lvl="1" indent="-171450"/>
                <a:r>
                  <a:rPr lang="hu-HU" sz="1300" b="1" dirty="0">
                    <a:latin typeface="+mj-lt"/>
                  </a:rPr>
                  <a:t>Biztonsági tényező (SF): </a:t>
                </a:r>
                <a:r>
                  <a:rPr lang="hu-HU" sz="1300" dirty="0">
                    <a:latin typeface="+mj-lt"/>
                  </a:rPr>
                  <a:t>Egy rendszer elvárható (marginális) és elvárt terhelhetőségének a viszonyát határozza meg. (Mennyivel legyen „erősebb” a rendszer, mint amire ténylegesen szükségünk van?)</a:t>
                </a:r>
              </a:p>
              <a:p>
                <a:pPr marL="342900" lvl="1" indent="-342900"/>
                <a:endParaRPr lang="hu-HU" sz="1300" dirty="0">
                  <a:latin typeface="+mj-lt"/>
                </a:endParaRP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hu-HU" sz="1500" b="1" i="1">
                        <a:latin typeface="Cambria Math"/>
                      </a:rPr>
                      <m:t>𝑺𝑭</m:t>
                    </m:r>
                    <m:r>
                      <a:rPr lang="hu-HU" sz="1500" b="1" i="1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hu-HU" sz="15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15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500" b="1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hu-HU" sz="1500" b="1" i="1">
                                <a:latin typeface="Cambria Math"/>
                              </a:rPr>
                              <m:t>𝑹𝑴𝑺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15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500" b="1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hu-HU" sz="1500" b="1" i="1">
                                <a:latin typeface="Cambria Math"/>
                              </a:rPr>
                              <m:t>𝑴𝑨𝑿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sz="1500" b="1" dirty="0">
                    <a:latin typeface="+mj-lt"/>
                  </a:rPr>
                  <a:t> ; </a:t>
                </a:r>
                <a14:m>
                  <m:oMath xmlns:m="http://schemas.openxmlformats.org/officeDocument/2006/math">
                    <m:r>
                      <a:rPr lang="hu-HU" sz="1500" b="1">
                        <a:latin typeface="Cambria Math"/>
                      </a:rPr>
                      <m:t>𝐒</m:t>
                    </m:r>
                    <m:r>
                      <a:rPr lang="hu-HU" sz="1500" b="1" i="1">
                        <a:latin typeface="Cambria Math"/>
                      </a:rPr>
                      <m:t>𝑭</m:t>
                    </m:r>
                    <m:r>
                      <a:rPr lang="hu-HU" sz="1500" b="1" i="1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hu-HU" sz="15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15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5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hu-HU" sz="1500" b="1" i="1">
                                <a:latin typeface="Cambria Math"/>
                              </a:rPr>
                              <m:t>𝑷𝑬𝑨𝑲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15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5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hu-HU" sz="1500" b="1" i="1">
                                <a:latin typeface="Cambria Math"/>
                              </a:rPr>
                              <m:t>𝑷𝑹𝑶𝑶𝑭</m:t>
                            </m:r>
                          </m:sub>
                        </m:sSub>
                      </m:den>
                    </m:f>
                  </m:oMath>
                </a14:m>
                <a:endParaRPr lang="hu-HU" sz="1300" b="1" dirty="0" smtClean="0">
                  <a:latin typeface="+mj-lt"/>
                </a:endParaRPr>
              </a:p>
              <a:p>
                <a:pPr marL="171450" lvl="1" indent="-171450"/>
                <a:endParaRPr lang="hu-HU" sz="1300" b="1" dirty="0">
                  <a:latin typeface="+mj-lt"/>
                </a:endParaRPr>
              </a:p>
              <a:p>
                <a:pPr marL="171450" lvl="1" indent="-171450"/>
                <a:r>
                  <a:rPr lang="hu-HU" sz="1300" b="1" dirty="0" smtClean="0">
                    <a:latin typeface="+mj-lt"/>
                  </a:rPr>
                  <a:t>Alaktényező, csúcstényező, illetve </a:t>
                </a:r>
                <a:r>
                  <a:rPr lang="hu-HU" sz="1300" b="1" dirty="0" err="1" smtClean="0">
                    <a:latin typeface="+mj-lt"/>
                  </a:rPr>
                  <a:t>Crest-factor</a:t>
                </a:r>
                <a:r>
                  <a:rPr lang="hu-HU" sz="1300" b="1" dirty="0" smtClean="0">
                    <a:latin typeface="+mj-lt"/>
                  </a:rPr>
                  <a:t> (CF)</a:t>
                </a:r>
              </a:p>
              <a:p>
                <a:pPr marL="0" lvl="1" indent="0">
                  <a:buNone/>
                </a:pPr>
                <a:endParaRPr lang="hu-HU" sz="1300" b="1" dirty="0" smtClean="0">
                  <a:latin typeface="+mj-lt"/>
                </a:endParaRP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hu-HU" sz="1500" b="1" i="1" smtClean="0">
                        <a:latin typeface="Cambria Math"/>
                      </a:rPr>
                      <m:t>𝑪𝑭</m:t>
                    </m:r>
                    <m:r>
                      <a:rPr lang="hu-HU" sz="1500" b="1" i="1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hu-HU" sz="15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15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500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hu-HU" sz="1500" b="1" i="1" smtClean="0">
                                <a:latin typeface="Cambria Math"/>
                              </a:rPr>
                              <m:t>𝑷𝑬𝑷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15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500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hu-HU" sz="1500" b="1" i="1" smtClean="0">
                                <a:latin typeface="Cambria Math"/>
                              </a:rPr>
                              <m:t>𝑨𝑽𝑮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sz="1500" b="1" dirty="0" smtClean="0">
                    <a:latin typeface="+mj-lt"/>
                  </a:rPr>
                  <a:t> ; </a:t>
                </a:r>
                <a14:m>
                  <m:oMath xmlns:m="http://schemas.openxmlformats.org/officeDocument/2006/math">
                    <m:r>
                      <a:rPr lang="hu-HU" sz="1500" b="1" i="1">
                        <a:latin typeface="Cambria Math"/>
                      </a:rPr>
                      <m:t>𝑪𝑭</m:t>
                    </m:r>
                    <m:r>
                      <a:rPr lang="hu-HU" sz="1500" b="1" i="1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hu-HU" sz="15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15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5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hu-HU" sz="1500" b="1" i="1">
                                <a:latin typeface="Cambria Math"/>
                              </a:rPr>
                              <m:t>𝑷𝑬𝑷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15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5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hu-HU" sz="1500" b="1" i="1">
                                <a:latin typeface="Cambria Math"/>
                              </a:rPr>
                              <m:t>𝑨𝑽𝑮</m:t>
                            </m:r>
                          </m:sub>
                        </m:sSub>
                      </m:den>
                    </m:f>
                  </m:oMath>
                </a14:m>
                <a:endParaRPr lang="hu-HU" sz="1500" b="1" dirty="0" smtClean="0">
                  <a:latin typeface="+mj-lt"/>
                </a:endParaRPr>
              </a:p>
              <a:p>
                <a:pPr marL="171450" lvl="1" indent="-171450"/>
                <a:endParaRPr lang="hu-HU" sz="1300" b="1" dirty="0" smtClean="0">
                  <a:latin typeface="+mj-lt"/>
                </a:endParaRPr>
              </a:p>
              <a:p>
                <a:pPr marL="171450" lvl="1" indent="-171450"/>
                <a:r>
                  <a:rPr lang="hu-HU" sz="1300" b="1" dirty="0" smtClean="0">
                    <a:latin typeface="+mj-lt"/>
                  </a:rPr>
                  <a:t>Vizsgálati módszerek: </a:t>
                </a:r>
              </a:p>
              <a:p>
                <a:pPr marL="571500" lvl="2" indent="-171450"/>
                <a:endParaRPr lang="hu-HU" sz="1300" b="1" dirty="0" smtClean="0">
                  <a:latin typeface="+mj-lt"/>
                </a:endParaRPr>
              </a:p>
              <a:p>
                <a:pPr marL="571500" lvl="2" indent="-171450"/>
                <a:r>
                  <a:rPr lang="hu-HU" sz="1300" b="1" dirty="0" smtClean="0">
                    <a:latin typeface="+mj-lt"/>
                  </a:rPr>
                  <a:t>Vivők oldaláról (</a:t>
                </a:r>
                <a:r>
                  <a:rPr lang="hu-HU" sz="1300" b="1" dirty="0" err="1" smtClean="0">
                    <a:latin typeface="+mj-lt"/>
                  </a:rPr>
                  <a:t>carrier</a:t>
                </a:r>
                <a:r>
                  <a:rPr lang="hu-HU" sz="1300" b="1" dirty="0" smtClean="0">
                    <a:latin typeface="+mj-lt"/>
                  </a:rPr>
                  <a:t> </a:t>
                </a:r>
                <a:r>
                  <a:rPr lang="hu-HU" sz="1300" b="1" dirty="0" err="1" smtClean="0">
                    <a:latin typeface="+mj-lt"/>
                  </a:rPr>
                  <a:t>approach</a:t>
                </a:r>
                <a:r>
                  <a:rPr lang="hu-HU" sz="1300" b="1" dirty="0" smtClean="0">
                    <a:latin typeface="+mj-lt"/>
                  </a:rPr>
                  <a:t>)</a:t>
                </a:r>
              </a:p>
              <a:p>
                <a:pPr marL="571500" lvl="2" indent="-171450"/>
                <a:r>
                  <a:rPr lang="hu-HU" sz="1300" b="1" dirty="0" smtClean="0">
                    <a:latin typeface="+mj-lt"/>
                  </a:rPr>
                  <a:t>Burkoló oldaláról (</a:t>
                </a:r>
                <a:r>
                  <a:rPr lang="hu-HU" sz="1300" b="1" dirty="0" err="1" smtClean="0">
                    <a:latin typeface="+mj-lt"/>
                  </a:rPr>
                  <a:t>envelope</a:t>
                </a:r>
                <a:r>
                  <a:rPr lang="hu-HU" sz="1300" b="1" dirty="0" smtClean="0">
                    <a:latin typeface="+mj-lt"/>
                  </a:rPr>
                  <a:t> </a:t>
                </a:r>
                <a:r>
                  <a:rPr lang="hu-HU" sz="1300" b="1" dirty="0" err="1" smtClean="0">
                    <a:latin typeface="+mj-lt"/>
                  </a:rPr>
                  <a:t>approach</a:t>
                </a:r>
                <a:r>
                  <a:rPr lang="hu-HU" sz="1300" b="1" dirty="0" smtClean="0">
                    <a:latin typeface="+mj-lt"/>
                  </a:rPr>
                  <a:t>)</a:t>
                </a:r>
              </a:p>
              <a:p>
                <a:pPr marL="571500" lvl="2" indent="-171450"/>
                <a:r>
                  <a:rPr lang="hu-HU" sz="1300" b="1" dirty="0" smtClean="0">
                    <a:latin typeface="+mj-lt"/>
                  </a:rPr>
                  <a:t>1 db szinuszos jel: </a:t>
                </a:r>
                <a14:m>
                  <m:oMath xmlns:m="http://schemas.openxmlformats.org/officeDocument/2006/math">
                    <m:r>
                      <a:rPr lang="hu-HU" sz="1500" b="1" i="1">
                        <a:latin typeface="Cambria Math"/>
                      </a:rPr>
                      <m:t>𝑪𝑭</m:t>
                    </m:r>
                    <m:r>
                      <a:rPr lang="hu-HU" sz="1500" b="1" i="1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hu-HU" sz="15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15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5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hu-HU" sz="1500" b="1" i="1">
                                <a:latin typeface="Cambria Math"/>
                              </a:rPr>
                              <m:t>𝑷𝑬𝑷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15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5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hu-HU" sz="1500" b="1" i="1">
                                <a:latin typeface="Cambria Math"/>
                              </a:rPr>
                              <m:t>𝑨𝑽𝑮</m:t>
                            </m:r>
                          </m:sub>
                        </m:sSub>
                      </m:den>
                    </m:f>
                    <m:r>
                      <a:rPr lang="hu-HU" sz="1500" b="1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15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1500" b="1" i="1">
                                <a:latin typeface="Cambria Math"/>
                              </a:rPr>
                            </m:ctrlPr>
                          </m:sSubPr>
                          <m:e>
                            <m:rad>
                              <m:radPr>
                                <m:degHide m:val="on"/>
                                <m:ctrlPr>
                                  <a:rPr lang="hu-HU" sz="1500" b="1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1500" b="1" i="1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hu-HU" sz="15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hu-HU" sz="1500" b="1" i="1" smtClean="0">
                                <a:latin typeface="Cambria Math"/>
                              </a:rPr>
                              <m:t>𝑨𝑽𝑮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15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5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hu-HU" sz="1500" b="1" i="1">
                                <a:latin typeface="Cambria Math"/>
                              </a:rPr>
                              <m:t>𝑨𝑽𝑮</m:t>
                            </m:r>
                          </m:sub>
                        </m:sSub>
                      </m:den>
                    </m:f>
                    <m:r>
                      <a:rPr lang="hu-HU" sz="15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5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1500" b="1" i="1" smtClean="0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hu-HU" sz="1300" b="1" dirty="0" smtClean="0">
                  <a:latin typeface="+mj-lt"/>
                </a:endParaRPr>
              </a:p>
              <a:p>
                <a:pPr marL="400050" lvl="2" indent="0">
                  <a:buNone/>
                </a:pPr>
                <a:endParaRPr lang="hu-HU" sz="1300" b="1" dirty="0" smtClean="0">
                  <a:latin typeface="+mj-lt"/>
                </a:endParaRPr>
              </a:p>
              <a:p>
                <a:pPr marL="571500" lvl="2" indent="-171450"/>
                <a:r>
                  <a:rPr lang="hu-HU" sz="1300" b="1" dirty="0" smtClean="0">
                    <a:latin typeface="+mj-lt"/>
                  </a:rPr>
                  <a:t>N db szinuszos jel: </a:t>
                </a:r>
                <a14:m>
                  <m:oMath xmlns:m="http://schemas.openxmlformats.org/officeDocument/2006/math">
                    <m:r>
                      <a:rPr lang="hu-HU" sz="1500" b="1" i="1">
                        <a:latin typeface="Cambria Math"/>
                      </a:rPr>
                      <m:t>𝑪𝑭</m:t>
                    </m:r>
                    <m:r>
                      <a:rPr lang="hu-HU" sz="1500" b="1" i="1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hu-HU" sz="1500" b="1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hu-HU" sz="1500" b="1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u-HU" sz="1500" b="1" i="1" smtClean="0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hu-HU" sz="1500" b="1" i="1" smtClean="0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hu-HU" sz="15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sz="1500" b="1" i="1">
                                    <a:latin typeface="Cambria Math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hu-HU" sz="1500" b="1" i="1">
                                    <a:latin typeface="Cambria Math"/>
                                  </a:rPr>
                                  <m:t>𝑷𝑬𝑷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hu-HU" sz="1500" b="1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u-HU" sz="1500" b="1" i="1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hu-HU" sz="1500" b="1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hu-HU" sz="15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sz="1500" b="1" i="1">
                                    <a:latin typeface="Cambria Math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hu-HU" sz="1500" b="1" i="1" smtClean="0">
                                    <a:latin typeface="Cambria Math"/>
                                  </a:rPr>
                                  <m:t>𝑨𝑽𝑮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hu-HU" sz="15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15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1500" b="1" i="1">
                                <a:latin typeface="Cambria Math"/>
                              </a:rPr>
                            </m:ctrlPr>
                          </m:sSubPr>
                          <m:e>
                            <m:rad>
                              <m:radPr>
                                <m:degHide m:val="on"/>
                                <m:ctrlPr>
                                  <a:rPr lang="hu-HU" sz="15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15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hu-HU" sz="1500" b="1" i="1" smtClean="0">
                                    <a:latin typeface="Cambria Math"/>
                                  </a:rPr>
                                  <m:t>𝒏</m:t>
                                </m:r>
                              </m:e>
                            </m:rad>
                            <m:r>
                              <a:rPr lang="hu-HU" sz="15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hu-HU" sz="1500" b="1" i="1" smtClean="0">
                                <a:latin typeface="Cambria Math"/>
                              </a:rPr>
                              <m:t>𝑨𝑽𝑮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15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5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hu-HU" sz="1500" b="1" i="1">
                                <a:latin typeface="Cambria Math"/>
                              </a:rPr>
                              <m:t>𝑨𝑽𝑮</m:t>
                            </m:r>
                          </m:sub>
                        </m:sSub>
                      </m:den>
                    </m:f>
                    <m:r>
                      <a:rPr lang="hu-HU" sz="15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5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1500" b="1" i="1">
                            <a:latin typeface="Cambria Math"/>
                          </a:rPr>
                          <m:t>𝟐</m:t>
                        </m:r>
                        <m:r>
                          <a:rPr lang="hu-HU" sz="1500" b="1" i="1" smtClean="0">
                            <a:latin typeface="Cambria Math"/>
                          </a:rPr>
                          <m:t>𝒏</m:t>
                        </m:r>
                      </m:e>
                    </m:rad>
                  </m:oMath>
                </a14:m>
                <a:endParaRPr lang="hu-HU" sz="1300" b="1" dirty="0" smtClean="0">
                  <a:latin typeface="+mj-lt"/>
                </a:endParaRPr>
              </a:p>
              <a:p>
                <a:pPr marL="400050" lvl="2" indent="0">
                  <a:buNone/>
                </a:pPr>
                <a:endParaRPr lang="hu-HU" sz="1300" b="1" dirty="0" smtClean="0">
                  <a:latin typeface="+mj-lt"/>
                </a:endParaRPr>
              </a:p>
              <a:p>
                <a:pPr marL="400050" lvl="2" indent="0">
                  <a:buNone/>
                </a:pPr>
                <a:endParaRPr lang="hu-HU" sz="1300" b="1" dirty="0">
                  <a:latin typeface="+mj-lt"/>
                </a:endParaRPr>
              </a:p>
              <a:p>
                <a:pPr marL="400050" lvl="2" indent="0">
                  <a:buNone/>
                </a:pPr>
                <a:r>
                  <a:rPr lang="hu-HU" sz="1300" b="1" dirty="0" smtClean="0">
                    <a:latin typeface="+mj-lt"/>
                  </a:rPr>
                  <a:t>Burkoló közelítéssel: </a:t>
                </a:r>
                <a14:m>
                  <m:oMath xmlns:m="http://schemas.openxmlformats.org/officeDocument/2006/math">
                    <m:r>
                      <a:rPr lang="hu-HU" sz="1400" b="1" i="1">
                        <a:latin typeface="Cambria Math"/>
                      </a:rPr>
                      <m:t>𝑪𝑭</m:t>
                    </m:r>
                    <m:r>
                      <a:rPr lang="hu-HU" sz="1400" b="1" i="1">
                        <a:latin typeface="Cambria Math"/>
                      </a:rPr>
                      <m:t> =</m:t>
                    </m:r>
                    <m:r>
                      <a:rPr lang="hu-HU" sz="1400" b="1" i="1" smtClean="0">
                        <a:latin typeface="Cambria Math"/>
                      </a:rPr>
                      <m:t>𝟐𝟎</m:t>
                    </m:r>
                    <m:r>
                      <a:rPr lang="hu-HU" sz="1400" b="1" i="1" smtClean="0">
                        <a:latin typeface="Cambria Math"/>
                      </a:rPr>
                      <m:t>𝒍𝒐𝒈</m:t>
                    </m:r>
                    <m:rad>
                      <m:radPr>
                        <m:degHide m:val="on"/>
                        <m:ctrlPr>
                          <a:rPr lang="hu-HU" sz="1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1400" b="1" i="1">
                            <a:latin typeface="Cambria Math"/>
                          </a:rPr>
                          <m:t>𝒏</m:t>
                        </m:r>
                      </m:e>
                    </m:rad>
                    <m:r>
                      <a:rPr lang="hu-HU" sz="1400" b="1" i="1" smtClean="0">
                        <a:latin typeface="Cambria Math"/>
                      </a:rPr>
                      <m:t>=</m:t>
                    </m:r>
                    <m:r>
                      <a:rPr lang="hu-HU" sz="1400" b="1" i="1" smtClean="0">
                        <a:latin typeface="Cambria Math"/>
                      </a:rPr>
                      <m:t>𝟏𝟎</m:t>
                    </m:r>
                    <m:r>
                      <a:rPr lang="hu-HU" sz="1400" b="1" i="1" smtClean="0">
                        <a:latin typeface="Cambria Math"/>
                      </a:rPr>
                      <m:t>𝒍𝒐𝒈</m:t>
                    </m:r>
                    <m:r>
                      <a:rPr lang="hu-HU" sz="1400" b="1" i="1" smtClean="0">
                        <a:latin typeface="Cambria Math"/>
                      </a:rPr>
                      <m:t>(</m:t>
                    </m:r>
                    <m:r>
                      <a:rPr lang="hu-HU" sz="1400" b="1" i="1" smtClean="0">
                        <a:latin typeface="Cambria Math"/>
                      </a:rPr>
                      <m:t>𝒏</m:t>
                    </m:r>
                    <m:r>
                      <a:rPr lang="hu-HU" sz="1400" b="1" i="1" smtClean="0">
                        <a:latin typeface="Cambria Math"/>
                      </a:rPr>
                      <m:t>)</m:t>
                    </m:r>
                  </m:oMath>
                </a14:m>
                <a:endParaRPr lang="hu-HU" sz="1400" b="1" dirty="0" smtClean="0">
                  <a:latin typeface="+mj-lt"/>
                </a:endParaRPr>
              </a:p>
              <a:p>
                <a:pPr marL="400050" lvl="2" indent="0">
                  <a:buNone/>
                </a:pPr>
                <a:endParaRPr lang="hu-HU" sz="1300" b="1" dirty="0" smtClean="0">
                  <a:latin typeface="+mj-lt"/>
                </a:endParaRPr>
              </a:p>
              <a:p>
                <a:pPr marL="400050" lvl="2" indent="0">
                  <a:buNone/>
                </a:pPr>
                <a:r>
                  <a:rPr lang="hu-HU" sz="1300" b="1" dirty="0" smtClean="0">
                    <a:latin typeface="+mj-lt"/>
                  </a:rPr>
                  <a:t>Vivők oldaláról: </a:t>
                </a:r>
                <a14:m>
                  <m:oMath xmlns:m="http://schemas.openxmlformats.org/officeDocument/2006/math">
                    <m:r>
                      <a:rPr lang="hu-HU" sz="1300" b="1" i="1">
                        <a:latin typeface="Cambria Math"/>
                      </a:rPr>
                      <m:t>𝑪𝑭</m:t>
                    </m:r>
                    <m:r>
                      <a:rPr lang="hu-HU" sz="1300" b="1" i="1">
                        <a:latin typeface="Cambria Math"/>
                      </a:rPr>
                      <m:t> =</m:t>
                    </m:r>
                    <m:r>
                      <a:rPr lang="hu-HU" sz="1300" b="1" i="1" smtClean="0">
                        <a:latin typeface="Cambria Math"/>
                      </a:rPr>
                      <m:t>𝟐𝟎</m:t>
                    </m:r>
                    <m:r>
                      <a:rPr lang="hu-HU" sz="1300" b="1" i="1" smtClean="0">
                        <a:latin typeface="Cambria Math"/>
                      </a:rPr>
                      <m:t>𝒍𝒐𝒈</m:t>
                    </m:r>
                    <m:rad>
                      <m:radPr>
                        <m:degHide m:val="on"/>
                        <m:ctrlPr>
                          <a:rPr lang="hu-HU" sz="13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1300" b="1" i="1" smtClean="0">
                            <a:latin typeface="Cambria Math"/>
                          </a:rPr>
                          <m:t>𝟐</m:t>
                        </m:r>
                        <m:r>
                          <a:rPr lang="hu-HU" sz="1300" b="1" i="1">
                            <a:latin typeface="Cambria Math"/>
                          </a:rPr>
                          <m:t>𝒏</m:t>
                        </m:r>
                      </m:e>
                    </m:rad>
                    <m:r>
                      <a:rPr lang="hu-HU" sz="1300" b="1" i="1" smtClean="0">
                        <a:latin typeface="Cambria Math"/>
                      </a:rPr>
                      <m:t>=</m:t>
                    </m:r>
                    <m:r>
                      <a:rPr lang="hu-HU" sz="1300" b="1" i="1" smtClean="0">
                        <a:latin typeface="Cambria Math"/>
                      </a:rPr>
                      <m:t>𝟏𝟎</m:t>
                    </m:r>
                    <m:r>
                      <a:rPr lang="hu-HU" sz="1300" b="1" i="1">
                        <a:latin typeface="Cambria Math"/>
                      </a:rPr>
                      <m:t>𝒍𝒐𝒈</m:t>
                    </m:r>
                    <m:d>
                      <m:dPr>
                        <m:ctrlPr>
                          <a:rPr lang="hu-HU" sz="13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1300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hu-HU" sz="1300" b="1" i="1" smtClean="0">
                        <a:latin typeface="Cambria Math"/>
                      </a:rPr>
                      <m:t>+</m:t>
                    </m:r>
                    <m:r>
                      <a:rPr lang="hu-HU" sz="1300" b="1" i="1" smtClean="0">
                        <a:latin typeface="Cambria Math"/>
                      </a:rPr>
                      <m:t>𝟑</m:t>
                    </m:r>
                    <m:r>
                      <a:rPr lang="hu-HU" sz="1300" b="1" i="1" smtClean="0">
                        <a:latin typeface="Cambria Math"/>
                      </a:rPr>
                      <m:t>𝒅𝑩</m:t>
                    </m:r>
                  </m:oMath>
                </a14:m>
                <a:endParaRPr lang="hu-HU" sz="1300" b="1" dirty="0" smtClean="0">
                  <a:latin typeface="+mj-lt"/>
                </a:endParaRPr>
              </a:p>
              <a:p>
                <a:pPr marL="400050" lvl="2" indent="0">
                  <a:buNone/>
                </a:pPr>
                <a:endParaRPr lang="hu-HU" sz="1300" b="1" i="1" dirty="0" smtClean="0">
                  <a:latin typeface="+mj-lt"/>
                </a:endParaRPr>
              </a:p>
              <a:p>
                <a:pPr marL="4000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3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𝑪𝑭</m:t>
                      </m:r>
                      <m:r>
                        <a:rPr lang="hu-HU" sz="13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=</m:t>
                      </m:r>
                      <m:r>
                        <a:rPr lang="hu-HU" sz="13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𝟏𝟎</m:t>
                      </m:r>
                      <m:r>
                        <a:rPr lang="hu-HU" sz="1300" b="1" i="1">
                          <a:solidFill>
                            <a:schemeClr val="tx2"/>
                          </a:solidFill>
                          <a:latin typeface="Cambria Math"/>
                        </a:rPr>
                        <m:t>𝒍𝒐𝒈</m:t>
                      </m:r>
                      <m:d>
                        <m:dPr>
                          <m:ctrlPr>
                            <a:rPr lang="hu-HU" sz="13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13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hu-HU" sz="1300" b="1" i="1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hu-HU" sz="13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13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𝑪𝑭</m:t>
                          </m:r>
                        </m:e>
                        <m:sub>
                          <m:r>
                            <a:rPr lang="hu-HU" sz="13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hu-HU" sz="1300" b="1" dirty="0">
                  <a:latin typeface="+mj-lt"/>
                </a:endParaRPr>
              </a:p>
              <a:p>
                <a:pPr marL="400050" lvl="2" indent="0">
                  <a:buNone/>
                </a:pPr>
                <a:endParaRPr lang="hu-HU" sz="1300" b="1" dirty="0" smtClean="0">
                  <a:latin typeface="+mj-lt"/>
                </a:endParaRPr>
              </a:p>
              <a:p>
                <a:pPr marL="400050" lvl="2" indent="0">
                  <a:buNone/>
                </a:pPr>
                <a:r>
                  <a:rPr lang="hu-HU" sz="1300" b="1" dirty="0">
                    <a:latin typeface="+mj-lt"/>
                  </a:rPr>
                  <a:t>8192db vivő esetén </a:t>
                </a:r>
                <a:r>
                  <a:rPr lang="hu-HU" sz="1300" b="1" dirty="0">
                    <a:latin typeface="+mj-lt"/>
                    <a:sym typeface="Wingdings" panose="05000000000000000000" pitchFamily="2" charset="2"/>
                  </a:rPr>
                  <a:t> </a:t>
                </a:r>
                <a:r>
                  <a:rPr lang="hu-HU" sz="1300" b="1" u="sng" dirty="0">
                    <a:latin typeface="+mj-lt"/>
                    <a:sym typeface="Wingdings" panose="05000000000000000000" pitchFamily="2" charset="2"/>
                  </a:rPr>
                  <a:t>~</a:t>
                </a:r>
                <a:r>
                  <a:rPr lang="hu-HU" sz="1300" b="1" u="sng" dirty="0" smtClean="0">
                    <a:latin typeface="+mj-lt"/>
                    <a:sym typeface="Wingdings" panose="05000000000000000000" pitchFamily="2" charset="2"/>
                  </a:rPr>
                  <a:t>40dB</a:t>
                </a:r>
                <a:r>
                  <a:rPr lang="hu-HU" sz="1300" b="1" dirty="0">
                    <a:latin typeface="+mj-lt"/>
                    <a:sym typeface="Wingdings" panose="05000000000000000000" pitchFamily="2" charset="2"/>
                  </a:rPr>
                  <a:t>	Hogy lehet ez</a:t>
                </a:r>
                <a:r>
                  <a:rPr lang="hu-HU" sz="1300" b="1" dirty="0" smtClean="0">
                    <a:latin typeface="+mj-lt"/>
                    <a:sym typeface="Wingdings" panose="05000000000000000000" pitchFamily="2" charset="2"/>
                  </a:rPr>
                  <a:t>?</a:t>
                </a:r>
              </a:p>
              <a:p>
                <a:pPr marL="400050" lvl="2" indent="0">
                  <a:buNone/>
                </a:pPr>
                <a:endParaRPr lang="hu-HU" sz="1300" b="1" dirty="0">
                  <a:latin typeface="+mj-lt"/>
                  <a:sym typeface="Wingdings" panose="05000000000000000000" pitchFamily="2" charset="2"/>
                </a:endParaRPr>
              </a:p>
              <a:p>
                <a:pPr marL="400050" lvl="2" indent="0">
                  <a:buNone/>
                </a:pPr>
                <a:r>
                  <a:rPr lang="hu-HU" sz="1300" i="1" dirty="0" smtClean="0">
                    <a:latin typeface="+mj-lt"/>
                    <a:sym typeface="Wingdings" panose="05000000000000000000" pitchFamily="2" charset="2"/>
                  </a:rPr>
                  <a:t>Már a modulálás (IQ) fázisában limitálni kell az a jelet!!!</a:t>
                </a:r>
                <a:endParaRPr lang="hu-HU" sz="1300" i="1" dirty="0">
                  <a:latin typeface="+mj-lt"/>
                </a:endParaRPr>
              </a:p>
              <a:p>
                <a:pPr marL="400050" lvl="2" indent="0">
                  <a:buNone/>
                </a:pPr>
                <a:endParaRPr lang="hu-HU" sz="800" b="1" dirty="0" smtClean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4330824" cy="5040560"/>
              </a:xfrm>
              <a:blipFill rotWithShape="1">
                <a:blip r:embed="rId2" cstate="print"/>
                <a:stretch>
                  <a:fillRect t="-967" b="-2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D:\AH\OKTATÁSOK\20141127_Műsorszóró műszaki nap\cf_Cofdm C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169" y="1196752"/>
            <a:ext cx="4139952" cy="322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170" y="4386761"/>
            <a:ext cx="4139952" cy="18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113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4578959" cy="471338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hu-HU" sz="1200" b="1" dirty="0" smtClean="0"/>
              <a:t>Miért fontos mindez?</a:t>
            </a:r>
            <a:endParaRPr lang="hu-HU" sz="1200" b="1" dirty="0"/>
          </a:p>
          <a:p>
            <a:pPr marL="0" lvl="1" indent="0">
              <a:buNone/>
            </a:pPr>
            <a:r>
              <a:rPr lang="hu-HU" sz="1200" dirty="0" smtClean="0"/>
              <a:t>(CCDF = Gauss-féle hibafüggvény)</a:t>
            </a:r>
          </a:p>
          <a:p>
            <a:pPr marL="0" lvl="1" indent="0">
              <a:buNone/>
            </a:pPr>
            <a:r>
              <a:rPr lang="hu-HU" sz="1200" dirty="0" smtClean="0"/>
              <a:t> </a:t>
            </a:r>
          </a:p>
          <a:p>
            <a:pPr marL="0" lvl="1" indent="0">
              <a:buNone/>
            </a:pPr>
            <a:r>
              <a:rPr lang="hu-HU" sz="1200" dirty="0" smtClean="0"/>
              <a:t>k=19dB figyelembe véve 1 csúcs biztos bekövetkezésének valószínűségéhez </a:t>
            </a:r>
            <a:r>
              <a:rPr lang="hu-HU" sz="1200" u="sng" dirty="0" smtClean="0"/>
              <a:t>110 trillió/0,11 </a:t>
            </a:r>
            <a:r>
              <a:rPr lang="hu-HU" sz="1200" u="sng" dirty="0" err="1" smtClean="0"/>
              <a:t>trilliárd</a:t>
            </a:r>
            <a:r>
              <a:rPr lang="hu-HU" sz="1200" u="sng" dirty="0" smtClean="0"/>
              <a:t> év </a:t>
            </a:r>
            <a:r>
              <a:rPr lang="hu-HU" sz="1200" dirty="0" smtClean="0"/>
              <a:t>szükséges</a:t>
            </a:r>
          </a:p>
          <a:p>
            <a:pPr marL="0" lvl="1" indent="0">
              <a:buNone/>
            </a:pPr>
            <a:endParaRPr lang="hu-HU" sz="1200" dirty="0" smtClean="0"/>
          </a:p>
          <a:p>
            <a:pPr marL="0" lvl="1" indent="0">
              <a:buNone/>
            </a:pPr>
            <a:r>
              <a:rPr lang="hu-HU" sz="1200" dirty="0" smtClean="0"/>
              <a:t>Az univerzum kora </a:t>
            </a:r>
            <a:r>
              <a:rPr lang="hu-HU" sz="1200" u="sng" dirty="0" smtClean="0"/>
              <a:t>13,86 milliárd év</a:t>
            </a:r>
            <a:r>
              <a:rPr lang="hu-HU" sz="1200" dirty="0" smtClean="0"/>
              <a:t> (100 milliomod része)</a:t>
            </a:r>
          </a:p>
          <a:p>
            <a:pPr marL="0" lvl="1" indent="0">
              <a:buNone/>
            </a:pPr>
            <a:endParaRPr lang="hu-HU" sz="1200" dirty="0" smtClean="0"/>
          </a:p>
          <a:p>
            <a:pPr marL="0" lvl="1" indent="0">
              <a:buNone/>
            </a:pPr>
            <a:r>
              <a:rPr lang="hu-HU" sz="1200" dirty="0" smtClean="0"/>
              <a:t>De ez azért ennyire nem szép!</a:t>
            </a:r>
          </a:p>
          <a:p>
            <a:pPr marL="0" lvl="1" indent="0">
              <a:buNone/>
            </a:pPr>
            <a:endParaRPr lang="hu-HU" sz="1200" b="1" dirty="0" smtClean="0">
              <a:solidFill>
                <a:schemeClr val="accent1"/>
              </a:solidFill>
            </a:endParaRPr>
          </a:p>
          <a:p>
            <a:pPr marL="0" lvl="1" indent="0">
              <a:buNone/>
            </a:pPr>
            <a:endParaRPr lang="hu-HU" sz="1200" b="1" dirty="0" smtClean="0">
              <a:solidFill>
                <a:schemeClr val="accent1"/>
              </a:solidFill>
            </a:endParaRPr>
          </a:p>
        </p:txBody>
      </p:sp>
      <p:pic>
        <p:nvPicPr>
          <p:cNvPr id="4098" name="Picture 2" descr="D:\AH\OKTATÁSOK\20141127_Műsorszóró műszaki nap\CF distribut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35" y="1340768"/>
            <a:ext cx="4073448" cy="467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5012574" y="5589240"/>
            <a:ext cx="4073448" cy="2160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540912" cy="282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5003611" y="4083918"/>
            <a:ext cx="4073448" cy="2811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539552" y="2368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hu-HU" sz="2400" dirty="0" smtClean="0"/>
              <a:t>Tápvonalak - Elméleti alapok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152781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5216" y="359185"/>
            <a:ext cx="8398933" cy="914400"/>
          </a:xfrm>
        </p:spPr>
        <p:txBody>
          <a:bodyPr>
            <a:normAutofit/>
          </a:bodyPr>
          <a:lstStyle/>
          <a:p>
            <a:r>
              <a:rPr lang="hu-HU" sz="2800" b="0" i="1" dirty="0" smtClean="0"/>
              <a:t>A tartalomról…</a:t>
            </a:r>
            <a:endParaRPr lang="hu-HU" sz="2800" b="0" i="1" dirty="0"/>
          </a:p>
        </p:txBody>
      </p:sp>
      <p:sp>
        <p:nvSpPr>
          <p:cNvPr id="14" name="Cím 1"/>
          <p:cNvSpPr txBox="1">
            <a:spLocks/>
          </p:cNvSpPr>
          <p:nvPr/>
        </p:nvSpPr>
        <p:spPr bwMode="auto">
          <a:xfrm>
            <a:off x="107504" y="1412776"/>
            <a:ext cx="8398933" cy="439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35038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35038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defTabSz="935038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defTabSz="935038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defTabSz="935038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defTabSz="935038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defTabSz="935038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35038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35038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17423" lvl="1">
              <a:buClr>
                <a:schemeClr val="accent1"/>
              </a:buClr>
            </a:pPr>
            <a:r>
              <a:rPr lang="hu-HU" sz="1200" i="1" dirty="0" smtClean="0"/>
              <a:t>ADÓBERENDEZÉSEK</a:t>
            </a:r>
          </a:p>
          <a:p>
            <a:pPr marL="1160373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 smtClean="0"/>
              <a:t>Mit </a:t>
            </a:r>
            <a:r>
              <a:rPr lang="hu-HU" sz="1200" b="0" i="1" dirty="0"/>
              <a:t>nevezünk alapsávi adónak?</a:t>
            </a:r>
          </a:p>
          <a:p>
            <a:pPr marL="1160373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/>
              <a:t>Milyen adótípusokat különböztetünk meg?</a:t>
            </a:r>
          </a:p>
          <a:p>
            <a:pPr marL="1160373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 smtClean="0"/>
              <a:t>Milyen </a:t>
            </a:r>
            <a:r>
              <a:rPr lang="hu-HU" sz="1200" b="0" i="1" dirty="0"/>
              <a:t>tartalékolási eljárásokat alkalmazunk</a:t>
            </a:r>
          </a:p>
          <a:p>
            <a:pPr marL="1160373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/>
              <a:t>Milyen hűtési rendszereket </a:t>
            </a:r>
            <a:r>
              <a:rPr lang="hu-HU" sz="1200" b="0" i="1" dirty="0" smtClean="0"/>
              <a:t>alkalmazunk</a:t>
            </a:r>
          </a:p>
          <a:p>
            <a:pPr marL="1160373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/>
              <a:t>Rendszertechnikai alapok</a:t>
            </a:r>
          </a:p>
          <a:p>
            <a:pPr marL="1577797" lvl="3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/>
              <a:t>Adóberendezés – Meghajtó fokozat</a:t>
            </a:r>
          </a:p>
          <a:p>
            <a:pPr marL="1577797" lvl="3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/>
              <a:t>Adóberendezés – Teljesítményerősítő </a:t>
            </a:r>
          </a:p>
          <a:p>
            <a:pPr marL="1160373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 smtClean="0"/>
              <a:t>RF rendszertechnikai alapok</a:t>
            </a:r>
            <a:endParaRPr lang="hu-HU" sz="1200" b="0" i="1" dirty="0"/>
          </a:p>
          <a:p>
            <a:pPr marL="417423" lvl="1">
              <a:buClr>
                <a:schemeClr val="accent1"/>
              </a:buClr>
            </a:pPr>
            <a:endParaRPr lang="hu-HU" sz="1200" b="0" i="1" dirty="0" smtClean="0"/>
          </a:p>
          <a:p>
            <a:pPr marL="417423" lvl="1">
              <a:buClr>
                <a:schemeClr val="accent1"/>
              </a:buClr>
            </a:pPr>
            <a:r>
              <a:rPr lang="hu-HU" sz="1200" i="1" dirty="0"/>
              <a:t>TÁPVONALAK</a:t>
            </a:r>
            <a:endParaRPr lang="hu-HU" sz="1200" i="1" dirty="0" smtClean="0"/>
          </a:p>
          <a:p>
            <a:pPr marL="1160373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 smtClean="0"/>
              <a:t>Elméleti alapok röviden</a:t>
            </a:r>
            <a:endParaRPr lang="hu-HU" sz="1200" b="0" i="1" dirty="0"/>
          </a:p>
          <a:p>
            <a:pPr marL="1600200" lvl="4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/>
              <a:t>Biztonsági tényező, mint tervezési alap paraméter</a:t>
            </a:r>
          </a:p>
          <a:p>
            <a:pPr marL="1600200" lvl="4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 err="1"/>
              <a:t>Crest</a:t>
            </a:r>
            <a:r>
              <a:rPr lang="hu-HU" sz="1200" b="0" i="1" dirty="0"/>
              <a:t> faktor, mint tervezési alap paraméter</a:t>
            </a:r>
          </a:p>
          <a:p>
            <a:pPr marL="1600200" lvl="4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/>
              <a:t>Különféle csúcsfeszültségek bekövetkezési valószínűsége a CF függvényében, adók összegzése </a:t>
            </a:r>
          </a:p>
          <a:p>
            <a:pPr marL="1600200" lvl="4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/>
              <a:t>Teljesítmény és feszültség viszonyok 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/>
              <a:t>Tápvonalak </a:t>
            </a:r>
            <a:r>
              <a:rPr lang="hu-HU" sz="1200" b="0" i="1" dirty="0" smtClean="0"/>
              <a:t>terhelhetősége</a:t>
            </a:r>
          </a:p>
          <a:p>
            <a:pPr lvl="1">
              <a:buClr>
                <a:schemeClr val="accent1"/>
              </a:buClr>
            </a:pPr>
            <a:endParaRPr lang="hu-HU" sz="1200" b="0" i="1" dirty="0" smtClean="0"/>
          </a:p>
          <a:p>
            <a:pPr lvl="1">
              <a:buClr>
                <a:schemeClr val="accent1"/>
              </a:buClr>
            </a:pPr>
            <a:r>
              <a:rPr lang="hu-HU" sz="1200" i="1" dirty="0"/>
              <a:t>ÖSSZEGZŐK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 smtClean="0"/>
              <a:t>RF </a:t>
            </a:r>
            <a:r>
              <a:rPr lang="hu-HU" sz="1200" b="0" i="1" dirty="0"/>
              <a:t>összegző definíciója, célja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/>
              <a:t>RF összegző típusai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/>
              <a:t>CIB </a:t>
            </a:r>
            <a:r>
              <a:rPr lang="hu-HU" sz="1200" b="0" i="1" dirty="0" err="1"/>
              <a:t>combinerek</a:t>
            </a:r>
            <a:r>
              <a:rPr lang="hu-HU" sz="1200" b="0" i="1" dirty="0"/>
              <a:t> felépítése, méretezése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/>
              <a:t>Tipikus értékek, mérések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200" b="0" i="1" dirty="0"/>
              <a:t>CIB </a:t>
            </a:r>
            <a:r>
              <a:rPr lang="hu-HU" sz="1200" b="0" i="1" dirty="0" err="1"/>
              <a:t>combinerek</a:t>
            </a:r>
            <a:r>
              <a:rPr lang="hu-HU" sz="1200" b="0" i="1" dirty="0"/>
              <a:t> felfűzése</a:t>
            </a:r>
          </a:p>
          <a:p>
            <a:pPr marL="834847" lvl="1" indent="-417424">
              <a:buFont typeface="Wingdings" panose="05000000000000000000" pitchFamily="2" charset="2"/>
              <a:buChar char="§"/>
            </a:pPr>
            <a:endParaRPr lang="hu-HU" sz="1800" b="0" i="1" dirty="0"/>
          </a:p>
          <a:p>
            <a:pPr marL="1252271" lvl="2" indent="-417424">
              <a:buFont typeface="Wingdings" panose="05000000000000000000" pitchFamily="2" charset="2"/>
              <a:buChar char="§"/>
            </a:pPr>
            <a:endParaRPr lang="hu-HU" sz="1800" b="0" i="1" dirty="0"/>
          </a:p>
          <a:p>
            <a:pPr marL="834847" lvl="1" indent="-417424">
              <a:buFont typeface="Wingdings" pitchFamily="2" charset="2"/>
              <a:buChar char="§"/>
            </a:pPr>
            <a:endParaRPr lang="hu-HU" sz="1600" b="0" i="1" dirty="0"/>
          </a:p>
        </p:txBody>
      </p:sp>
      <p:pic>
        <p:nvPicPr>
          <p:cNvPr id="4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44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H\AH\OKTATÁSOK\20141127_Műsorszóró műszaki nap\COMBINER_C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43"/>
            <a:ext cx="3580025" cy="606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6611"/>
            <a:ext cx="2413407" cy="234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6611"/>
            <a:ext cx="2483769" cy="247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4492895"/>
              </p:ext>
            </p:extLst>
          </p:nvPr>
        </p:nvGraphicFramePr>
        <p:xfrm>
          <a:off x="4253337" y="2832893"/>
          <a:ext cx="4746648" cy="3416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897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thumb/f/fa/Fourier_synthesis.svg/2000px-Fourier_synthesi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295914" cy="296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507112" y="116632"/>
            <a:ext cx="8229600" cy="1143000"/>
          </a:xfrm>
        </p:spPr>
        <p:txBody>
          <a:bodyPr anchor="ctr">
            <a:normAutofit/>
          </a:bodyPr>
          <a:lstStyle/>
          <a:p>
            <a:r>
              <a:rPr lang="hu-HU" sz="2400" dirty="0"/>
              <a:t>Tápvonalak - Elméleti </a:t>
            </a:r>
            <a:r>
              <a:rPr lang="hu-HU" sz="2400" dirty="0" smtClean="0"/>
              <a:t>alapok</a:t>
            </a:r>
            <a:endParaRPr lang="hu-HU" sz="2400" dirty="0"/>
          </a:p>
        </p:txBody>
      </p:sp>
      <p:pic>
        <p:nvPicPr>
          <p:cNvPr id="2054" name="Picture 6" descr="http://upload.wikimedia.org/wikipedia/commons/thumb/2/2a/RechteckFourier.svg/640px-RechteckFourie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638" y="1103909"/>
            <a:ext cx="2925936" cy="292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mathrm Ff= \int _I f(t)e^{-2 \pi ixt}dt \,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4881" y="4721722"/>
            <a:ext cx="169545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hyperphysics.phy-astr.gsu.edu/hbase/audio/imgaud/amp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16" y="4021213"/>
            <a:ext cx="4703241" cy="244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190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 anchor="ctr">
            <a:normAutofit/>
          </a:bodyPr>
          <a:lstStyle/>
          <a:p>
            <a:r>
              <a:rPr lang="hu-HU" sz="2400" dirty="0" smtClean="0"/>
              <a:t>Csúcstényező határolás okozta torzulás</a:t>
            </a:r>
            <a:br>
              <a:rPr lang="hu-HU" sz="2400" dirty="0" smtClean="0"/>
            </a:br>
            <a:r>
              <a:rPr lang="hu-HU" sz="2400" dirty="0" smtClean="0"/>
              <a:t>CF=13dB</a:t>
            </a:r>
            <a:endParaRPr lang="hu-H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9141"/>
            <a:ext cx="4320613" cy="436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4990"/>
            <a:ext cx="4263208" cy="424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483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 anchor="ctr">
            <a:normAutofit/>
          </a:bodyPr>
          <a:lstStyle/>
          <a:p>
            <a:r>
              <a:rPr lang="hu-HU" sz="2400" dirty="0" smtClean="0"/>
              <a:t>Csúcstényező határolás okozta torzulás</a:t>
            </a:r>
            <a:br>
              <a:rPr lang="hu-HU" sz="2400" dirty="0" smtClean="0"/>
            </a:br>
            <a:r>
              <a:rPr lang="hu-HU" sz="2400" dirty="0" smtClean="0"/>
              <a:t>CF=13dB</a:t>
            </a:r>
            <a:endParaRPr lang="hu-HU" sz="2400" dirty="0"/>
          </a:p>
        </p:txBody>
      </p:sp>
      <p:pic>
        <p:nvPicPr>
          <p:cNvPr id="5121" name="Picture 1" descr="C:\AH\AH\OKTATÁSOK\20141127_Műsorszóró műszaki nap\13DB 40MH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195795" cy="40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1"/>
            <a:ext cx="4320480" cy="440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913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 anchor="ctr">
            <a:normAutofit/>
          </a:bodyPr>
          <a:lstStyle/>
          <a:p>
            <a:r>
              <a:rPr lang="hu-HU" sz="2400" dirty="0" smtClean="0"/>
              <a:t>Csúcstényező határolás okozta torzulás</a:t>
            </a:r>
            <a:br>
              <a:rPr lang="hu-HU" sz="2400" dirty="0" smtClean="0"/>
            </a:br>
            <a:r>
              <a:rPr lang="hu-HU" sz="2400" dirty="0" smtClean="0"/>
              <a:t>CF=11dB</a:t>
            </a:r>
            <a:endParaRPr lang="hu-H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241413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126282"/>
            <a:ext cx="4243828" cy="435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073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 anchor="ctr">
            <a:normAutofit/>
          </a:bodyPr>
          <a:lstStyle/>
          <a:p>
            <a:r>
              <a:rPr lang="hu-HU" sz="2400" dirty="0" smtClean="0"/>
              <a:t>Csúcstényező határolás okozta torzulás</a:t>
            </a:r>
            <a:br>
              <a:rPr lang="hu-HU" sz="2400" dirty="0" smtClean="0"/>
            </a:br>
            <a:r>
              <a:rPr lang="hu-HU" sz="2400" dirty="0" smtClean="0"/>
              <a:t>CF=11dB</a:t>
            </a:r>
            <a:endParaRPr lang="hu-H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31" y="1412776"/>
            <a:ext cx="4458469" cy="445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AH\AH\OKTATÁSOK\20141127_Műsorszóró műszaki nap\11DB 40MH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755" y="1772816"/>
            <a:ext cx="4307141" cy="41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897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 anchor="ctr">
            <a:normAutofit/>
          </a:bodyPr>
          <a:lstStyle/>
          <a:p>
            <a:r>
              <a:rPr lang="hu-HU" sz="2400" dirty="0" smtClean="0"/>
              <a:t>Csúcstényező határolás okozta torzulás</a:t>
            </a:r>
            <a:br>
              <a:rPr lang="hu-HU" sz="2400" dirty="0" smtClean="0"/>
            </a:br>
            <a:r>
              <a:rPr lang="hu-HU" sz="2400" dirty="0" smtClean="0"/>
              <a:t>CF=7dB</a:t>
            </a:r>
            <a:endParaRPr lang="hu-HU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82663"/>
            <a:ext cx="4269918" cy="442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062" y="1382663"/>
            <a:ext cx="4354946" cy="45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073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 anchor="ctr">
            <a:normAutofit/>
          </a:bodyPr>
          <a:lstStyle/>
          <a:p>
            <a:r>
              <a:rPr lang="hu-HU" sz="2400" dirty="0" smtClean="0"/>
              <a:t>Csúcstényező határolás okozta torzulás</a:t>
            </a:r>
            <a:br>
              <a:rPr lang="hu-HU" sz="2400" dirty="0" smtClean="0"/>
            </a:br>
            <a:r>
              <a:rPr lang="hu-HU" sz="2400" dirty="0" smtClean="0"/>
              <a:t>CF=7dB</a:t>
            </a:r>
            <a:endParaRPr lang="hu-H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248472" cy="440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AH\AH\OKTATÁSOK\20141127_Műsorszóró műszaki nap\7DB 40MH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0567" y="1772816"/>
            <a:ext cx="4302760" cy="41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293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hu-HU" sz="2400" dirty="0" smtClean="0"/>
              <a:t>Tápvonalak terhelhetősége</a:t>
            </a:r>
            <a:endParaRPr lang="hu-HU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8229600" cy="4713388"/>
              </a:xfrm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hu-HU" sz="12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hu-HU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hu-HU" sz="1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hu-HU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hu-HU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den>
                    </m:f>
                    <m:rad>
                      <m:radPr>
                        <m:degHide m:val="on"/>
                        <m:ctrlPr>
                          <a:rPr lang="hu-HU" sz="14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u-HU" sz="1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1400" b="1" i="1" smtClean="0"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num>
                          <m:den>
                            <m:r>
                              <a:rPr lang="hu-HU" sz="1400" b="1" i="1" smtClean="0">
                                <a:latin typeface="Cambria Math"/>
                                <a:ea typeface="Cambria Math"/>
                              </a:rPr>
                              <m:t>𝜺</m:t>
                            </m:r>
                          </m:den>
                        </m:f>
                      </m:e>
                    </m:rad>
                    <m:r>
                      <a:rPr lang="hu-HU" sz="1400" b="1" i="1" smtClean="0">
                        <a:latin typeface="Cambria Math"/>
                      </a:rPr>
                      <m:t>𝒍𝒏</m:t>
                    </m:r>
                    <m:f>
                      <m:fPr>
                        <m:ctrlPr>
                          <a:rPr lang="hu-HU" sz="14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400" b="1" i="1" smtClean="0"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hu-HU" sz="1400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hu-HU" sz="1400" b="1" i="1" smtClean="0">
                                <a:latin typeface="Cambria Math"/>
                              </a:rPr>
                              <m:t>ü</m:t>
                            </m:r>
                            <m:r>
                              <a:rPr lang="hu-HU" sz="1400" b="1" i="1" smtClean="0">
                                <a:latin typeface="Cambria Math"/>
                              </a:rPr>
                              <m:t>𝒍𝒔</m:t>
                            </m:r>
                            <m:r>
                              <a:rPr lang="hu-HU" sz="1400" b="1" i="1" smtClean="0">
                                <a:latin typeface="Cambria Math"/>
                              </a:rPr>
                              <m:t>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1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400" b="1" i="1"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hu-HU" sz="1400" b="1" i="1" smtClean="0">
                                <a:latin typeface="Cambria Math"/>
                              </a:rPr>
                              <m:t>𝒃𝒆𝒍𝒔</m:t>
                            </m:r>
                            <m:r>
                              <a:rPr lang="hu-HU" sz="1400" b="1" i="1" smtClean="0">
                                <a:latin typeface="Cambria Math"/>
                              </a:rPr>
                              <m:t>ő</m:t>
                            </m:r>
                          </m:sub>
                        </m:sSub>
                      </m:den>
                    </m:f>
                    <m:r>
                      <a:rPr lang="hu-HU" sz="1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1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1400" b="1" i="1" smtClean="0">
                            <a:latin typeface="Cambria Math"/>
                          </a:rPr>
                          <m:t>𝟔𝟎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1400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1400" b="1" i="1" smtClean="0">
                                <a:latin typeface="Cambria Math"/>
                                <a:ea typeface="Cambria Math"/>
                              </a:rPr>
                              <m:t>𝜺</m:t>
                            </m:r>
                            <m:r>
                              <a:rPr lang="hu-HU" sz="1400" b="1" i="1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rad>
                      </m:den>
                    </m:f>
                    <m:r>
                      <a:rPr lang="hu-HU" sz="1400" b="1" i="1">
                        <a:latin typeface="Cambria Math"/>
                      </a:rPr>
                      <m:t>𝒍𝒏</m:t>
                    </m:r>
                    <m:f>
                      <m:fPr>
                        <m:ctrlPr>
                          <a:rPr lang="hu-HU" sz="14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1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400" b="1" i="1"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hu-HU" sz="1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hu-HU" sz="1400" b="1" i="1">
                                <a:latin typeface="Cambria Math"/>
                              </a:rPr>
                              <m:t>ü</m:t>
                            </m:r>
                            <m:r>
                              <a:rPr lang="hu-HU" sz="1400" b="1" i="1">
                                <a:latin typeface="Cambria Math"/>
                              </a:rPr>
                              <m:t>𝒍𝒔</m:t>
                            </m:r>
                            <m:r>
                              <a:rPr lang="hu-HU" sz="1400" b="1" i="1">
                                <a:latin typeface="Cambria Math"/>
                              </a:rPr>
                              <m:t>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1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400" b="1" i="1"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hu-HU" sz="1400" b="1" i="1">
                                <a:latin typeface="Cambria Math"/>
                              </a:rPr>
                              <m:t>𝒃𝒆𝒍𝒔</m:t>
                            </m:r>
                            <m:r>
                              <a:rPr lang="hu-HU" sz="1400" b="1" i="1">
                                <a:latin typeface="Cambria Math"/>
                              </a:rPr>
                              <m:t>ő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sz="1400" b="1" i="1" dirty="0" smtClean="0">
                    <a:sym typeface="Wingdings" panose="05000000000000000000" pitchFamily="2" charset="2"/>
                  </a:rPr>
                  <a:t> 50</a:t>
                </a:r>
                <a:r>
                  <a:rPr lang="el-GR" sz="1400" b="1" i="1" dirty="0" smtClean="0">
                    <a:latin typeface="Times New Roman"/>
                    <a:cs typeface="Times New Roman"/>
                    <a:sym typeface="Wingdings" panose="05000000000000000000" pitchFamily="2" charset="2"/>
                  </a:rPr>
                  <a:t>Ω</a:t>
                </a:r>
                <a:endParaRPr lang="hu-HU" sz="1400" b="1" i="1" dirty="0" smtClean="0"/>
              </a:p>
              <a:p>
                <a:pPr marL="342900" lvl="1" indent="-342900"/>
                <a:endParaRPr lang="hu-HU" sz="1100" b="1" dirty="0" smtClean="0"/>
              </a:p>
              <a:p>
                <a:pPr marL="342900" lvl="1" indent="-342900"/>
                <a:r>
                  <a:rPr lang="hu-HU" sz="1000" dirty="0" smtClean="0"/>
                  <a:t>Bemeneti paraméterek:</a:t>
                </a:r>
              </a:p>
              <a:p>
                <a:pPr marL="742950" lvl="2" indent="-342900"/>
                <a:r>
                  <a:rPr lang="hu-HU" sz="1000" dirty="0" smtClean="0"/>
                  <a:t>Üzemi frekvencia (f)</a:t>
                </a:r>
              </a:p>
              <a:p>
                <a:pPr marL="742950" lvl="2" indent="-342900"/>
                <a:r>
                  <a:rPr lang="hu-HU" sz="1000" dirty="0" smtClean="0"/>
                  <a:t>Kimenő teljesítmény érték (P</a:t>
                </a:r>
                <a:r>
                  <a:rPr lang="hu-HU" sz="1000" baseline="-25000" dirty="0" smtClean="0"/>
                  <a:t>OFDM</a:t>
                </a:r>
                <a:r>
                  <a:rPr lang="hu-HU" sz="1000" dirty="0" smtClean="0"/>
                  <a:t>)</a:t>
                </a:r>
              </a:p>
              <a:p>
                <a:pPr marL="742950" lvl="2" indent="-342900"/>
                <a:r>
                  <a:rPr lang="hu-HU" sz="1000" dirty="0" smtClean="0"/>
                  <a:t>Várható maximális állóhullám arány értéke (VSWR)</a:t>
                </a:r>
              </a:p>
              <a:p>
                <a:pPr marL="742950" lvl="2" indent="-342900"/>
                <a:r>
                  <a:rPr lang="hu-HU" sz="1000" dirty="0" smtClean="0"/>
                  <a:t>Biztonsági tényező (SF)</a:t>
                </a:r>
              </a:p>
              <a:p>
                <a:pPr marL="742950" lvl="2" indent="-342900"/>
                <a:r>
                  <a:rPr lang="hu-HU" sz="1000" dirty="0" smtClean="0"/>
                  <a:t>Csúcstényező értéke (CF)</a:t>
                </a:r>
              </a:p>
              <a:p>
                <a:pPr marL="742950" lvl="2" indent="-342900"/>
                <a:r>
                  <a:rPr lang="hu-HU" sz="1000" dirty="0" smtClean="0"/>
                  <a:t>Impedancia (Z</a:t>
                </a:r>
                <a:r>
                  <a:rPr lang="hu-HU" sz="1000" baseline="-25000" dirty="0" smtClean="0"/>
                  <a:t>0</a:t>
                </a:r>
                <a:r>
                  <a:rPr lang="hu-HU" sz="1000" dirty="0" smtClean="0"/>
                  <a:t>)</a:t>
                </a:r>
              </a:p>
              <a:p>
                <a:pPr marL="742950" lvl="2" indent="-342900"/>
                <a:endParaRPr lang="hu-HU" sz="1000" b="1" dirty="0"/>
              </a:p>
              <a:p>
                <a:pPr marL="342900" lvl="1" indent="-342900"/>
                <a:r>
                  <a:rPr lang="hu-HU" sz="1000" dirty="0" smtClean="0"/>
                  <a:t>Kimenő paraméterek:</a:t>
                </a:r>
              </a:p>
              <a:p>
                <a:pPr marL="742950" lvl="2" indent="-342900"/>
                <a:r>
                  <a:rPr lang="hu-HU" sz="1000" dirty="0" smtClean="0"/>
                  <a:t>Megengedett  (méretezett) csúcsfeszültség (</a:t>
                </a:r>
                <a:r>
                  <a:rPr lang="hu-HU" sz="1000" dirty="0" err="1" smtClean="0"/>
                  <a:t>U</a:t>
                </a:r>
                <a:r>
                  <a:rPr lang="hu-HU" sz="1000" baseline="-25000" dirty="0" err="1" smtClean="0"/>
                  <a:t>peak</a:t>
                </a:r>
                <a:r>
                  <a:rPr lang="hu-HU" sz="1000" baseline="-25000" dirty="0" smtClean="0"/>
                  <a:t>_sum</a:t>
                </a:r>
                <a:r>
                  <a:rPr lang="hu-HU" sz="1000" dirty="0" smtClean="0"/>
                  <a:t>) (Átütés)</a:t>
                </a:r>
              </a:p>
              <a:p>
                <a:pPr marL="400050" lvl="2" indent="0">
                  <a:buNone/>
                </a:pPr>
                <a:r>
                  <a:rPr lang="hu-HU" sz="1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10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hu-HU" sz="1000" i="1">
                            <a:latin typeface="Cambria Math"/>
                          </a:rPr>
                          <m:t>𝑃𝐸𝐴𝐾</m:t>
                        </m:r>
                        <m:r>
                          <a:rPr lang="hu-HU" sz="1000" i="1">
                            <a:latin typeface="Cambria Math"/>
                          </a:rPr>
                          <m:t>_</m:t>
                        </m:r>
                        <m:r>
                          <a:rPr lang="hu-HU" sz="1000" i="1">
                            <a:latin typeface="Cambria Math"/>
                          </a:rPr>
                          <m:t>𝑆𝑈𝑀</m:t>
                        </m:r>
                      </m:sub>
                    </m:sSub>
                    <m:r>
                      <a:rPr lang="hu-HU" sz="1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hu-HU" sz="1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sz="1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hu-HU" sz="10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hu-HU" sz="1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0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hu-HU" sz="1000" i="1">
                                <a:latin typeface="Cambria Math"/>
                              </a:rPr>
                              <m:t>𝑃𝐸𝐴𝐾</m:t>
                            </m:r>
                          </m:sub>
                        </m:sSub>
                        <m:r>
                          <a:rPr lang="hu-HU" sz="10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hu-HU" sz="1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u-HU" sz="1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hu-HU" sz="10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ad>
                              <m:radPr>
                                <m:degHide m:val="on"/>
                                <m:ctrlPr>
                                  <a:rPr lang="hu-HU" sz="1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hu-HU" sz="1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0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u-HU" sz="1000" i="1">
                                        <a:latin typeface="Cambria Math"/>
                                      </a:rPr>
                                      <m:t>𝑂𝐹𝐷𝑀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hu-HU" sz="1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000" i="1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r>
                                      <a:rPr lang="hu-HU" sz="1000" i="1">
                                        <a:latin typeface="Cambria Math"/>
                                      </a:rPr>
                                      <m:t>𝐶𝐹</m:t>
                                    </m:r>
                                  </m:e>
                                  <m:sub>
                                    <m:r>
                                      <a:rPr lang="hu-HU" sz="1000" i="1">
                                        <a:latin typeface="Cambria Math"/>
                                      </a:rPr>
                                      <m:t>𝑅𝐴𝑇𝐸𝐷</m:t>
                                    </m:r>
                                  </m:sub>
                                </m:sSub>
                                <m:r>
                                  <a:rPr lang="hu-HU" sz="1000" i="1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hu-HU" sz="1000" i="1">
                                    <a:latin typeface="Cambria Math"/>
                                  </a:rPr>
                                  <m:t>𝑆𝐹</m:t>
                                </m:r>
                                <m:r>
                                  <a:rPr lang="hu-HU" sz="1000" i="1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hu-HU" sz="1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000" i="1">
                                        <a:latin typeface="Cambria Math"/>
                                        <a:ea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hu-HU" sz="1000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rad>
                          </m:e>
                        </m:nary>
                        <m:r>
                          <a:rPr lang="hu-HU" sz="10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hu-HU" sz="1000" i="1">
                            <a:latin typeface="Cambria Math"/>
                          </a:rPr>
                          <m:t>𝑉𝑆𝑊𝑅</m:t>
                        </m:r>
                      </m:e>
                    </m:nary>
                  </m:oMath>
                </a14:m>
                <a:endParaRPr lang="hu-HU" sz="1000" dirty="0">
                  <a:ea typeface="Cambria Math"/>
                </a:endParaRPr>
              </a:p>
              <a:p>
                <a:pPr marL="742950" lvl="2" indent="-342900"/>
                <a:endParaRPr lang="hu-HU" sz="1000" dirty="0" smtClean="0"/>
              </a:p>
              <a:p>
                <a:pPr marL="742950" lvl="2" indent="-342900"/>
                <a:r>
                  <a:rPr lang="hu-HU" sz="1000" dirty="0" smtClean="0"/>
                  <a:t>Megengedett </a:t>
                </a:r>
                <a:r>
                  <a:rPr lang="hu-HU" sz="1000" dirty="0"/>
                  <a:t>(méretezett) </a:t>
                </a:r>
                <a:r>
                  <a:rPr lang="hu-HU" sz="1000" dirty="0" smtClean="0"/>
                  <a:t>átlag teljesítmény </a:t>
                </a:r>
                <a:r>
                  <a:rPr lang="hu-HU" sz="1000" dirty="0"/>
                  <a:t>(</a:t>
                </a:r>
                <a:r>
                  <a:rPr lang="hu-HU" sz="1000" dirty="0" err="1"/>
                  <a:t>Hőterhelés</a:t>
                </a:r>
                <a:r>
                  <a:rPr lang="hu-HU" sz="1000" dirty="0"/>
                  <a:t>)</a:t>
                </a:r>
              </a:p>
              <a:p>
                <a:pPr marL="400050" lvl="2" indent="0">
                  <a:buNone/>
                </a:pPr>
                <a:r>
                  <a:rPr lang="hu-HU" sz="1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1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hu-HU" sz="1000" b="0" i="1" smtClean="0">
                            <a:latin typeface="Cambria Math"/>
                          </a:rPr>
                          <m:t>𝑀𝐴𝑋</m:t>
                        </m:r>
                      </m:sub>
                    </m:sSub>
                    <m:r>
                      <a:rPr lang="hu-HU" sz="10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1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1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0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hu-HU" sz="10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hu-HU" sz="10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hu-HU" sz="1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sz="1000" b="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hu-HU" sz="1000" b="0" i="1" smtClean="0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</m:e>
                        </m:rad>
                        <m:sSup>
                          <m:sSupPr>
                            <m:ctrlPr>
                              <a:rPr lang="hu-HU" sz="1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1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hu-HU" sz="1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u-HU" sz="1000" b="0" i="1" smtClean="0">
                            <a:latin typeface="Cambria Math"/>
                          </a:rPr>
                          <m:t>480</m:t>
                        </m:r>
                      </m:den>
                    </m:f>
                    <m:r>
                      <a:rPr lang="hu-HU" sz="1000" b="0" i="1" smtClean="0">
                        <a:latin typeface="Cambria Math"/>
                      </a:rPr>
                      <m:t>𝑙𝑛</m:t>
                    </m:r>
                    <m:f>
                      <m:fPr>
                        <m:ctrlPr>
                          <a:rPr lang="hu-HU" sz="1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1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000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hu-HU" sz="1000" b="0" i="1">
                                <a:latin typeface="Cambria Math"/>
                              </a:rPr>
                              <m:t>𝑘</m:t>
                            </m:r>
                            <m:r>
                              <a:rPr lang="hu-HU" sz="1000" b="0" i="1">
                                <a:latin typeface="Cambria Math"/>
                              </a:rPr>
                              <m:t>ü</m:t>
                            </m:r>
                            <m:r>
                              <a:rPr lang="hu-HU" sz="1000" b="0" i="1">
                                <a:latin typeface="Cambria Math"/>
                              </a:rPr>
                              <m:t>𝑙𝑠</m:t>
                            </m:r>
                            <m:r>
                              <a:rPr lang="hu-HU" sz="1000" b="0" i="1">
                                <a:latin typeface="Cambria Math"/>
                              </a:rPr>
                              <m:t>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1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1000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hu-HU" sz="1000" b="0" i="1">
                                <a:latin typeface="Cambria Math"/>
                              </a:rPr>
                              <m:t>𝑏𝑒𝑙𝑠</m:t>
                            </m:r>
                            <m:r>
                              <a:rPr lang="hu-HU" sz="1000" b="0" i="1">
                                <a:latin typeface="Cambria Math"/>
                              </a:rPr>
                              <m:t>ő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sz="1000" dirty="0" smtClean="0">
                    <a:ea typeface="Cambria Math"/>
                  </a:rPr>
                  <a:t> </a:t>
                </a:r>
                <a:r>
                  <a:rPr lang="hu-HU" sz="1000" b="1" dirty="0" smtClean="0">
                    <a:ea typeface="Cambria Math"/>
                    <a:sym typeface="Wingdings" panose="05000000000000000000" pitchFamily="2" charset="2"/>
                  </a:rPr>
                  <a:t>ADOTT</a:t>
                </a:r>
                <a:endParaRPr lang="hu-HU" sz="1000" b="1" dirty="0">
                  <a:ea typeface="Cambria Math"/>
                </a:endParaRPr>
              </a:p>
              <a:p>
                <a:pPr marL="400050" lvl="2" indent="0">
                  <a:buNone/>
                </a:pPr>
                <a:endParaRPr lang="hu-HU" sz="1000" dirty="0" smtClean="0"/>
              </a:p>
              <a:p>
                <a:pPr marL="400050" lvl="2" indent="0">
                  <a:buNone/>
                </a:pPr>
                <a:endParaRPr lang="hu-HU" sz="1000" dirty="0" smtClean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8229600" cy="4713388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D:\AH\OKTATÁSOK\20141127_Műsorszóró műszaki nap\300px-Poynting_vector_coaxial_cabl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634717"/>
            <a:ext cx="28575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AH\OKTATÁSOK\20141127_Műsorszóró műszaki nap\em_wa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9407" y="836712"/>
            <a:ext cx="2904133" cy="27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1489646"/>
              </p:ext>
            </p:extLst>
          </p:nvPr>
        </p:nvGraphicFramePr>
        <p:xfrm>
          <a:off x="251520" y="5085184"/>
          <a:ext cx="4013199" cy="131368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60998"/>
                <a:gridCol w="1484725"/>
                <a:gridCol w="1167476"/>
              </a:tblGrid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 err="1">
                          <a:effectLst/>
                        </a:rPr>
                        <a:t>Rigid</a:t>
                      </a:r>
                      <a:r>
                        <a:rPr lang="hu-HU" sz="1000" u="none" strike="noStrike" dirty="0">
                          <a:effectLst/>
                        </a:rPr>
                        <a:t> line </a:t>
                      </a:r>
                      <a:r>
                        <a:rPr lang="hu-HU" sz="1000" u="none" strike="noStrike" dirty="0" err="1">
                          <a:effectLst/>
                        </a:rPr>
                        <a:t>type</a:t>
                      </a:r>
                      <a:endParaRPr lang="hu-H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>
                          <a:effectLst/>
                        </a:rPr>
                        <a:t>Cut-off frequency [GHz]</a:t>
                      </a:r>
                      <a:endParaRPr lang="hu-HU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>
                          <a:effectLst/>
                        </a:rPr>
                        <a:t>Proof voltage [kV]</a:t>
                      </a:r>
                      <a:endParaRPr lang="hu-HU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7/8" SMS </a:t>
                      </a:r>
                      <a:endParaRPr lang="hu-H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6,32</a:t>
                      </a:r>
                      <a:endParaRPr lang="hu-HU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3,8</a:t>
                      </a:r>
                      <a:endParaRPr lang="hu-H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20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1 5/8" SMS1 </a:t>
                      </a:r>
                      <a:endParaRPr lang="hu-H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3,2</a:t>
                      </a:r>
                      <a:endParaRPr lang="hu-H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7</a:t>
                      </a:r>
                      <a:endParaRPr lang="hu-HU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1 5/8" SMS2 </a:t>
                      </a:r>
                      <a:endParaRPr lang="hu-H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3,2</a:t>
                      </a:r>
                      <a:endParaRPr lang="hu-H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7</a:t>
                      </a:r>
                      <a:endParaRPr lang="hu-HU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3 1/8" SMS </a:t>
                      </a:r>
                      <a:endParaRPr lang="hu-H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1,64</a:t>
                      </a:r>
                      <a:endParaRPr lang="hu-HU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14</a:t>
                      </a:r>
                      <a:endParaRPr lang="hu-HU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4 1/2" SMS </a:t>
                      </a:r>
                      <a:endParaRPr lang="hu-H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1,22</a:t>
                      </a:r>
                      <a:endParaRPr lang="hu-HU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19</a:t>
                      </a:r>
                      <a:endParaRPr lang="hu-HU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52-120 SMS </a:t>
                      </a:r>
                      <a:endParaRPr lang="hu-H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1,05</a:t>
                      </a:r>
                      <a:endParaRPr lang="hu-HU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22</a:t>
                      </a:r>
                      <a:endParaRPr lang="hu-HU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 6 1/8" </a:t>
                      </a:r>
                      <a:r>
                        <a:rPr lang="hu-HU" sz="1000" u="none" strike="noStrike" dirty="0" smtClean="0">
                          <a:effectLst/>
                        </a:rPr>
                        <a:t>SMS</a:t>
                      </a:r>
                      <a:endParaRPr lang="hu-H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0,83</a:t>
                      </a:r>
                      <a:endParaRPr lang="hu-HU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28</a:t>
                      </a:r>
                      <a:endParaRPr lang="hu-H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5962650" cy="2905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462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09600" y="4270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hu-HU" sz="2400" dirty="0" smtClean="0"/>
              <a:t>Tápvonalak terhelhetősége</a:t>
            </a:r>
            <a:endParaRPr lang="hu-H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0037"/>
            <a:ext cx="324036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2747" y="1570037"/>
            <a:ext cx="4149700" cy="311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2" y="2110277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9200" y="2089565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098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800" b="0" i="1" dirty="0" smtClean="0"/>
              <a:t>Mit nevezünk alapsávi adónak?</a:t>
            </a:r>
            <a:br>
              <a:rPr lang="hu-HU" sz="1800" b="0" i="1" dirty="0" smtClean="0"/>
            </a:br>
            <a:r>
              <a:rPr lang="hu-HU" sz="1800" b="0" i="1" dirty="0" smtClean="0"/>
              <a:t>Milyen adótípusokat különböztetünk meg?</a:t>
            </a:r>
            <a:endParaRPr lang="hu-HU" sz="1800" b="0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smtClean="0"/>
              <a:t>Definíció: </a:t>
            </a:r>
          </a:p>
          <a:p>
            <a:pPr marL="426120" lvl="1" indent="0">
              <a:buNone/>
            </a:pPr>
            <a:r>
              <a:rPr lang="hu-HU" dirty="0" smtClean="0"/>
              <a:t>Olyan berendezés, mely a meghajtáshoz szükséges modulációs jelet a fejállomásról kvázi-közvetlen módon, a modulációs hálózaton keresztül kapja.</a:t>
            </a:r>
          </a:p>
          <a:p>
            <a:pPr marL="426120" lvl="1" indent="0">
              <a:buNone/>
            </a:pPr>
            <a:endParaRPr lang="hu-HU" dirty="0"/>
          </a:p>
          <a:p>
            <a:pPr marL="426120" lvl="1" indent="0">
              <a:buNone/>
            </a:pPr>
            <a:endParaRPr lang="hu-HU" i="1" dirty="0"/>
          </a:p>
          <a:p>
            <a:pPr marL="426120" lvl="1" indent="0">
              <a:buNone/>
            </a:pPr>
            <a:r>
              <a:rPr lang="hu-HU" i="1" dirty="0" smtClean="0"/>
              <a:t>Alapsávi adóberendezések:</a:t>
            </a:r>
          </a:p>
          <a:p>
            <a:pPr lvl="1"/>
            <a:r>
              <a:rPr lang="hu-HU" i="1" dirty="0" err="1" smtClean="0"/>
              <a:t>Low</a:t>
            </a:r>
            <a:r>
              <a:rPr lang="hu-HU" i="1" dirty="0" smtClean="0"/>
              <a:t> </a:t>
            </a:r>
            <a:r>
              <a:rPr lang="hu-HU" i="1" dirty="0" err="1" smtClean="0"/>
              <a:t>power</a:t>
            </a:r>
            <a:r>
              <a:rPr lang="hu-HU" i="1" dirty="0" smtClean="0"/>
              <a:t>: </a:t>
            </a:r>
            <a:r>
              <a:rPr lang="hu-HU" i="1" dirty="0" err="1" smtClean="0"/>
              <a:t>Pki</a:t>
            </a:r>
            <a:r>
              <a:rPr lang="hu-HU" i="1" dirty="0" smtClean="0"/>
              <a:t>&lt;250W</a:t>
            </a:r>
          </a:p>
          <a:p>
            <a:pPr lvl="2"/>
            <a:r>
              <a:rPr lang="hu-HU" i="1" dirty="0" smtClean="0"/>
              <a:t>Léghűtés</a:t>
            </a:r>
          </a:p>
          <a:p>
            <a:pPr lvl="1"/>
            <a:r>
              <a:rPr lang="hu-HU" i="1" dirty="0" err="1" smtClean="0"/>
              <a:t>Medium</a:t>
            </a:r>
            <a:r>
              <a:rPr lang="hu-HU" i="1" dirty="0" smtClean="0"/>
              <a:t> </a:t>
            </a:r>
            <a:r>
              <a:rPr lang="hu-HU" i="1" dirty="0" err="1" smtClean="0"/>
              <a:t>power</a:t>
            </a:r>
            <a:r>
              <a:rPr lang="hu-HU" i="1" dirty="0" smtClean="0"/>
              <a:t>: 250W&lt;</a:t>
            </a:r>
            <a:r>
              <a:rPr lang="hu-HU" i="1" dirty="0" err="1" smtClean="0"/>
              <a:t>Pki</a:t>
            </a:r>
            <a:r>
              <a:rPr lang="hu-HU" i="1" dirty="0" smtClean="0"/>
              <a:t>&lt;1kW</a:t>
            </a:r>
          </a:p>
          <a:p>
            <a:pPr lvl="2"/>
            <a:r>
              <a:rPr lang="hu-HU" i="1" dirty="0" smtClean="0"/>
              <a:t>Léghűtés</a:t>
            </a:r>
          </a:p>
          <a:p>
            <a:pPr lvl="1"/>
            <a:r>
              <a:rPr lang="hu-HU" i="1" dirty="0" err="1" smtClean="0"/>
              <a:t>High</a:t>
            </a:r>
            <a:r>
              <a:rPr lang="hu-HU" i="1" dirty="0" smtClean="0"/>
              <a:t> </a:t>
            </a:r>
            <a:r>
              <a:rPr lang="hu-HU" i="1" dirty="0" err="1" smtClean="0"/>
              <a:t>Power</a:t>
            </a:r>
            <a:r>
              <a:rPr lang="hu-HU" i="1" dirty="0" smtClean="0"/>
              <a:t>: 1kW&lt;</a:t>
            </a:r>
            <a:r>
              <a:rPr lang="hu-HU" i="1" dirty="0" err="1" smtClean="0"/>
              <a:t>Pki</a:t>
            </a:r>
            <a:endParaRPr lang="hu-HU" i="1" dirty="0" smtClean="0"/>
          </a:p>
          <a:p>
            <a:pPr lvl="2"/>
            <a:r>
              <a:rPr lang="hu-HU" i="1" dirty="0" smtClean="0"/>
              <a:t>Léghűtés</a:t>
            </a:r>
          </a:p>
          <a:p>
            <a:pPr lvl="2"/>
            <a:r>
              <a:rPr lang="hu-HU" i="1" dirty="0" smtClean="0"/>
              <a:t>Vízhűtés</a:t>
            </a:r>
          </a:p>
          <a:p>
            <a:pPr marL="457200" lvl="1" indent="0">
              <a:buNone/>
            </a:pPr>
            <a:endParaRPr lang="hu-HU" i="1" dirty="0"/>
          </a:p>
          <a:p>
            <a:pPr marL="457200" lvl="1" indent="0">
              <a:buNone/>
            </a:pPr>
            <a:r>
              <a:rPr lang="hu-HU" i="1" dirty="0" smtClean="0"/>
              <a:t>A fenti meghatározásból következik</a:t>
            </a:r>
            <a:r>
              <a:rPr lang="hu-HU" i="1" dirty="0"/>
              <a:t>, hogy definiálunk átjátszó </a:t>
            </a:r>
            <a:r>
              <a:rPr lang="hu-HU" i="1" dirty="0" smtClean="0"/>
              <a:t>üzemű </a:t>
            </a:r>
            <a:r>
              <a:rPr lang="hu-HU" i="1" dirty="0"/>
              <a:t>adóberendezéseket is!</a:t>
            </a:r>
          </a:p>
          <a:p>
            <a:pPr marL="457200" lvl="1" indent="0">
              <a:buNone/>
            </a:pPr>
            <a:endParaRPr lang="hu-HU" i="1" dirty="0"/>
          </a:p>
          <a:p>
            <a:pPr marL="426120" lvl="1" indent="0">
              <a:buNone/>
            </a:pPr>
            <a:r>
              <a:rPr lang="hu-HU" i="1" dirty="0" smtClean="0"/>
              <a:t>Átjátszó üzemi adóberendezések:</a:t>
            </a:r>
          </a:p>
          <a:p>
            <a:pPr lvl="1"/>
            <a:r>
              <a:rPr lang="hu-HU" i="1" dirty="0" err="1" smtClean="0"/>
              <a:t>Retransmitter</a:t>
            </a:r>
            <a:r>
              <a:rPr lang="hu-HU" i="1" dirty="0" smtClean="0"/>
              <a:t>: A vételi és az adási csatorna különbözik</a:t>
            </a:r>
          </a:p>
          <a:p>
            <a:pPr lvl="2"/>
            <a:r>
              <a:rPr lang="hu-HU" i="1" dirty="0" smtClean="0"/>
              <a:t>Speciális eset: </a:t>
            </a:r>
            <a:r>
              <a:rPr lang="hu-HU" i="1" dirty="0" err="1" smtClean="0"/>
              <a:t>Gap</a:t>
            </a:r>
            <a:r>
              <a:rPr lang="hu-HU" i="1" dirty="0" smtClean="0"/>
              <a:t> </a:t>
            </a:r>
            <a:r>
              <a:rPr lang="hu-HU" i="1" dirty="0" err="1" smtClean="0"/>
              <a:t>filler</a:t>
            </a:r>
            <a:r>
              <a:rPr lang="hu-HU" i="1" dirty="0" smtClean="0"/>
              <a:t>: A vételi és az adási csatorna </a:t>
            </a:r>
            <a:r>
              <a:rPr lang="hu-HU" i="1" u="sng" dirty="0" smtClean="0"/>
              <a:t>azonos!</a:t>
            </a:r>
          </a:p>
        </p:txBody>
      </p:sp>
      <p:pic>
        <p:nvPicPr>
          <p:cNvPr id="5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35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RF összegző: definíció</a:t>
            </a:r>
            <a:r>
              <a:rPr lang="hu-HU" sz="2400" dirty="0"/>
              <a:t>, összegző típusok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8"/>
          </a:xfrm>
        </p:spPr>
        <p:txBody>
          <a:bodyPr>
            <a:normAutofit/>
          </a:bodyPr>
          <a:lstStyle/>
          <a:p>
            <a:pPr marL="342900" lvl="1" indent="-342900"/>
            <a:r>
              <a:rPr lang="hu-HU" sz="1600" dirty="0" smtClean="0"/>
              <a:t>Definíció: </a:t>
            </a:r>
          </a:p>
          <a:p>
            <a:pPr marL="400050" lvl="2" indent="0">
              <a:buNone/>
            </a:pPr>
            <a:r>
              <a:rPr lang="hu-HU" sz="1200" dirty="0" smtClean="0"/>
              <a:t>Olyan sok kapus szerkezet, melynek N kapuján beengedett EM hullámok a kimeneten összegződve továbbhaladnak, mindennemű torzulás nélkül…..</a:t>
            </a:r>
          </a:p>
          <a:p>
            <a:pPr marL="342900" lvl="1" indent="-342900"/>
            <a:endParaRPr lang="hu-HU" sz="1600" dirty="0" smtClean="0"/>
          </a:p>
          <a:p>
            <a:pPr marL="342900" lvl="1" indent="-342900"/>
            <a:r>
              <a:rPr lang="hu-HU" sz="1600" dirty="0" smtClean="0"/>
              <a:t>Feltételek: </a:t>
            </a:r>
          </a:p>
          <a:p>
            <a:pPr marL="742950" lvl="2" indent="-342900"/>
            <a:r>
              <a:rPr lang="hu-HU" sz="1200" dirty="0" smtClean="0"/>
              <a:t>Veszteségmentesség</a:t>
            </a:r>
          </a:p>
          <a:p>
            <a:pPr marL="742950" lvl="2" indent="-342900"/>
            <a:r>
              <a:rPr lang="hu-HU" sz="1200" dirty="0" smtClean="0"/>
              <a:t>Fázishelyesség (</a:t>
            </a:r>
            <a:r>
              <a:rPr lang="hu-HU" sz="1200" dirty="0"/>
              <a:t>a</a:t>
            </a:r>
            <a:r>
              <a:rPr lang="hu-HU" sz="1200" dirty="0" smtClean="0"/>
              <a:t> kimeneten!!!)</a:t>
            </a:r>
          </a:p>
          <a:p>
            <a:pPr marL="742950" lvl="2" indent="-342900"/>
            <a:r>
              <a:rPr lang="hu-HU" sz="1200" dirty="0" smtClean="0"/>
              <a:t>Megfelelő elválasztás</a:t>
            </a:r>
          </a:p>
          <a:p>
            <a:pPr marL="742950" lvl="2" indent="-342900"/>
            <a:r>
              <a:rPr lang="hu-HU" sz="1200" dirty="0" smtClean="0"/>
              <a:t>Hangolhatóság („frekvenciafüggetlenség”)</a:t>
            </a:r>
            <a:endParaRPr lang="hu-HU" sz="1200" dirty="0"/>
          </a:p>
          <a:p>
            <a:pPr marL="285750" lvl="1"/>
            <a:endParaRPr lang="hu-HU" sz="1600" dirty="0" smtClean="0"/>
          </a:p>
          <a:p>
            <a:pPr marL="285750" lvl="1"/>
            <a:r>
              <a:rPr lang="hu-HU" sz="1600" dirty="0" smtClean="0"/>
              <a:t>Típusok:</a:t>
            </a:r>
          </a:p>
          <a:p>
            <a:pPr marL="685800" lvl="2"/>
            <a:r>
              <a:rPr lang="hu-HU" sz="1200" dirty="0" smtClean="0"/>
              <a:t>Csillagpontos (</a:t>
            </a:r>
            <a:r>
              <a:rPr lang="hu-HU" sz="1200" dirty="0" err="1" smtClean="0"/>
              <a:t>Starpoint</a:t>
            </a:r>
            <a:r>
              <a:rPr lang="hu-HU" sz="1200" dirty="0" smtClean="0"/>
              <a:t>) elvű összegzés</a:t>
            </a:r>
          </a:p>
          <a:p>
            <a:pPr marL="685800" lvl="2"/>
            <a:r>
              <a:rPr lang="hu-HU" sz="1200" dirty="0" smtClean="0"/>
              <a:t>Sokszorosan csillagpontos (</a:t>
            </a:r>
            <a:r>
              <a:rPr lang="hu-HU" sz="1200" dirty="0" err="1" smtClean="0"/>
              <a:t>Manifold</a:t>
            </a:r>
            <a:r>
              <a:rPr lang="hu-HU" sz="1200" dirty="0" smtClean="0"/>
              <a:t>) elvű összegzés</a:t>
            </a:r>
          </a:p>
          <a:p>
            <a:pPr marL="685800" lvl="2"/>
            <a:r>
              <a:rPr lang="hu-HU" sz="1200" dirty="0" smtClean="0"/>
              <a:t>CIB (</a:t>
            </a:r>
            <a:r>
              <a:rPr lang="hu-HU" sz="1200" dirty="0" err="1" smtClean="0"/>
              <a:t>Constans</a:t>
            </a:r>
            <a:r>
              <a:rPr lang="hu-HU" sz="1200" dirty="0" smtClean="0"/>
              <a:t> </a:t>
            </a:r>
            <a:r>
              <a:rPr lang="hu-HU" sz="1200" dirty="0" err="1" smtClean="0"/>
              <a:t>Impedance</a:t>
            </a:r>
            <a:r>
              <a:rPr lang="hu-HU" sz="1200" dirty="0" smtClean="0"/>
              <a:t> </a:t>
            </a:r>
            <a:r>
              <a:rPr lang="hu-HU" sz="1200" dirty="0" err="1"/>
              <a:t>B</a:t>
            </a:r>
            <a:r>
              <a:rPr lang="hu-HU" sz="1200" dirty="0" err="1" smtClean="0"/>
              <a:t>roadband</a:t>
            </a:r>
            <a:r>
              <a:rPr lang="hu-HU" sz="1200" dirty="0" smtClean="0"/>
              <a:t>) elvű összegzés</a:t>
            </a:r>
            <a:endParaRPr lang="hu-HU" sz="1200" dirty="0"/>
          </a:p>
        </p:txBody>
      </p:sp>
      <p:pic>
        <p:nvPicPr>
          <p:cNvPr id="4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700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Definíció, összegző típusok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8"/>
          </a:xfrm>
        </p:spPr>
        <p:txBody>
          <a:bodyPr>
            <a:normAutofit/>
          </a:bodyPr>
          <a:lstStyle/>
          <a:p>
            <a:pPr marL="285750" lvl="1"/>
            <a:r>
              <a:rPr lang="hu-HU" sz="1600" dirty="0" smtClean="0"/>
              <a:t>Típusok:</a:t>
            </a:r>
          </a:p>
          <a:p>
            <a:pPr marL="685800" lvl="2"/>
            <a:r>
              <a:rPr lang="hu-HU" sz="1200" dirty="0" smtClean="0"/>
              <a:t>Csillagpontos (</a:t>
            </a:r>
            <a:r>
              <a:rPr lang="hu-HU" sz="1200" dirty="0" err="1" smtClean="0"/>
              <a:t>Starpoint</a:t>
            </a:r>
            <a:r>
              <a:rPr lang="hu-HU" sz="1200" dirty="0" smtClean="0"/>
              <a:t>) elvű összegzés</a:t>
            </a:r>
          </a:p>
          <a:p>
            <a:pPr marL="1143000" lvl="3"/>
            <a:r>
              <a:rPr lang="hu-HU" sz="1200" dirty="0" smtClean="0"/>
              <a:t>Sokszorosan csillagpontos (</a:t>
            </a:r>
            <a:r>
              <a:rPr lang="hu-HU" sz="1200" dirty="0" err="1" smtClean="0"/>
              <a:t>Manifold</a:t>
            </a:r>
            <a:r>
              <a:rPr lang="hu-HU" sz="1200" dirty="0" smtClean="0"/>
              <a:t>) elvű összegzés</a:t>
            </a:r>
          </a:p>
          <a:p>
            <a:pPr marL="685800" lvl="2"/>
            <a:r>
              <a:rPr lang="hu-HU" sz="1200" dirty="0" smtClean="0"/>
              <a:t>CIB (</a:t>
            </a:r>
            <a:r>
              <a:rPr lang="hu-HU" sz="1200" dirty="0" err="1" smtClean="0"/>
              <a:t>Constans</a:t>
            </a:r>
            <a:r>
              <a:rPr lang="hu-HU" sz="1200" dirty="0" smtClean="0"/>
              <a:t> </a:t>
            </a:r>
            <a:r>
              <a:rPr lang="hu-HU" sz="1200" dirty="0" err="1" smtClean="0"/>
              <a:t>impedance</a:t>
            </a:r>
            <a:r>
              <a:rPr lang="hu-HU" sz="1200" dirty="0" smtClean="0"/>
              <a:t> </a:t>
            </a:r>
            <a:r>
              <a:rPr lang="hu-HU" sz="1200" dirty="0" err="1" smtClean="0"/>
              <a:t>broadband</a:t>
            </a:r>
            <a:r>
              <a:rPr lang="hu-HU" sz="1200" dirty="0" smtClean="0"/>
              <a:t>) elvű összegzés</a:t>
            </a:r>
          </a:p>
          <a:p>
            <a:pPr marL="685800" lvl="2"/>
            <a:endParaRPr lang="hu-HU" sz="1200" dirty="0"/>
          </a:p>
          <a:p>
            <a:pPr marL="685800" lvl="2"/>
            <a:endParaRPr lang="hu-HU" sz="1200" dirty="0"/>
          </a:p>
        </p:txBody>
      </p:sp>
      <p:pic>
        <p:nvPicPr>
          <p:cNvPr id="1030" name="Picture 6" descr="D:\AH\OKTATÁSOK\20141127_Műsorszóró műszaki nap\CIB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858" y="2996952"/>
            <a:ext cx="419548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AH\OKTATÁSOK\20141127_Műsorszóró műszaki nap\STARPOIN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960440" cy="26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566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CIB </a:t>
            </a:r>
            <a:r>
              <a:rPr lang="hu-HU" sz="2400" dirty="0" err="1" smtClean="0"/>
              <a:t>combinerek</a:t>
            </a:r>
            <a:r>
              <a:rPr lang="hu-HU" sz="2400" dirty="0" smtClean="0"/>
              <a:t> felépítése</a:t>
            </a:r>
            <a:endParaRPr lang="hu-HU" sz="2400" dirty="0"/>
          </a:p>
        </p:txBody>
      </p:sp>
      <p:pic>
        <p:nvPicPr>
          <p:cNvPr id="7170" name="Picture 2" descr="C:\AH\AH\OKTATÁSOK\20141127_Műsorszóró műszaki nap\CIB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3714" y="4293096"/>
            <a:ext cx="4668248" cy="180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4100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AH\AH\OKTATÁSOK\20141127_Műsorszóró műszaki nap\Cav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54746"/>
            <a:ext cx="25336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0.gstatic.com/images?q=tbn:ANd9GcSxsaCmfE1sx6hGfxqHuInyrGvU8FhWdtmhcKpMLF1jMce-a2C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6991"/>
            <a:ext cx="1108598" cy="120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ncrypted-tbn0.gstatic.com/images?q=tbn:ANd9GcRMDvNg7mTuZY5yCKbrnkSwZPrIKRygfZujKGIZj-N4fJUIhgmz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86991"/>
            <a:ext cx="1721479" cy="11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969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h-nas\vargabertad\Fényképek\Céges képek\Dividend OMK\P1300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28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CIB </a:t>
            </a:r>
            <a:r>
              <a:rPr lang="hu-HU" sz="2400" dirty="0" err="1" smtClean="0"/>
              <a:t>combinerek</a:t>
            </a:r>
            <a:r>
              <a:rPr lang="hu-HU" sz="2400" dirty="0" smtClean="0"/>
              <a:t> méretezése</a:t>
            </a:r>
            <a:endParaRPr lang="hu-HU" sz="2400" dirty="0"/>
          </a:p>
        </p:txBody>
      </p:sp>
      <p:pic>
        <p:nvPicPr>
          <p:cNvPr id="6148" name="Picture 4" descr="C:\AH\AH\OKTATÁSOK\20141127_Műsorszóró műszaki nap\CIB rat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40713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25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Tipikus értékek, mérések</a:t>
            </a:r>
            <a:endParaRPr lang="hu-HU" sz="24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8332201"/>
              </p:ext>
            </p:extLst>
          </p:nvPr>
        </p:nvGraphicFramePr>
        <p:xfrm>
          <a:off x="107504" y="2132856"/>
          <a:ext cx="3600400" cy="33846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01845"/>
                <a:gridCol w="1587847"/>
                <a:gridCol w="751239"/>
                <a:gridCol w="659469"/>
              </a:tblGrid>
              <a:tr h="33846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Mérési paraméter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Tipikus érték [dB]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Határérték [dB]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84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Reflection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Wide band input 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35-40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&gt;30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84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Insertion loss 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Wide band input 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0.05-0.08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&lt;0.1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84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Isolation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Wide band input – Narrow band input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70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 smtClean="0">
                          <a:effectLst/>
                        </a:rPr>
                        <a:t>&gt;50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84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Isolation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Wide band input – Load 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50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&gt;35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84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Reflection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Narrow band input 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30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&lt;25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84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Pass band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Narrow band input 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0.3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&lt;</a:t>
                      </a:r>
                      <a:r>
                        <a:rPr lang="hu-HU" sz="1000" u="none" strike="noStrike" dirty="0" smtClean="0">
                          <a:effectLst/>
                        </a:rPr>
                        <a:t>0.4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84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Stop band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Narrow band input 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40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&gt;40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84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Isolation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Narrow band input – Wide band input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45-60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&gt;35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84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Isolation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 err="1" smtClean="0">
                          <a:effectLst/>
                        </a:rPr>
                        <a:t>Narrow</a:t>
                      </a:r>
                      <a:r>
                        <a:rPr lang="hu-HU" sz="1000" u="none" strike="noStrike" dirty="0" smtClean="0">
                          <a:effectLst/>
                        </a:rPr>
                        <a:t> </a:t>
                      </a:r>
                      <a:r>
                        <a:rPr lang="hu-HU" sz="1000" u="none" strike="noStrike" dirty="0" err="1" smtClean="0">
                          <a:effectLst/>
                        </a:rPr>
                        <a:t>band</a:t>
                      </a:r>
                      <a:r>
                        <a:rPr lang="hu-HU" sz="1000" u="none" strike="noStrike" dirty="0" smtClean="0">
                          <a:effectLst/>
                        </a:rPr>
                        <a:t> </a:t>
                      </a:r>
                      <a:r>
                        <a:rPr lang="hu-HU" sz="1000" u="none" strike="noStrike" dirty="0">
                          <a:effectLst/>
                        </a:rPr>
                        <a:t>input – </a:t>
                      </a:r>
                      <a:r>
                        <a:rPr lang="hu-HU" sz="1000" u="none" strike="noStrike" dirty="0" err="1">
                          <a:effectLst/>
                        </a:rPr>
                        <a:t>Load</a:t>
                      </a:r>
                      <a:r>
                        <a:rPr lang="hu-HU" sz="1000" u="none" strike="noStrike" dirty="0">
                          <a:effectLst/>
                        </a:rPr>
                        <a:t> 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>
                          <a:effectLst/>
                        </a:rPr>
                        <a:t>20-25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&gt;20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556792"/>
            <a:ext cx="51530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196752"/>
            <a:ext cx="5086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1259" y="1556792"/>
            <a:ext cx="51244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206649"/>
            <a:ext cx="50577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06649"/>
            <a:ext cx="50387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2684" y="1206649"/>
            <a:ext cx="51530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196752"/>
            <a:ext cx="5143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5262" y="1339627"/>
            <a:ext cx="51149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5262" y="1288008"/>
            <a:ext cx="51149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969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CIB </a:t>
            </a:r>
            <a:r>
              <a:rPr lang="hu-HU" sz="2400" dirty="0" err="1" smtClean="0"/>
              <a:t>combinerek</a:t>
            </a:r>
            <a:r>
              <a:rPr lang="hu-HU" sz="2400" dirty="0" smtClean="0"/>
              <a:t> felfűzése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0" y="1340768"/>
            <a:ext cx="4402832" cy="4713388"/>
          </a:xfrm>
        </p:spPr>
        <p:txBody>
          <a:bodyPr>
            <a:normAutofit/>
          </a:bodyPr>
          <a:lstStyle/>
          <a:p>
            <a:pPr marL="342900" lvl="1" indent="-342900"/>
            <a:r>
              <a:rPr lang="hu-HU" sz="1200" b="1" dirty="0" smtClean="0"/>
              <a:t>Multi reflexiók világa</a:t>
            </a:r>
          </a:p>
          <a:p>
            <a:pPr marL="342900" lvl="1" indent="-342900"/>
            <a:endParaRPr lang="hu-HU" sz="1200" b="1" dirty="0" smtClean="0"/>
          </a:p>
          <a:p>
            <a:pPr marL="342900" lvl="1" indent="-342900"/>
            <a:r>
              <a:rPr lang="hu-HU" sz="1200" b="1" dirty="0" smtClean="0"/>
              <a:t>Optimális sorrend</a:t>
            </a:r>
          </a:p>
          <a:p>
            <a:pPr marL="742950" lvl="2" indent="-342900"/>
            <a:r>
              <a:rPr lang="hu-HU" sz="800" b="1" dirty="0" smtClean="0"/>
              <a:t>Emelkedő csatorna sorrend</a:t>
            </a:r>
          </a:p>
          <a:p>
            <a:pPr marL="742950" lvl="2" indent="-342900"/>
            <a:r>
              <a:rPr lang="hu-HU" sz="800" b="1" dirty="0" smtClean="0"/>
              <a:t>Csökkenő csatorna sorrend</a:t>
            </a:r>
          </a:p>
          <a:p>
            <a:pPr marL="742950" lvl="2" indent="-342900"/>
            <a:endParaRPr lang="hu-HU" sz="800" dirty="0"/>
          </a:p>
          <a:p>
            <a:pPr marL="0" indent="-400050"/>
            <a:r>
              <a:rPr lang="hu-HU" sz="1200" b="1" dirty="0" smtClean="0"/>
              <a:t>Teljesítmény viszonyok</a:t>
            </a:r>
          </a:p>
          <a:p>
            <a:pPr marL="0" indent="-400050"/>
            <a:endParaRPr lang="hu-HU" sz="1200" b="1" dirty="0" smtClean="0"/>
          </a:p>
          <a:p>
            <a:pPr marL="0" indent="-400050"/>
            <a:r>
              <a:rPr lang="hu-HU" sz="1200" b="1" dirty="0" smtClean="0"/>
              <a:t>Maszk kritériumok</a:t>
            </a:r>
            <a:endParaRPr lang="hu-HU" sz="1200" b="1" dirty="0"/>
          </a:p>
          <a:p>
            <a:pPr marL="0" indent="-400050"/>
            <a:endParaRPr lang="hu-HU" sz="1200" b="1" dirty="0"/>
          </a:p>
          <a:p>
            <a:pPr marL="0" indent="-400050"/>
            <a:r>
              <a:rPr lang="hu-HU" sz="1200" b="1" dirty="0" smtClean="0"/>
              <a:t>Átütési feszültség</a:t>
            </a:r>
          </a:p>
          <a:p>
            <a:pPr marL="0" indent="-400050"/>
            <a:endParaRPr lang="hu-HU" sz="1600" b="1" dirty="0"/>
          </a:p>
          <a:p>
            <a:pPr marL="0" indent="0">
              <a:buNone/>
            </a:pPr>
            <a:endParaRPr lang="hu-HU" sz="1600" b="1" dirty="0" smtClean="0"/>
          </a:p>
          <a:p>
            <a:pPr marL="0" indent="-400050"/>
            <a:endParaRPr lang="hu-HU" sz="16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83164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463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354163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HTE - Vételtechnikai szakosztály, Kábeltelevíziós szakosztály, Média Klub</a:t>
            </a:r>
            <a:br>
              <a:rPr lang="hu-HU" sz="2400" dirty="0"/>
            </a:br>
            <a:r>
              <a:rPr lang="hu-HU" sz="2400" dirty="0" smtClean="0"/>
              <a:t>2015.04.22</a:t>
            </a:r>
            <a:br>
              <a:rPr lang="hu-HU" sz="2400" dirty="0" smtClean="0"/>
            </a:br>
            <a:r>
              <a:rPr lang="hu-HU" sz="2400" dirty="0" smtClean="0">
                <a:latin typeface="+mj-lt"/>
              </a:rPr>
              <a:t>Varga-Berta Dávid</a:t>
            </a:r>
            <a:endParaRPr lang="hu-HU" sz="2400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579296" cy="4713388"/>
          </a:xfrm>
        </p:spPr>
        <p:txBody>
          <a:bodyPr anchor="ctr">
            <a:normAutofit/>
          </a:bodyPr>
          <a:lstStyle/>
          <a:p>
            <a:pPr marL="0" lvl="1" indent="0" algn="ctr">
              <a:buNone/>
            </a:pPr>
            <a:r>
              <a:rPr lang="hu-HU" sz="2400" b="1" dirty="0" smtClean="0"/>
              <a:t>KÖSZÖNÖM A MEGTISZTELŐ FIGYELMET!!!</a:t>
            </a:r>
          </a:p>
        </p:txBody>
      </p:sp>
      <p:pic>
        <p:nvPicPr>
          <p:cNvPr id="4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026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/>
            <a:r>
              <a:rPr lang="hu-HU" b="1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Rendszertechnikai alapok – Alapsávi adóberendezés</a:t>
            </a:r>
            <a:r>
              <a:rPr lang="hu-HU" b="0" i="1" dirty="0"/>
              <a:t/>
            </a:r>
            <a:br>
              <a:rPr lang="hu-HU" b="0" i="1" dirty="0"/>
            </a:br>
            <a:endParaRPr lang="hu-HU" b="0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85707" y="1655330"/>
            <a:ext cx="8833483" cy="553997"/>
          </a:xfrm>
          <a:prstGeom prst="rect">
            <a:avLst/>
          </a:prstGeom>
          <a:noFill/>
        </p:spPr>
        <p:txBody>
          <a:bodyPr wrap="square" lIns="83485" tIns="41742" rIns="83485" bIns="41742" rtlCol="0">
            <a:spAutoFit/>
          </a:bodyPr>
          <a:lstStyle/>
          <a:p>
            <a:pPr marL="318865" indent="-318865" defTabSz="853690"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"/>
            </a:pPr>
            <a:endParaRPr lang="hu-HU" sz="1500" b="1" dirty="0">
              <a:solidFill>
                <a:srgbClr val="FF8000"/>
              </a:solidFill>
            </a:endParaRPr>
          </a:p>
          <a:p>
            <a:pPr lvl="1"/>
            <a:endParaRPr lang="hu-HU" sz="1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191" y="1776965"/>
            <a:ext cx="2641600" cy="409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66308" y="1770640"/>
            <a:ext cx="8833483" cy="3073230"/>
          </a:xfrm>
          <a:prstGeom prst="rect">
            <a:avLst/>
          </a:prstGeom>
          <a:noFill/>
        </p:spPr>
        <p:txBody>
          <a:bodyPr wrap="square" lIns="83485" tIns="41742" rIns="83485" bIns="41742" rtlCol="0">
            <a:spAutoFit/>
          </a:bodyPr>
          <a:lstStyle/>
          <a:p>
            <a:pPr marL="318865" indent="-318865" defTabSz="853690"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"/>
            </a:pPr>
            <a:endParaRPr lang="hu-HU" sz="1500" b="1" dirty="0">
              <a:solidFill>
                <a:srgbClr val="FF8000"/>
              </a:solidFill>
            </a:endParaRP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Tartalékoló automatika</a:t>
            </a: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Adóvezérlés</a:t>
            </a: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Meghajtás</a:t>
            </a: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Teljesítmény erősítés</a:t>
            </a: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Teljesítmény összegzés</a:t>
            </a: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Felharmonikus szűrés</a:t>
            </a: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>
                <a:cs typeface="Calibri" pitchFamily="34" charset="0"/>
              </a:rPr>
              <a:t>Szonda rendszer</a:t>
            </a: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>
                <a:cs typeface="Calibri" pitchFamily="34" charset="0"/>
              </a:rPr>
              <a:t>Szünetmentes áramforrás</a:t>
            </a: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>
                <a:cs typeface="Calibri" pitchFamily="34" charset="0"/>
              </a:rPr>
              <a:t>Erősáramú szétosztás</a:t>
            </a: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endParaRPr lang="hu-HU" sz="1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725" y="1250902"/>
            <a:ext cx="3097453" cy="51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67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b="1" i="1" dirty="0"/>
              <a:t>R</a:t>
            </a:r>
            <a:r>
              <a:rPr lang="hu-HU" sz="1800" b="1" i="1" dirty="0" smtClean="0"/>
              <a:t>endszertechnikai </a:t>
            </a:r>
            <a:r>
              <a:rPr lang="hu-HU" sz="1800" b="1" i="1" dirty="0"/>
              <a:t>alapok - </a:t>
            </a:r>
            <a:r>
              <a:rPr lang="hu-HU" sz="1800" b="1" i="1" dirty="0" err="1" smtClean="0"/>
              <a:t>Gapfiller</a:t>
            </a:r>
            <a:endParaRPr lang="hu-HU" sz="1800" b="0" dirty="0" smtClean="0"/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66937" y="3416681"/>
            <a:ext cx="5312834" cy="35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42" tIns="37271" rIns="74542" bIns="37271">
            <a:spAutoFit/>
          </a:bodyPr>
          <a:lstStyle/>
          <a:p>
            <a:pPr eaLnBrk="0" hangingPunct="0"/>
            <a:endParaRPr lang="hu-HU"/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283634" y="1316766"/>
            <a:ext cx="5312833" cy="32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42" tIns="37271" rIns="74542" bIns="37271">
            <a:spAutoFit/>
          </a:bodyPr>
          <a:lstStyle/>
          <a:p>
            <a:pPr eaLnBrk="0" hangingPunct="0"/>
            <a:r>
              <a:rPr lang="hu-HU" sz="1600" dirty="0"/>
              <a:t>Általános tömbvázlat:</a:t>
            </a:r>
          </a:p>
        </p:txBody>
      </p:sp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49" y="2619588"/>
            <a:ext cx="6096000" cy="121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AutoShape 17"/>
          <p:cNvSpPr>
            <a:spLocks/>
          </p:cNvSpPr>
          <p:nvPr/>
        </p:nvSpPr>
        <p:spPr bwMode="auto">
          <a:xfrm>
            <a:off x="6255505" y="2141332"/>
            <a:ext cx="2305756" cy="314325"/>
          </a:xfrm>
          <a:prstGeom prst="borderCallout2">
            <a:avLst>
              <a:gd name="adj1" fmla="val 34449"/>
              <a:gd name="adj2" fmla="val -2940"/>
              <a:gd name="adj3" fmla="val 34449"/>
              <a:gd name="adj4" fmla="val -14505"/>
              <a:gd name="adj5" fmla="val 161245"/>
              <a:gd name="adj6" fmla="val -16889"/>
            </a:avLst>
          </a:prstGeom>
          <a:noFill/>
          <a:ln w="9525">
            <a:solidFill>
              <a:srgbClr val="E7511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hu-HU" sz="1100"/>
              <a:t>nem kívánt </a:t>
            </a:r>
            <a:r>
              <a:rPr lang="hu-HU" sz="1100" b="1"/>
              <a:t>visszacsatolás</a:t>
            </a:r>
            <a:r>
              <a:rPr lang="hu-HU" sz="1100"/>
              <a:t>, saját jel</a:t>
            </a:r>
          </a:p>
        </p:txBody>
      </p:sp>
      <p:sp>
        <p:nvSpPr>
          <p:cNvPr id="25609" name="Freeform 18"/>
          <p:cNvSpPr>
            <a:spLocks/>
          </p:cNvSpPr>
          <p:nvPr/>
        </p:nvSpPr>
        <p:spPr bwMode="auto">
          <a:xfrm>
            <a:off x="750760" y="2482729"/>
            <a:ext cx="5569656" cy="353427"/>
          </a:xfrm>
          <a:custGeom>
            <a:avLst/>
            <a:gdLst>
              <a:gd name="T0" fmla="*/ 0 w 1315"/>
              <a:gd name="T1" fmla="*/ 2147483647 h 235"/>
              <a:gd name="T2" fmla="*/ 2147483647 w 1315"/>
              <a:gd name="T3" fmla="*/ 2147483647 h 235"/>
              <a:gd name="T4" fmla="*/ 2147483647 w 1315"/>
              <a:gd name="T5" fmla="*/ 2147483647 h 235"/>
              <a:gd name="T6" fmla="*/ 2147483647 w 1315"/>
              <a:gd name="T7" fmla="*/ 2147483647 h 235"/>
              <a:gd name="T8" fmla="*/ 2147483647 w 1315"/>
              <a:gd name="T9" fmla="*/ 2147483647 h 235"/>
              <a:gd name="T10" fmla="*/ 2147483647 w 1315"/>
              <a:gd name="T11" fmla="*/ 2147483647 h 2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5"/>
              <a:gd name="T19" fmla="*/ 0 h 235"/>
              <a:gd name="T20" fmla="*/ 1315 w 1315"/>
              <a:gd name="T21" fmla="*/ 235 h 2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5" h="235">
                <a:moveTo>
                  <a:pt x="0" y="235"/>
                </a:moveTo>
                <a:cubicBezTo>
                  <a:pt x="41" y="163"/>
                  <a:pt x="83" y="92"/>
                  <a:pt x="181" y="54"/>
                </a:cubicBezTo>
                <a:cubicBezTo>
                  <a:pt x="279" y="16"/>
                  <a:pt x="461" y="16"/>
                  <a:pt x="589" y="8"/>
                </a:cubicBezTo>
                <a:cubicBezTo>
                  <a:pt x="717" y="0"/>
                  <a:pt x="861" y="0"/>
                  <a:pt x="952" y="8"/>
                </a:cubicBezTo>
                <a:cubicBezTo>
                  <a:pt x="1043" y="16"/>
                  <a:pt x="1074" y="16"/>
                  <a:pt x="1134" y="54"/>
                </a:cubicBezTo>
                <a:cubicBezTo>
                  <a:pt x="1194" y="92"/>
                  <a:pt x="1285" y="205"/>
                  <a:pt x="1315" y="235"/>
                </a:cubicBezTo>
              </a:path>
            </a:pathLst>
          </a:custGeom>
          <a:noFill/>
          <a:ln w="9525">
            <a:solidFill>
              <a:srgbClr val="E75113"/>
            </a:solidFill>
            <a:round/>
            <a:headEnd type="triangle" w="med" len="med"/>
            <a:tailEnd type="none" w="med" len="med"/>
          </a:ln>
        </p:spPr>
        <p:txBody>
          <a:bodyPr lIns="74542" tIns="37271" rIns="74542" bIns="37271"/>
          <a:lstStyle/>
          <a:p>
            <a:endParaRPr lang="hu-HU"/>
          </a:p>
        </p:txBody>
      </p:sp>
      <p:sp>
        <p:nvSpPr>
          <p:cNvPr id="25610" name="AutoShape 19"/>
          <p:cNvSpPr>
            <a:spLocks noChangeArrowheads="1"/>
          </p:cNvSpPr>
          <p:nvPr/>
        </p:nvSpPr>
        <p:spPr bwMode="auto">
          <a:xfrm>
            <a:off x="1007582" y="3779133"/>
            <a:ext cx="5184422" cy="27221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5423695 h 21600"/>
              <a:gd name="T4" fmla="*/ 2147483647 w 21600"/>
              <a:gd name="T5" fmla="*/ 50847204 h 21600"/>
              <a:gd name="T6" fmla="*/ 2147483647 w 21600"/>
              <a:gd name="T7" fmla="*/ 254236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74542" tIns="37271" rIns="74542" bIns="37271" anchor="ctr"/>
          <a:lstStyle/>
          <a:p>
            <a:endParaRPr lang="hu-HU"/>
          </a:p>
        </p:txBody>
      </p:sp>
      <p:sp>
        <p:nvSpPr>
          <p:cNvPr id="25611" name="AutoShape 20"/>
          <p:cNvSpPr>
            <a:spLocks/>
          </p:cNvSpPr>
          <p:nvPr/>
        </p:nvSpPr>
        <p:spPr bwMode="auto">
          <a:xfrm>
            <a:off x="6383917" y="4120528"/>
            <a:ext cx="2175933" cy="681288"/>
          </a:xfrm>
          <a:prstGeom prst="borderCallout2">
            <a:avLst>
              <a:gd name="adj1" fmla="val 15894"/>
              <a:gd name="adj2" fmla="val -3111"/>
              <a:gd name="adj3" fmla="val 15894"/>
              <a:gd name="adj4" fmla="val -30093"/>
              <a:gd name="adj5" fmla="val -31125"/>
              <a:gd name="adj6" fmla="val -357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hu-HU" sz="1100" b="1" dirty="0"/>
              <a:t>processzálási idő</a:t>
            </a:r>
            <a:r>
              <a:rPr lang="hu-HU" sz="1100" dirty="0"/>
              <a:t> (</a:t>
            </a:r>
            <a:r>
              <a:rPr lang="hu-HU" sz="1100" dirty="0">
                <a:sym typeface="Symbol" pitchFamily="18" charset="2"/>
              </a:rPr>
              <a:t></a:t>
            </a:r>
            <a:r>
              <a:rPr lang="hu-HU" sz="1100" dirty="0"/>
              <a:t>)</a:t>
            </a:r>
          </a:p>
          <a:p>
            <a:pPr algn="ctr" eaLnBrk="0" hangingPunct="0"/>
            <a:r>
              <a:rPr lang="hu-HU" sz="1100" dirty="0"/>
              <a:t>késleltetés a bemenet és a kimenet között</a:t>
            </a:r>
          </a:p>
        </p:txBody>
      </p:sp>
      <p:sp>
        <p:nvSpPr>
          <p:cNvPr id="25612" name="Freeform 21"/>
          <p:cNvSpPr>
            <a:spLocks/>
          </p:cNvSpPr>
          <p:nvPr/>
        </p:nvSpPr>
        <p:spPr bwMode="auto">
          <a:xfrm>
            <a:off x="750760" y="2345870"/>
            <a:ext cx="5569656" cy="353428"/>
          </a:xfrm>
          <a:custGeom>
            <a:avLst/>
            <a:gdLst>
              <a:gd name="T0" fmla="*/ 0 w 1315"/>
              <a:gd name="T1" fmla="*/ 2147483647 h 235"/>
              <a:gd name="T2" fmla="*/ 2147483647 w 1315"/>
              <a:gd name="T3" fmla="*/ 2147483647 h 235"/>
              <a:gd name="T4" fmla="*/ 2147483647 w 1315"/>
              <a:gd name="T5" fmla="*/ 2147483647 h 235"/>
              <a:gd name="T6" fmla="*/ 2147483647 w 1315"/>
              <a:gd name="T7" fmla="*/ 2147483647 h 235"/>
              <a:gd name="T8" fmla="*/ 2147483647 w 1315"/>
              <a:gd name="T9" fmla="*/ 2147483647 h 235"/>
              <a:gd name="T10" fmla="*/ 2147483647 w 1315"/>
              <a:gd name="T11" fmla="*/ 2147483647 h 2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5"/>
              <a:gd name="T19" fmla="*/ 0 h 235"/>
              <a:gd name="T20" fmla="*/ 1315 w 1315"/>
              <a:gd name="T21" fmla="*/ 235 h 2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5" h="235">
                <a:moveTo>
                  <a:pt x="0" y="235"/>
                </a:moveTo>
                <a:cubicBezTo>
                  <a:pt x="41" y="163"/>
                  <a:pt x="83" y="92"/>
                  <a:pt x="181" y="54"/>
                </a:cubicBezTo>
                <a:cubicBezTo>
                  <a:pt x="279" y="16"/>
                  <a:pt x="461" y="16"/>
                  <a:pt x="589" y="8"/>
                </a:cubicBezTo>
                <a:cubicBezTo>
                  <a:pt x="717" y="0"/>
                  <a:pt x="861" y="0"/>
                  <a:pt x="952" y="8"/>
                </a:cubicBezTo>
                <a:cubicBezTo>
                  <a:pt x="1043" y="16"/>
                  <a:pt x="1074" y="16"/>
                  <a:pt x="1134" y="54"/>
                </a:cubicBezTo>
                <a:cubicBezTo>
                  <a:pt x="1194" y="92"/>
                  <a:pt x="1285" y="205"/>
                  <a:pt x="1315" y="235"/>
                </a:cubicBezTo>
              </a:path>
            </a:pathLst>
          </a:custGeom>
          <a:noFill/>
          <a:ln w="9525">
            <a:solidFill>
              <a:srgbClr val="333399"/>
            </a:solidFill>
            <a:round/>
            <a:headEnd type="triangle" w="med" len="med"/>
            <a:tailEnd type="triangle" w="med" len="med"/>
          </a:ln>
        </p:spPr>
        <p:txBody>
          <a:bodyPr lIns="74542" tIns="37271" rIns="74542" bIns="37271"/>
          <a:lstStyle/>
          <a:p>
            <a:endParaRPr lang="hu-HU"/>
          </a:p>
        </p:txBody>
      </p:sp>
      <p:sp>
        <p:nvSpPr>
          <p:cNvPr id="25613" name="AutoShape 22"/>
          <p:cNvSpPr>
            <a:spLocks/>
          </p:cNvSpPr>
          <p:nvPr/>
        </p:nvSpPr>
        <p:spPr bwMode="auto">
          <a:xfrm>
            <a:off x="6255505" y="1801440"/>
            <a:ext cx="2305756" cy="314325"/>
          </a:xfrm>
          <a:prstGeom prst="borderCallout2">
            <a:avLst>
              <a:gd name="adj1" fmla="val 34449"/>
              <a:gd name="adj2" fmla="val -2940"/>
              <a:gd name="adj3" fmla="val 34449"/>
              <a:gd name="adj4" fmla="val -31213"/>
              <a:gd name="adj5" fmla="val 184690"/>
              <a:gd name="adj6" fmla="val -37028"/>
            </a:avLst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hu-HU" sz="1100"/>
              <a:t>Tx/Rx ant. közötti </a:t>
            </a:r>
            <a:r>
              <a:rPr lang="hu-HU" sz="1100" b="1"/>
              <a:t>elválasztás</a:t>
            </a:r>
          </a:p>
        </p:txBody>
      </p:sp>
      <p:sp>
        <p:nvSpPr>
          <p:cNvPr id="25614" name="Text Box 23"/>
          <p:cNvSpPr txBox="1">
            <a:spLocks noChangeArrowheads="1"/>
          </p:cNvSpPr>
          <p:nvPr/>
        </p:nvSpPr>
        <p:spPr bwMode="auto">
          <a:xfrm>
            <a:off x="944083" y="2756447"/>
            <a:ext cx="527246" cy="2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42" tIns="37271" rIns="74542" bIns="37271">
            <a:spAutoFit/>
          </a:bodyPr>
          <a:lstStyle/>
          <a:p>
            <a:pPr eaLnBrk="0" hangingPunct="0"/>
            <a:r>
              <a:rPr lang="hu-HU" sz="1300" dirty="0" err="1" smtClean="0"/>
              <a:t>CH</a:t>
            </a:r>
            <a:r>
              <a:rPr lang="hu-HU" sz="1300" baseline="-25000" dirty="0" err="1" smtClean="0"/>
              <a:t>Rx</a:t>
            </a:r>
            <a:endParaRPr lang="hu-HU" sz="1300" baseline="-25000" dirty="0"/>
          </a:p>
        </p:txBody>
      </p:sp>
      <p:sp>
        <p:nvSpPr>
          <p:cNvPr id="25615" name="Text Box 25"/>
          <p:cNvSpPr txBox="1">
            <a:spLocks noChangeArrowheads="1"/>
          </p:cNvSpPr>
          <p:nvPr/>
        </p:nvSpPr>
        <p:spPr bwMode="auto">
          <a:xfrm>
            <a:off x="6512328" y="2756449"/>
            <a:ext cx="1751885" cy="60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542" tIns="37271" rIns="74542" bIns="37271">
            <a:spAutoFit/>
          </a:bodyPr>
          <a:lstStyle/>
          <a:p>
            <a:pPr eaLnBrk="0" hangingPunct="0"/>
            <a:r>
              <a:rPr lang="hu-HU" sz="1300" dirty="0" err="1" smtClean="0"/>
              <a:t>CH</a:t>
            </a:r>
            <a:r>
              <a:rPr lang="hu-HU" sz="1300" baseline="-25000" dirty="0" err="1" smtClean="0"/>
              <a:t>Tx</a:t>
            </a:r>
            <a:r>
              <a:rPr lang="hu-HU" sz="1300" dirty="0" smtClean="0"/>
              <a:t> </a:t>
            </a:r>
            <a:r>
              <a:rPr lang="hu-HU" sz="1300" dirty="0"/>
              <a:t>= </a:t>
            </a:r>
            <a:r>
              <a:rPr lang="hu-HU" sz="1300" dirty="0" err="1" smtClean="0"/>
              <a:t>CH</a:t>
            </a:r>
            <a:r>
              <a:rPr lang="hu-HU" sz="1300" baseline="-25000" dirty="0" err="1" smtClean="0"/>
              <a:t>Rx</a:t>
            </a:r>
            <a:endParaRPr lang="hu-HU" sz="1300" baseline="-25000" dirty="0"/>
          </a:p>
          <a:p>
            <a:pPr eaLnBrk="0" hangingPunct="0"/>
            <a:endParaRPr lang="hu-HU" sz="1300" baseline="-25000" dirty="0"/>
          </a:p>
          <a:p>
            <a:pPr eaLnBrk="0" hangingPunct="0"/>
            <a:r>
              <a:rPr lang="hu-HU" sz="1300" dirty="0"/>
              <a:t>P</a:t>
            </a:r>
            <a:r>
              <a:rPr lang="hu-HU" sz="1300" baseline="-25000" dirty="0"/>
              <a:t>OUT</a:t>
            </a:r>
          </a:p>
        </p:txBody>
      </p:sp>
      <p:sp>
        <p:nvSpPr>
          <p:cNvPr id="25616" name="Freeform 26"/>
          <p:cNvSpPr>
            <a:spLocks/>
          </p:cNvSpPr>
          <p:nvPr/>
        </p:nvSpPr>
        <p:spPr bwMode="auto">
          <a:xfrm>
            <a:off x="366938" y="2505288"/>
            <a:ext cx="320323" cy="318837"/>
          </a:xfrm>
          <a:custGeom>
            <a:avLst/>
            <a:gdLst>
              <a:gd name="T0" fmla="*/ 0 w 227"/>
              <a:gd name="T1" fmla="*/ 2147483647 h 212"/>
              <a:gd name="T2" fmla="*/ 2147483647 w 227"/>
              <a:gd name="T3" fmla="*/ 2147483647 h 212"/>
              <a:gd name="T4" fmla="*/ 2147483647 w 227"/>
              <a:gd name="T5" fmla="*/ 2147483647 h 212"/>
              <a:gd name="T6" fmla="*/ 0 60000 65536"/>
              <a:gd name="T7" fmla="*/ 0 60000 65536"/>
              <a:gd name="T8" fmla="*/ 0 60000 65536"/>
              <a:gd name="T9" fmla="*/ 0 w 227"/>
              <a:gd name="T10" fmla="*/ 0 h 212"/>
              <a:gd name="T11" fmla="*/ 227 w 227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12">
                <a:moveTo>
                  <a:pt x="0" y="30"/>
                </a:moveTo>
                <a:cubicBezTo>
                  <a:pt x="26" y="15"/>
                  <a:pt x="53" y="0"/>
                  <a:pt x="91" y="30"/>
                </a:cubicBezTo>
                <a:cubicBezTo>
                  <a:pt x="129" y="60"/>
                  <a:pt x="178" y="136"/>
                  <a:pt x="227" y="212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 type="none" w="med" len="med"/>
            <a:tailEnd type="triangle" w="med" len="med"/>
          </a:ln>
        </p:spPr>
        <p:txBody>
          <a:bodyPr lIns="74542" tIns="37271" rIns="74542" bIns="37271"/>
          <a:lstStyle/>
          <a:p>
            <a:endParaRPr lang="hu-HU"/>
          </a:p>
        </p:txBody>
      </p:sp>
      <p:sp>
        <p:nvSpPr>
          <p:cNvPr id="25617" name="AutoShape 27"/>
          <p:cNvSpPr>
            <a:spLocks/>
          </p:cNvSpPr>
          <p:nvPr/>
        </p:nvSpPr>
        <p:spPr bwMode="auto">
          <a:xfrm>
            <a:off x="1391404" y="1801440"/>
            <a:ext cx="2305756" cy="314325"/>
          </a:xfrm>
          <a:prstGeom prst="borderCallout2">
            <a:avLst>
              <a:gd name="adj1" fmla="val 34449"/>
              <a:gd name="adj2" fmla="val -2940"/>
              <a:gd name="adj3" fmla="val 34449"/>
              <a:gd name="adj4" fmla="val -33417"/>
              <a:gd name="adj5" fmla="val 236843"/>
              <a:gd name="adj6" fmla="val -39657"/>
            </a:avLst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hu-HU" sz="1100"/>
              <a:t>anyaadó </a:t>
            </a:r>
            <a:r>
              <a:rPr lang="hu-HU" sz="1100" b="1"/>
              <a:t>vételi szint</a:t>
            </a:r>
          </a:p>
        </p:txBody>
      </p:sp>
      <p:sp>
        <p:nvSpPr>
          <p:cNvPr id="25618" name="AutoShape 30"/>
          <p:cNvSpPr>
            <a:spLocks/>
          </p:cNvSpPr>
          <p:nvPr/>
        </p:nvSpPr>
        <p:spPr bwMode="auto">
          <a:xfrm>
            <a:off x="6383917" y="4870997"/>
            <a:ext cx="2175933" cy="681288"/>
          </a:xfrm>
          <a:prstGeom prst="borderCallout2">
            <a:avLst>
              <a:gd name="adj1" fmla="val 15894"/>
              <a:gd name="adj2" fmla="val -3111"/>
              <a:gd name="adj3" fmla="val 15894"/>
              <a:gd name="adj4" fmla="val -85278"/>
              <a:gd name="adj5" fmla="val -182338"/>
              <a:gd name="adj6" fmla="val -1025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hu-HU" sz="1100"/>
              <a:t>A nem kívánt </a:t>
            </a:r>
            <a:r>
              <a:rPr lang="hu-HU" sz="1100" b="1"/>
              <a:t>visszacsatolás</a:t>
            </a:r>
            <a:r>
              <a:rPr lang="hu-HU" sz="1100"/>
              <a:t> hatását </a:t>
            </a:r>
            <a:r>
              <a:rPr lang="hu-HU" sz="1100" b="1"/>
              <a:t>kompenzáló áramkőr</a:t>
            </a:r>
            <a:r>
              <a:rPr lang="hu-HU" sz="1100"/>
              <a:t>. A gap-filler legfontosabb egysége</a:t>
            </a:r>
          </a:p>
        </p:txBody>
      </p:sp>
      <p:pic>
        <p:nvPicPr>
          <p:cNvPr id="25619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794" y="4164143"/>
            <a:ext cx="3392311" cy="1470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25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/>
            <a:r>
              <a:rPr lang="hu-HU" b="1" i="1" dirty="0" smtClean="0">
                <a:latin typeface="Arial Black" panose="020B0A04020102020204" pitchFamily="34" charset="0"/>
              </a:rPr>
              <a:t>Tartalékolási eljárások az adóberendezések esetén</a:t>
            </a:r>
            <a:endParaRPr lang="hu-HU" b="1" i="1" dirty="0">
              <a:latin typeface="Arial Black" panose="020B0A040201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1001" y="1587111"/>
            <a:ext cx="8833483" cy="5024113"/>
          </a:xfrm>
          <a:prstGeom prst="rect">
            <a:avLst/>
          </a:prstGeom>
          <a:noFill/>
        </p:spPr>
        <p:txBody>
          <a:bodyPr wrap="square" lIns="83485" tIns="41742" rIns="83485" bIns="41742" rtlCol="0">
            <a:spAutoFit/>
          </a:bodyPr>
          <a:lstStyle/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 smtClean="0"/>
              <a:t>Az </a:t>
            </a:r>
            <a:r>
              <a:rPr lang="hu-HU" sz="1500" b="1" dirty="0"/>
              <a:t>adóberendezések tartalékolási eljárásai</a:t>
            </a: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1+</a:t>
            </a:r>
            <a:r>
              <a:rPr lang="hu-HU" sz="1500" dirty="0" err="1">
                <a:latin typeface="Calibri" pitchFamily="34" charset="0"/>
                <a:cs typeface="Calibri" pitchFamily="34" charset="0"/>
              </a:rPr>
              <a:t>1</a:t>
            </a:r>
            <a:r>
              <a:rPr lang="hu-HU" sz="1500" dirty="0">
                <a:latin typeface="Calibri" pitchFamily="34" charset="0"/>
                <a:cs typeface="Calibri" pitchFamily="34" charset="0"/>
              </a:rPr>
              <a:t> elvű rendszer</a:t>
            </a:r>
          </a:p>
          <a:p>
            <a:pPr marL="1120597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1 darab üzemi és 1 darab  tartalék adó</a:t>
            </a:r>
          </a:p>
          <a:p>
            <a:pPr marL="1120597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Közös tartalékoló automatika</a:t>
            </a:r>
          </a:p>
          <a:p>
            <a:pPr marL="1120597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Totális redundancia</a:t>
            </a:r>
          </a:p>
          <a:p>
            <a:pPr marL="1120597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Individuális működési lehetőség</a:t>
            </a: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N+1 elvű rendszer</a:t>
            </a:r>
          </a:p>
          <a:p>
            <a:pPr marL="1120597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N darab üzemi adó és 1 darab tartalék adó</a:t>
            </a:r>
          </a:p>
          <a:p>
            <a:pPr marL="1120597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Közös tartalékoló automatika</a:t>
            </a:r>
          </a:p>
          <a:p>
            <a:pPr marL="1120597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Individuális működési lehetőség</a:t>
            </a: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 err="1">
                <a:latin typeface="Calibri" pitchFamily="34" charset="0"/>
                <a:cs typeface="Calibri" pitchFamily="34" charset="0"/>
              </a:rPr>
              <a:t>Dual</a:t>
            </a:r>
            <a:r>
              <a:rPr lang="hu-HU" sz="1500" dirty="0">
                <a:latin typeface="Calibri" pitchFamily="34" charset="0"/>
                <a:cs typeface="Calibri" pitchFamily="34" charset="0"/>
              </a:rPr>
              <a:t> Drive (DD) elvű rendszer</a:t>
            </a:r>
          </a:p>
          <a:p>
            <a:pPr marL="1120597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Üzemi adón belül kialakított redundancia</a:t>
            </a:r>
          </a:p>
          <a:p>
            <a:pPr marL="1120597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Csak a meghajtás redundáns</a:t>
            </a: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b="1" dirty="0" smtClean="0"/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 smtClean="0"/>
              <a:t>Üzemeltetési </a:t>
            </a:r>
            <a:r>
              <a:rPr lang="hu-HU" sz="1500" b="1" dirty="0"/>
              <a:t>kérdések:</a:t>
            </a: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Mi történik, ha az automatika meghibásodik?</a:t>
            </a: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Mi történik, ha az adóvezérlés meghibásodik?</a:t>
            </a: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Mi történik, ha az </a:t>
            </a:r>
            <a:r>
              <a:rPr lang="hu-HU" sz="1500" dirty="0" err="1">
                <a:latin typeface="Calibri" pitchFamily="34" charset="0"/>
                <a:cs typeface="Calibri" pitchFamily="34" charset="0"/>
              </a:rPr>
              <a:t>exciter</a:t>
            </a:r>
            <a:r>
              <a:rPr lang="hu-HU" sz="1500" dirty="0">
                <a:latin typeface="Calibri" pitchFamily="34" charset="0"/>
                <a:cs typeface="Calibri" pitchFamily="34" charset="0"/>
              </a:rPr>
              <a:t> meghibásodik?</a:t>
            </a: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Mi történik, ha a PA meghibásodik?</a:t>
            </a:r>
          </a:p>
          <a:p>
            <a:pPr marL="1095737" lvl="2" indent="-260890">
              <a:buFont typeface="Arial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endParaRPr lang="hu-HU" sz="1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588" y="1587111"/>
            <a:ext cx="4533390" cy="410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51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/>
            <a:r>
              <a:rPr lang="hu-HU" b="1" i="1" dirty="0" smtClean="0">
                <a:latin typeface="Arial Black" panose="020B0A04020102020204" pitchFamily="34" charset="0"/>
              </a:rPr>
              <a:t>Hűtési rendszerek és üzemeltetési kérdései</a:t>
            </a:r>
            <a:r>
              <a:rPr lang="hu-HU" b="1" i="1" dirty="0"/>
              <a:t/>
            </a:r>
            <a:br>
              <a:rPr lang="hu-HU" b="1" i="1" dirty="0"/>
            </a:br>
            <a:endParaRPr lang="hu-HU" b="1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40958" y="1268760"/>
            <a:ext cx="8833483" cy="4700948"/>
          </a:xfrm>
          <a:prstGeom prst="rect">
            <a:avLst/>
          </a:prstGeom>
          <a:noFill/>
        </p:spPr>
        <p:txBody>
          <a:bodyPr wrap="square" lIns="83485" tIns="41742" rIns="83485" bIns="41742" rtlCol="0">
            <a:spAutoFit/>
          </a:bodyPr>
          <a:lstStyle/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Vízhűtés:</a:t>
            </a:r>
          </a:p>
          <a:p>
            <a:pPr marL="417423" lvl="1">
              <a:buClr>
                <a:schemeClr val="accent1"/>
              </a:buClr>
            </a:pPr>
            <a:r>
              <a:rPr lang="hu-HU" sz="1500" i="1" dirty="0" smtClean="0">
                <a:latin typeface="Calibri" pitchFamily="34" charset="0"/>
                <a:cs typeface="Calibri" pitchFamily="34" charset="0"/>
              </a:rPr>
              <a:t>	Teljesen </a:t>
            </a:r>
            <a:r>
              <a:rPr lang="hu-HU" sz="1500" i="1" dirty="0">
                <a:latin typeface="Calibri" pitchFamily="34" charset="0"/>
                <a:cs typeface="Calibri" pitchFamily="34" charset="0"/>
              </a:rPr>
              <a:t>zárt hűtőrendszer </a:t>
            </a:r>
            <a:r>
              <a:rPr lang="hu-HU" sz="15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hu-HU" sz="15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500" i="1" dirty="0" smtClean="0">
                <a:latin typeface="Calibri" pitchFamily="34" charset="0"/>
                <a:cs typeface="Calibri" pitchFamily="34" charset="0"/>
              </a:rPr>
              <a:t>           Hibrid </a:t>
            </a:r>
            <a:r>
              <a:rPr lang="hu-HU" sz="1500" i="1" dirty="0">
                <a:latin typeface="Calibri" pitchFamily="34" charset="0"/>
                <a:cs typeface="Calibri" pitchFamily="34" charset="0"/>
              </a:rPr>
              <a:t>hűtőrendszer</a:t>
            </a:r>
          </a:p>
          <a:p>
            <a:pPr marL="417423" lvl="1">
              <a:buClr>
                <a:schemeClr val="accent1"/>
              </a:buClr>
            </a:pPr>
            <a:endParaRPr lang="hu-HU" sz="15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 smtClean="0">
                <a:latin typeface="Calibri" pitchFamily="34" charset="0"/>
                <a:cs typeface="Calibri" pitchFamily="34" charset="0"/>
              </a:rPr>
              <a:t>Hűtőfolyadékok </a:t>
            </a:r>
            <a:r>
              <a:rPr lang="hu-HU" sz="1500" dirty="0">
                <a:latin typeface="Calibri" pitchFamily="34" charset="0"/>
                <a:cs typeface="Calibri" pitchFamily="34" charset="0"/>
              </a:rPr>
              <a:t>és azok kezelési módjai (vizsgálatai)</a:t>
            </a: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Redundanciák a rendszerben</a:t>
            </a: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Visszatérő hibajelenségek és tapasztalatok</a:t>
            </a:r>
          </a:p>
          <a:p>
            <a:pPr marL="245973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b="1" dirty="0" smtClean="0">
              <a:latin typeface="Calibri" pitchFamily="34" charset="0"/>
              <a:cs typeface="Calibri" pitchFamily="34" charset="0"/>
            </a:endParaRPr>
          </a:p>
          <a:p>
            <a:pPr marL="245973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 smtClean="0">
                <a:latin typeface="Calibri" pitchFamily="34" charset="0"/>
                <a:cs typeface="Calibri" pitchFamily="34" charset="0"/>
              </a:rPr>
              <a:t>Üzemeltetési </a:t>
            </a:r>
            <a:r>
              <a:rPr lang="hu-HU" sz="1500" b="1" dirty="0">
                <a:latin typeface="Calibri" pitchFamily="34" charset="0"/>
                <a:cs typeface="Calibri" pitchFamily="34" charset="0"/>
              </a:rPr>
              <a:t>kérdések:</a:t>
            </a:r>
          </a:p>
          <a:p>
            <a:pPr marL="1120597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Mi történik, ha a hűtőrendszerben alacsony nyomás riasztás áll fenn?</a:t>
            </a:r>
          </a:p>
          <a:p>
            <a:pPr marL="1120597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Mi történik, ha a hűtőrendszerben hőcserélőre utaló hibajelzés van?</a:t>
            </a:r>
          </a:p>
          <a:p>
            <a:pPr marL="1120597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Mi történik, ha a hűtőrendszerben a szivattyúra utaló hibajelzés van?</a:t>
            </a:r>
          </a:p>
          <a:p>
            <a:endParaRPr lang="hu-HU" sz="1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675" y="1763660"/>
            <a:ext cx="3138143" cy="191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854365"/>
            <a:ext cx="3302819" cy="173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16" y="6225943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5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/>
            <a:r>
              <a:rPr lang="hu-HU" b="1" i="1" dirty="0" smtClean="0">
                <a:latin typeface="Arial Black" panose="020B0A04020102020204" pitchFamily="34" charset="0"/>
              </a:rPr>
              <a:t>Hűtési rendszerek és üzemeltetési kérdései</a:t>
            </a:r>
            <a:r>
              <a:rPr lang="hu-HU" b="1" i="1" dirty="0"/>
              <a:t/>
            </a:r>
            <a:br>
              <a:rPr lang="hu-HU" b="1" i="1" dirty="0"/>
            </a:br>
            <a:endParaRPr lang="hu-HU" b="1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85707" y="1268760"/>
            <a:ext cx="8833483" cy="5624277"/>
          </a:xfrm>
          <a:prstGeom prst="rect">
            <a:avLst/>
          </a:prstGeom>
          <a:noFill/>
        </p:spPr>
        <p:txBody>
          <a:bodyPr wrap="square" lIns="83485" tIns="41742" rIns="83485" bIns="41742" rtlCol="0">
            <a:spAutoFit/>
          </a:bodyPr>
          <a:lstStyle/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>
                <a:solidFill>
                  <a:srgbClr val="FF8000"/>
                </a:solidFill>
              </a:rPr>
              <a:t> </a:t>
            </a:r>
            <a:r>
              <a:rPr lang="hu-HU" sz="1500" b="1" dirty="0"/>
              <a:t>Léghűtés:</a:t>
            </a:r>
          </a:p>
          <a:p>
            <a:pPr marL="417423" lvl="1">
              <a:buClr>
                <a:schemeClr val="accent1"/>
              </a:buClr>
            </a:pPr>
            <a:r>
              <a:rPr lang="hu-HU" sz="1500" dirty="0" smtClean="0">
                <a:latin typeface="Calibri" pitchFamily="34" charset="0"/>
                <a:cs typeface="Calibri" pitchFamily="34" charset="0"/>
              </a:rPr>
              <a:t>	     Direkt </a:t>
            </a:r>
            <a:r>
              <a:rPr lang="hu-HU" sz="1500" dirty="0">
                <a:latin typeface="Calibri" pitchFamily="34" charset="0"/>
                <a:cs typeface="Calibri" pitchFamily="34" charset="0"/>
              </a:rPr>
              <a:t>elszívásos </a:t>
            </a:r>
            <a:r>
              <a:rPr lang="hu-HU" sz="1500" dirty="0" smtClean="0">
                <a:latin typeface="Calibri" pitchFamily="34" charset="0"/>
                <a:cs typeface="Calibri" pitchFamily="34" charset="0"/>
              </a:rPr>
              <a:t>rendszerek		                Légcsatornás rendszerek</a:t>
            </a:r>
          </a:p>
          <a:p>
            <a:pPr marL="417423" lvl="1">
              <a:buClr>
                <a:schemeClr val="accent1"/>
              </a:buClr>
            </a:pPr>
            <a:r>
              <a:rPr lang="hu-HU" sz="1500" dirty="0" smtClean="0">
                <a:latin typeface="Calibri" pitchFamily="34" charset="0"/>
                <a:cs typeface="Calibri" pitchFamily="34" charset="0"/>
              </a:rPr>
              <a:t> </a:t>
            </a: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417423" lvl="1">
              <a:buClr>
                <a:schemeClr val="accent1"/>
              </a:buClr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 err="1" smtClean="0">
                <a:latin typeface="Calibri" pitchFamily="34" charset="0"/>
                <a:cs typeface="Calibri" pitchFamily="34" charset="0"/>
              </a:rPr>
              <a:t>Klimatizálás</a:t>
            </a:r>
            <a:r>
              <a:rPr lang="hu-HU" sz="1500" dirty="0">
                <a:latin typeface="Calibri" pitchFamily="34" charset="0"/>
                <a:cs typeface="Calibri" pitchFamily="34" charset="0"/>
              </a:rPr>
              <a:t>, légszűrés és azok kérdései</a:t>
            </a: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Redundanciák a rendszerben</a:t>
            </a: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Visszatérő hibák és </a:t>
            </a:r>
            <a:r>
              <a:rPr lang="hu-HU" sz="1500" dirty="0" smtClean="0">
                <a:latin typeface="Calibri" pitchFamily="34" charset="0"/>
                <a:cs typeface="Calibri" pitchFamily="34" charset="0"/>
              </a:rPr>
              <a:t>tapasztalatok</a:t>
            </a:r>
          </a:p>
          <a:p>
            <a:pPr marL="417423" lvl="1">
              <a:buClr>
                <a:schemeClr val="accent1"/>
              </a:buClr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245973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>
                <a:latin typeface="Calibri" pitchFamily="34" charset="0"/>
                <a:cs typeface="Calibri" pitchFamily="34" charset="0"/>
              </a:rPr>
              <a:t>Üzemeltetési kérdések:</a:t>
            </a:r>
          </a:p>
          <a:p>
            <a:pPr marL="1120597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Klímaberendezések ideális elhelyezkedése</a:t>
            </a:r>
          </a:p>
          <a:p>
            <a:pPr marL="1120597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Mi történik, ha a rendszerben egy elszívó ventillátor meghibásodik?</a:t>
            </a:r>
          </a:p>
          <a:p>
            <a:pPr marL="1120597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Mi történik, ha nem üzemi hőmérsékleten járatjuk a berendezéseket?</a:t>
            </a:r>
          </a:p>
          <a:p>
            <a:pPr marL="417423" lvl="1"/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730491" lvl="1" indent="-313068">
              <a:buFont typeface="Wingdings" pitchFamily="2" charset="2"/>
              <a:buChar char="§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pPr marL="1095737" lvl="2" indent="-260890">
              <a:buFont typeface="Arial" pitchFamily="34" charset="0"/>
              <a:buChar char="•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endParaRPr lang="hu-HU" sz="1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0250"/>
            <a:ext cx="2349325" cy="206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56940"/>
            <a:ext cx="2368263" cy="183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02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/>
            <a:r>
              <a:rPr lang="hu-HU" b="1" i="1" dirty="0" smtClean="0">
                <a:latin typeface="Arial Black" panose="020B0A04020102020204" pitchFamily="34" charset="0"/>
              </a:rPr>
              <a:t>Rendszertechnikai alapok - Adóberendezés – Meghajtó fokozat</a:t>
            </a:r>
            <a:r>
              <a:rPr lang="hu-HU" b="0" i="1" dirty="0">
                <a:latin typeface="Arial Black" panose="020B0A04020102020204" pitchFamily="34" charset="0"/>
              </a:rPr>
              <a:t/>
            </a:r>
            <a:br>
              <a:rPr lang="hu-HU" b="0" i="1" dirty="0">
                <a:latin typeface="Arial Black" panose="020B0A04020102020204" pitchFamily="34" charset="0"/>
              </a:rPr>
            </a:br>
            <a:endParaRPr lang="hu-HU" b="0" i="1" dirty="0">
              <a:latin typeface="Arial Black" panose="020B0A040201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5707" y="1655329"/>
            <a:ext cx="8833483" cy="3259840"/>
          </a:xfrm>
          <a:prstGeom prst="rect">
            <a:avLst/>
          </a:prstGeom>
          <a:noFill/>
        </p:spPr>
        <p:txBody>
          <a:bodyPr wrap="square" lIns="83485" tIns="41742" rIns="83485" bIns="41742" rtlCol="0">
            <a:spAutoFit/>
          </a:bodyPr>
          <a:lstStyle/>
          <a:p>
            <a:pPr marL="318865" indent="-318865" defTabSz="853690"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"/>
            </a:pPr>
            <a:endParaRPr lang="hu-HU" sz="1500" b="1" dirty="0">
              <a:solidFill>
                <a:srgbClr val="FF8000"/>
              </a:solidFill>
            </a:endParaRP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Meghajtások:</a:t>
            </a: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ASI </a:t>
            </a:r>
          </a:p>
          <a:p>
            <a:pPr marL="70317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dirty="0">
                <a:latin typeface="Calibri" pitchFamily="34" charset="0"/>
                <a:cs typeface="Calibri" pitchFamily="34" charset="0"/>
              </a:rPr>
              <a:t>IP</a:t>
            </a: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Vezérlés</a:t>
            </a: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Kódoló fokozat</a:t>
            </a: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Modulátor fokozat </a:t>
            </a: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Korrektor fokozat</a:t>
            </a: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Szinkronizálás</a:t>
            </a:r>
          </a:p>
          <a:p>
            <a:pPr marL="285750" indent="-285750" defTabSz="8536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sz="1500" b="1" dirty="0"/>
              <a:t>Monitoring</a:t>
            </a:r>
          </a:p>
          <a:p>
            <a:pPr marL="318865" indent="-318865" defTabSz="853690"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"/>
            </a:pPr>
            <a:endParaRPr lang="hu-HU" sz="1500" dirty="0">
              <a:latin typeface="Calibri" pitchFamily="34" charset="0"/>
              <a:cs typeface="Calibri" pitchFamily="34" charset="0"/>
            </a:endParaRPr>
          </a:p>
          <a:p>
            <a:endParaRPr lang="hu-HU" sz="1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Documents and Settings\VargaBertaD\Dokumentumok\Képek\dvb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16" y="6249675"/>
            <a:ext cx="575193" cy="501259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6192688" cy="496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38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o_sablon_4-3">
  <a:themeElements>
    <a:clrScheme name="Egyéni 2. séma">
      <a:dk1>
        <a:sysClr val="windowText" lastClr="000000"/>
      </a:dk1>
      <a:lt1>
        <a:sysClr val="window" lastClr="FFFFFF"/>
      </a:lt1>
      <a:dk2>
        <a:srgbClr val="FF0000"/>
      </a:dk2>
      <a:lt2>
        <a:srgbClr val="EEECE1"/>
      </a:lt2>
      <a:accent1>
        <a:srgbClr val="9BBB59"/>
      </a:accent1>
      <a:accent2>
        <a:srgbClr val="EBF1DD"/>
      </a:accent2>
      <a:accent3>
        <a:srgbClr val="D7E3BC"/>
      </a:accent3>
      <a:accent4>
        <a:srgbClr val="C3D69B"/>
      </a:accent4>
      <a:accent5>
        <a:srgbClr val="76923C"/>
      </a:accent5>
      <a:accent6>
        <a:srgbClr val="4F6128"/>
      </a:accent6>
      <a:hlink>
        <a:srgbClr val="FF0000"/>
      </a:hlink>
      <a:folHlink>
        <a:srgbClr val="4F6128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_x00ed_r_x00e1_s xmlns="b8cb9990-e07e-49f6-8d32-133121113ab1">4:3 képarányú prezentációs sablon, különböző elrendezésekkel</Le_x00ed_r_x00e1_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D6BC4EA96CCE54E8BEB1F6FAEEC57B5" ma:contentTypeVersion="1" ma:contentTypeDescription="Új dokumentum létrehozása." ma:contentTypeScope="" ma:versionID="199b1bea3db93dae770b9d799787ee34">
  <xsd:schema xmlns:xsd="http://www.w3.org/2001/XMLSchema" xmlns:xs="http://www.w3.org/2001/XMLSchema" xmlns:p="http://schemas.microsoft.com/office/2006/metadata/properties" xmlns:ns2="b8cb9990-e07e-49f6-8d32-133121113ab1" targetNamespace="http://schemas.microsoft.com/office/2006/metadata/properties" ma:root="true" ma:fieldsID="7b1cb9fe5b4d53d1bc1b3656f3e5884a" ns2:_="">
    <xsd:import namespace="b8cb9990-e07e-49f6-8d32-133121113ab1"/>
    <xsd:element name="properties">
      <xsd:complexType>
        <xsd:sequence>
          <xsd:element name="documentManagement">
            <xsd:complexType>
              <xsd:all>
                <xsd:element ref="ns2:Le_x00ed_r_x00e1_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b9990-e07e-49f6-8d32-133121113ab1" elementFormDefault="qualified">
    <xsd:import namespace="http://schemas.microsoft.com/office/2006/documentManagement/types"/>
    <xsd:import namespace="http://schemas.microsoft.com/office/infopath/2007/PartnerControls"/>
    <xsd:element name="Le_x00ed_r_x00e1_s" ma:index="8" nillable="true" ma:displayName="Leírás" ma:internalName="Le_x00ed_r_x00e1_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38DA8F-1402-41A2-920C-1CC476389F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037FF0-0E6E-4AB1-A193-0A4E31541124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b8cb9990-e07e-49f6-8d32-133121113ab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F6D58D-0945-469A-A9CB-F7D392D64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cb9990-e07e-49f6-8d32-133121113a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15245</TotalTime>
  <Words>1102</Words>
  <Application>Microsoft Office PowerPoint</Application>
  <PresentationFormat>Diavetítés a képernyőre (4:3 oldalarány)</PresentationFormat>
  <Paragraphs>356</Paragraphs>
  <Slides>37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Prezentacio_sablon_4-3</vt:lpstr>
      <vt:lpstr>HTE - Vételtechnikai szakosztály, Kábeltelevíziós szakosztály, Média Klub:  „A digitális földfelszíni televízió hálózat adástechnikai bemutatása”</vt:lpstr>
      <vt:lpstr>A tartalomról…</vt:lpstr>
      <vt:lpstr>Mit nevezünk alapsávi adónak? Milyen adótípusokat különböztetünk meg?</vt:lpstr>
      <vt:lpstr>Rendszertechnikai alapok – Alapsávi adóberendezés </vt:lpstr>
      <vt:lpstr>Rendszertechnikai alapok - Gapfiller</vt:lpstr>
      <vt:lpstr>Tartalékolási eljárások az adóberendezések esetén</vt:lpstr>
      <vt:lpstr>Hűtési rendszerek és üzemeltetési kérdései </vt:lpstr>
      <vt:lpstr>Hűtési rendszerek és üzemeltetési kérdései </vt:lpstr>
      <vt:lpstr>Rendszertechnikai alapok - Adóberendezés – Meghajtó fokozat </vt:lpstr>
      <vt:lpstr>Rendszertechnikai alapok - Adóberendezés – Teljesítményerősítő fokozat </vt:lpstr>
      <vt:lpstr>Rendszertechnikai alapok - RF rendszertechnika </vt:lpstr>
      <vt:lpstr>Rendszertechnikai alapok - RF rendszertechnika </vt:lpstr>
      <vt:lpstr>A DVB-T  technológia jelenlegi állapota - Trendek </vt:lpstr>
      <vt:lpstr>A DVB-T  technológia jelenlegi állapota - Technológia háttér </vt:lpstr>
      <vt:lpstr>A DVB-T  technológia jelenlegi állapota - Doherty technológia </vt:lpstr>
      <vt:lpstr>A DVB-T  technológia jelenlegi állapota - Envelope tracking technológia</vt:lpstr>
      <vt:lpstr>A DVB-T  technológia jelenlegi állapota - Miért is fontos mindez?</vt:lpstr>
      <vt:lpstr>Tápvonalak - Elméleti alapok</vt:lpstr>
      <vt:lpstr>19. dia</vt:lpstr>
      <vt:lpstr>20. dia</vt:lpstr>
      <vt:lpstr>Tápvonalak - Elméleti alapok</vt:lpstr>
      <vt:lpstr>Csúcstényező határolás okozta torzulás CF=13dB</vt:lpstr>
      <vt:lpstr>Csúcstényező határolás okozta torzulás CF=13dB</vt:lpstr>
      <vt:lpstr>Csúcstényező határolás okozta torzulás CF=11dB</vt:lpstr>
      <vt:lpstr>Csúcstényező határolás okozta torzulás CF=11dB</vt:lpstr>
      <vt:lpstr>Csúcstényező határolás okozta torzulás CF=7dB</vt:lpstr>
      <vt:lpstr>Csúcstényező határolás okozta torzulás CF=7dB</vt:lpstr>
      <vt:lpstr>Tápvonalak terhelhetősége</vt:lpstr>
      <vt:lpstr>29. dia</vt:lpstr>
      <vt:lpstr>RF összegző: definíció, összegző típusok</vt:lpstr>
      <vt:lpstr>Definíció, összegző típusok</vt:lpstr>
      <vt:lpstr>CIB combinerek felépítése</vt:lpstr>
      <vt:lpstr>33. dia</vt:lpstr>
      <vt:lpstr>CIB combinerek méretezése</vt:lpstr>
      <vt:lpstr>Tipikus értékek, mérések</vt:lpstr>
      <vt:lpstr>CIB combinerek felfűzése</vt:lpstr>
      <vt:lpstr>HTE - Vételtechnikai szakosztály, Kábeltelevíziós szakosztály, Média Klub 2015.04.22 Varga-Berta Dávid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VargaBertaD@ahrt.hu</dc:creator>
  <cp:lastModifiedBy>Marcsi</cp:lastModifiedBy>
  <cp:revision>161</cp:revision>
  <dcterms:created xsi:type="dcterms:W3CDTF">2014-07-09T13:29:09Z</dcterms:created>
  <dcterms:modified xsi:type="dcterms:W3CDTF">2015-05-11T08:31:40Z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0x0101009D6BC4EA96CCE54E8BEB1F6FAEEC57B5</vt:lpwstr>
  </property>
</Properties>
</file>