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9"/>
  </p:notesMasterIdLst>
  <p:sldIdLst>
    <p:sldId id="256" r:id="rId3"/>
    <p:sldId id="284" r:id="rId4"/>
    <p:sldId id="270" r:id="rId5"/>
    <p:sldId id="291" r:id="rId6"/>
    <p:sldId id="292" r:id="rId7"/>
    <p:sldId id="279" r:id="rId8"/>
    <p:sldId id="278" r:id="rId9"/>
    <p:sldId id="285" r:id="rId10"/>
    <p:sldId id="286" r:id="rId11"/>
    <p:sldId id="287" r:id="rId12"/>
    <p:sldId id="288" r:id="rId13"/>
    <p:sldId id="289" r:id="rId14"/>
    <p:sldId id="290" r:id="rId15"/>
    <p:sldId id="280" r:id="rId16"/>
    <p:sldId id="293" r:id="rId17"/>
    <p:sldId id="273" r:id="rId1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B8"/>
    <a:srgbClr val="A6A6A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39" y="-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2C353-9D9E-4081-9E33-46A4A7A1F47F}" type="datetimeFigureOut">
              <a:rPr lang="hu-HU" smtClean="0"/>
              <a:pPr/>
              <a:t>2013.04.22.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323B8C-3855-4C78-B057-42D0A9E079A4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23B8C-3855-4C78-B057-42D0A9E079A4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23B8C-3855-4C78-B057-42D0A9E079A4}" type="slidenum">
              <a:rPr lang="hu-HU" smtClean="0"/>
              <a:pPr/>
              <a:t>9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23B8C-3855-4C78-B057-42D0A9E079A4}" type="slidenum">
              <a:rPr lang="hu-HU" smtClean="0"/>
              <a:pPr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23B8C-3855-4C78-B057-42D0A9E079A4}" type="slidenum">
              <a:rPr lang="hu-HU" smtClean="0"/>
              <a:pPr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23B8C-3855-4C78-B057-42D0A9E079A4}" type="slidenum">
              <a:rPr lang="hu-HU" smtClean="0"/>
              <a:pPr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23B8C-3855-4C78-B057-42D0A9E079A4}" type="slidenum">
              <a:rPr lang="hu-HU" smtClean="0"/>
              <a:pPr/>
              <a:t>13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71800" y="908720"/>
            <a:ext cx="5616624" cy="1296144"/>
          </a:xfrm>
          <a:prstGeom prst="rect">
            <a:avLst/>
          </a:prstGeom>
        </p:spPr>
        <p:txBody>
          <a:bodyPr/>
          <a:lstStyle>
            <a:lvl1pPr algn="l">
              <a:defRPr sz="3500">
                <a:solidFill>
                  <a:srgbClr val="0070B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800" y="2756520"/>
            <a:ext cx="5824736" cy="132055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rgbClr val="A6A6A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792" y="2802673"/>
            <a:ext cx="2460000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70B8"/>
                </a:solidFill>
                <a:latin typeface="Franklin Gothic Medium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/>
          </p:nvPr>
        </p:nvSpPr>
        <p:spPr>
          <a:xfrm>
            <a:off x="239792" y="3090705"/>
            <a:ext cx="2460000" cy="1152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2013.04.22.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052737"/>
            <a:ext cx="8712968" cy="576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A6A6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2013.04.22.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640960" cy="4248472"/>
          </a:xfrm>
          <a:prstGeom prst="rect">
            <a:avLst/>
          </a:prstGeo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2013.04.22.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79512" y="1052737"/>
            <a:ext cx="8712968" cy="93610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A6A6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640960" cy="5184576"/>
          </a:xfrm>
          <a:prstGeom prst="rect">
            <a:avLst/>
          </a:prstGeo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2013.04.22.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052736"/>
            <a:ext cx="4040188" cy="63976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512" y="1692498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8657" y="1052736"/>
            <a:ext cx="4041775" cy="63976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8657" y="1692498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2013.04.22.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512" y="1052736"/>
            <a:ext cx="8712968" cy="49685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52EB-0B61-482F-835F-2547BD7E41FC}" type="datetimeFigureOut">
              <a:rPr lang="hu-HU" smtClean="0"/>
              <a:pPr/>
              <a:t>2013.04.22.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6CB86-E5CC-41D3-B879-3C0D88271BFC}" type="datetimeFigureOut">
              <a:rPr lang="hu-HU" smtClean="0"/>
              <a:pPr/>
              <a:t>2013.04.22.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E4CAB-6B3C-4AD3-B4DC-F54E735C0A1D}" type="slidenum">
              <a:rPr lang="hu-HU" smtClean="0"/>
              <a:pPr/>
              <a:t>‹#›</a:t>
            </a:fld>
            <a:endParaRPr lang="hu-HU"/>
          </a:p>
        </p:txBody>
      </p:sp>
      <p:pic>
        <p:nvPicPr>
          <p:cNvPr id="7" name="Picture 6" descr="3b_nyito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253593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852EB-0B61-482F-835F-2547BD7E41FC}" type="datetimeFigureOut">
              <a:rPr lang="hu-HU" smtClean="0"/>
              <a:pPr/>
              <a:t>2013.04.22.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F6B36-CD34-4CBD-8766-96A6379BC185}" type="slidenum">
              <a:rPr lang="hu-HU" smtClean="0"/>
              <a:pPr/>
              <a:t>‹#›</a:t>
            </a:fld>
            <a:endParaRPr lang="hu-HU"/>
          </a:p>
        </p:txBody>
      </p:sp>
      <p:pic>
        <p:nvPicPr>
          <p:cNvPr id="7" name="Picture 6" descr="3b_kovet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97536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7380312" y="44205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4E9983B-DFD1-4436-BE07-561D6D98F346}" type="slidenum">
              <a:rPr lang="hu-HU" sz="1400" smtClean="0">
                <a:solidFill>
                  <a:srgbClr val="0070B8"/>
                </a:solidFill>
              </a:rPr>
              <a:pPr algn="r"/>
              <a:t>‹#›</a:t>
            </a:fld>
            <a:endParaRPr lang="hu-HU" sz="1400" dirty="0">
              <a:solidFill>
                <a:srgbClr val="0070B8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1" r:id="rId2"/>
    <p:sldLayoutId id="2147483652" r:id="rId3"/>
    <p:sldLayoutId id="2147483662" r:id="rId4"/>
    <p:sldLayoutId id="2147483655" r:id="rId5"/>
    <p:sldLayoutId id="2147483659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6.wmf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image" Target="../media/image8.png"/><Relationship Id="rId4" Type="http://schemas.openxmlformats.org/officeDocument/2006/relationships/image" Target="../media/image7.wmf"/><Relationship Id="rId9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4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00166" y="2714620"/>
            <a:ext cx="6215106" cy="1285884"/>
          </a:xfrm>
        </p:spPr>
        <p:txBody>
          <a:bodyPr/>
          <a:lstStyle/>
          <a:p>
            <a:pPr algn="ctr"/>
            <a:r>
              <a:rPr lang="hu-HU" dirty="0" smtClean="0">
                <a:latin typeface="Arial" pitchFamily="34" charset="0"/>
                <a:cs typeface="Arial" pitchFamily="34" charset="0"/>
              </a:rPr>
              <a:t>Az OTT szolgáltatások előretörése</a:t>
            </a:r>
            <a:endParaRPr lang="hu-H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857488" y="4143380"/>
            <a:ext cx="3500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dr. Bartolits István</a:t>
            </a:r>
          </a:p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főosztályvezető</a:t>
            </a:r>
          </a:p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Technológia-elemző Főosztály</a:t>
            </a:r>
          </a:p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NMHH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1785918" y="5786454"/>
            <a:ext cx="5643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HTE Klub</a:t>
            </a:r>
          </a:p>
          <a:p>
            <a:pPr algn="ctr"/>
            <a:r>
              <a:rPr lang="hu-HU" sz="24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Budapest, 2013. április 22.</a:t>
            </a:r>
          </a:p>
        </p:txBody>
      </p:sp>
      <p:pic>
        <p:nvPicPr>
          <p:cNvPr id="5" name="Picture 10" descr="_HTE_logo_H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500042"/>
            <a:ext cx="1979613" cy="13319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Mobil OTT előrejelzés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11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8" name="Picture 10" descr="_HTE_logo_H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28596" y="1773238"/>
            <a:ext cx="3500461" cy="360162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2017-re a mobil OTT az eszközök harmadán rendszeresen használatba kerül. Az elterjedés országonként eltérő lesz.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Az eszközpark sokszínűvé válik, a felhasználó több eszközt is használ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Az új innovatív OTT szolgáltatások tovább erősítik a trendet</a:t>
            </a:r>
          </a:p>
          <a:p>
            <a:pPr marL="725488" lvl="1" indent="-268288">
              <a:lnSpc>
                <a:spcPct val="95000"/>
              </a:lnSpc>
              <a:buFont typeface="Wingdings" pitchFamily="2" charset="2"/>
              <a:buChar char="§"/>
            </a:pPr>
            <a:endParaRPr lang="hu-HU" sz="2000" dirty="0" smtClean="0">
              <a:solidFill>
                <a:srgbClr val="0070B8"/>
              </a:solidFill>
              <a:latin typeface="Arial" pitchFamily="34" charset="0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4067944" y="5877272"/>
            <a:ext cx="489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 mobil OTT eszközök megoszlása Nyugat-Európában (2009-2017) </a:t>
            </a:r>
            <a:endParaRPr lang="hu-HU" sz="1600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Csoportba foglalás 19"/>
          <p:cNvGrpSpPr/>
          <p:nvPr/>
        </p:nvGrpSpPr>
        <p:grpSpPr>
          <a:xfrm>
            <a:off x="4211960" y="1484784"/>
            <a:ext cx="4932040" cy="5173543"/>
            <a:chOff x="4211960" y="1484784"/>
            <a:chExt cx="4932040" cy="5173543"/>
          </a:xfrm>
        </p:grpSpPr>
        <p:sp>
          <p:nvSpPr>
            <p:cNvPr id="19" name="Téglalap 18"/>
            <p:cNvSpPr/>
            <p:nvPr/>
          </p:nvSpPr>
          <p:spPr>
            <a:xfrm>
              <a:off x="4211960" y="1484784"/>
              <a:ext cx="4824536" cy="511256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Szövegdoboz 12"/>
            <p:cNvSpPr txBox="1"/>
            <p:nvPr/>
          </p:nvSpPr>
          <p:spPr>
            <a:xfrm>
              <a:off x="7143736" y="6381328"/>
              <a:ext cx="2000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Forrás: </a:t>
              </a:r>
              <a:r>
                <a:rPr lang="hu-HU" sz="1200" dirty="0" err="1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Analysys</a:t>
              </a:r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 Mason </a:t>
              </a:r>
              <a:endParaRPr lang="hu-HU" sz="12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6386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88024" y="1628800"/>
              <a:ext cx="3713824" cy="1872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Szövegdoboz 14"/>
            <p:cNvSpPr txBox="1"/>
            <p:nvPr/>
          </p:nvSpPr>
          <p:spPr>
            <a:xfrm>
              <a:off x="4211960" y="3501008"/>
              <a:ext cx="43204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6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Mobil OTT előrejelzés (2009-2017)</a:t>
              </a:r>
              <a:endParaRPr lang="hu-HU" sz="16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Szövegdoboz 15"/>
            <p:cNvSpPr txBox="1"/>
            <p:nvPr/>
          </p:nvSpPr>
          <p:spPr>
            <a:xfrm rot="16200000">
              <a:off x="3583923" y="2472861"/>
              <a:ext cx="16561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000" dirty="0" err="1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Okostelefonon</a:t>
              </a:r>
              <a:r>
                <a:rPr lang="hu-HU" sz="10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dirty="0" err="1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VoIP-ot</a:t>
              </a:r>
              <a:r>
                <a:rPr lang="hu-HU" sz="10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  használók aránya (%)</a:t>
              </a:r>
              <a:endParaRPr lang="hu-HU" sz="10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6387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88024" y="3933056"/>
              <a:ext cx="2786435" cy="193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Szövegdoboz 16"/>
            <p:cNvSpPr txBox="1"/>
            <p:nvPr/>
          </p:nvSpPr>
          <p:spPr>
            <a:xfrm>
              <a:off x="7668344" y="4509120"/>
              <a:ext cx="1063112" cy="7232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hu-HU" sz="1200" dirty="0" err="1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Okostelefon</a:t>
              </a:r>
              <a:endParaRPr lang="hu-HU" sz="12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spcAft>
                  <a:spcPts val="300"/>
                </a:spcAft>
              </a:pPr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Táblagép</a:t>
              </a:r>
            </a:p>
            <a:p>
              <a:pPr>
                <a:spcAft>
                  <a:spcPts val="300"/>
                </a:spcAft>
              </a:pPr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PC és laptop</a:t>
              </a:r>
              <a:endParaRPr lang="hu-HU" sz="12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Szövegdoboz 17"/>
            <p:cNvSpPr txBox="1"/>
            <p:nvPr/>
          </p:nvSpPr>
          <p:spPr>
            <a:xfrm rot="16200000">
              <a:off x="3511915" y="4638037"/>
              <a:ext cx="1800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0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Eszközök száma (millió db)</a:t>
              </a:r>
              <a:endParaRPr lang="hu-HU" sz="10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Az LTE hatása a  mobil beszéd piacra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11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8" name="Picture 10" descr="_HTE_logo_H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28596" y="1773238"/>
            <a:ext cx="3500461" cy="330924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Az LTE hálózatokon a mobil szolgáltató is IP alapú beszédet fog nyújtani (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Voice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over LTE –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VoLTE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)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mobil szolgáltatóknak nincs erre még stratégiája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Várhatóan egy hosszú távú, lassú migráció lesz jellemző 2015 után</a:t>
            </a:r>
          </a:p>
          <a:p>
            <a:pPr marL="725488" lvl="1" indent="-268288">
              <a:lnSpc>
                <a:spcPct val="95000"/>
              </a:lnSpc>
              <a:buFont typeface="Wingdings" pitchFamily="2" charset="2"/>
              <a:buChar char="§"/>
            </a:pPr>
            <a:endParaRPr lang="hu-HU" sz="2000" dirty="0" smtClean="0">
              <a:solidFill>
                <a:srgbClr val="0070B8"/>
              </a:solidFill>
              <a:latin typeface="Arial" pitchFamily="34" charset="0"/>
            </a:endParaRPr>
          </a:p>
        </p:txBody>
      </p:sp>
      <p:grpSp>
        <p:nvGrpSpPr>
          <p:cNvPr id="20" name="Csoportba foglalás 19"/>
          <p:cNvGrpSpPr/>
          <p:nvPr/>
        </p:nvGrpSpPr>
        <p:grpSpPr>
          <a:xfrm>
            <a:off x="4139952" y="1484784"/>
            <a:ext cx="4896544" cy="5112568"/>
            <a:chOff x="4139952" y="1484784"/>
            <a:chExt cx="4896544" cy="5112568"/>
          </a:xfrm>
        </p:grpSpPr>
        <p:sp>
          <p:nvSpPr>
            <p:cNvPr id="15" name="Téglalap 14"/>
            <p:cNvSpPr/>
            <p:nvPr/>
          </p:nvSpPr>
          <p:spPr>
            <a:xfrm>
              <a:off x="4211960" y="1484784"/>
              <a:ext cx="4824536" cy="511256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" name="Szövegdoboz 8"/>
            <p:cNvSpPr txBox="1"/>
            <p:nvPr/>
          </p:nvSpPr>
          <p:spPr>
            <a:xfrm rot="16200000">
              <a:off x="3566067" y="3411432"/>
              <a:ext cx="23196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400" dirty="0" err="1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Okostelefonok</a:t>
              </a:r>
              <a:r>
                <a:rPr lang="hu-HU" sz="14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 (millió db)</a:t>
              </a:r>
              <a:endParaRPr lang="hu-HU" sz="14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Szövegdoboz 12"/>
            <p:cNvSpPr txBox="1"/>
            <p:nvPr/>
          </p:nvSpPr>
          <p:spPr>
            <a:xfrm>
              <a:off x="7020272" y="6309320"/>
              <a:ext cx="2000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Forrás: </a:t>
              </a:r>
              <a:r>
                <a:rPr lang="hu-HU" sz="1200" dirty="0" err="1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Analysys</a:t>
              </a:r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 Mason </a:t>
              </a:r>
              <a:endParaRPr lang="hu-HU" sz="12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Szövegdoboz 13"/>
            <p:cNvSpPr txBox="1"/>
            <p:nvPr/>
          </p:nvSpPr>
          <p:spPr>
            <a:xfrm>
              <a:off x="4139952" y="6021288"/>
              <a:ext cx="48245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6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A </a:t>
              </a:r>
              <a:r>
                <a:rPr lang="hu-HU" sz="1600" dirty="0" err="1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VoLTE</a:t>
              </a:r>
              <a:r>
                <a:rPr lang="hu-HU" sz="16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 megjelenése a mobil beszédben</a:t>
              </a:r>
              <a:endParaRPr lang="hu-HU" sz="16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741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004048" y="1700807"/>
              <a:ext cx="3858170" cy="4032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Téglalap 15"/>
            <p:cNvSpPr/>
            <p:nvPr/>
          </p:nvSpPr>
          <p:spPr>
            <a:xfrm>
              <a:off x="5796136" y="5517232"/>
              <a:ext cx="1440160" cy="14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1200" dirty="0" smtClean="0">
                  <a:latin typeface="Arial" pitchFamily="34" charset="0"/>
                  <a:cs typeface="Arial" pitchFamily="34" charset="0"/>
                </a:rPr>
                <a:t>Á</a:t>
              </a:r>
              <a:endParaRPr lang="hu-HU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églalap 16"/>
            <p:cNvSpPr/>
            <p:nvPr/>
          </p:nvSpPr>
          <p:spPr>
            <a:xfrm>
              <a:off x="7596336" y="5517232"/>
              <a:ext cx="432048" cy="14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8" name="Szövegdoboz 17"/>
            <p:cNvSpPr txBox="1"/>
            <p:nvPr/>
          </p:nvSpPr>
          <p:spPr>
            <a:xfrm>
              <a:off x="5796136" y="5445224"/>
              <a:ext cx="13789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Áramkör-kapcsolt</a:t>
              </a:r>
              <a:endParaRPr lang="hu-HU" sz="12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Szövegdoboz 18"/>
            <p:cNvSpPr txBox="1"/>
            <p:nvPr/>
          </p:nvSpPr>
          <p:spPr>
            <a:xfrm>
              <a:off x="7596336" y="5445224"/>
              <a:ext cx="63446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1200" dirty="0" err="1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VoLTE</a:t>
              </a:r>
              <a:endParaRPr lang="hu-HU" sz="12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Az OTT előretörése a mobil beszéd piacon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11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8" name="Picture 10" descr="_HTE_logo_H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28596" y="1773238"/>
            <a:ext cx="3500461" cy="360162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Egyre növekvő számú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okostelefon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használó tér át OTT szolgáltatások használatára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mobil tarifák kényszerűen csökkenni fognak (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tariff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rebalancing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)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2017-re az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okostelefonok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beszédpiacán 14 %-ra nő az OTT szolgáltatások aránya</a:t>
            </a:r>
          </a:p>
          <a:p>
            <a:pPr marL="725488" lvl="1" indent="-268288">
              <a:lnSpc>
                <a:spcPct val="95000"/>
              </a:lnSpc>
              <a:buFont typeface="Wingdings" pitchFamily="2" charset="2"/>
              <a:buChar char="§"/>
            </a:pPr>
            <a:endParaRPr lang="hu-HU" sz="2000" dirty="0" smtClean="0">
              <a:solidFill>
                <a:srgbClr val="0070B8"/>
              </a:solidFill>
              <a:latin typeface="Arial" pitchFamily="34" charset="0"/>
            </a:endParaRPr>
          </a:p>
        </p:txBody>
      </p:sp>
      <p:grpSp>
        <p:nvGrpSpPr>
          <p:cNvPr id="24" name="Csoportba foglalás 23"/>
          <p:cNvGrpSpPr/>
          <p:nvPr/>
        </p:nvGrpSpPr>
        <p:grpSpPr>
          <a:xfrm>
            <a:off x="4211960" y="1484784"/>
            <a:ext cx="4824536" cy="5112568"/>
            <a:chOff x="4211960" y="1484784"/>
            <a:chExt cx="4824536" cy="5112568"/>
          </a:xfrm>
        </p:grpSpPr>
        <p:sp>
          <p:nvSpPr>
            <p:cNvPr id="15" name="Téglalap 14"/>
            <p:cNvSpPr/>
            <p:nvPr/>
          </p:nvSpPr>
          <p:spPr>
            <a:xfrm>
              <a:off x="4211960" y="1484784"/>
              <a:ext cx="4824536" cy="511256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" name="Szövegdoboz 8"/>
            <p:cNvSpPr txBox="1"/>
            <p:nvPr/>
          </p:nvSpPr>
          <p:spPr>
            <a:xfrm rot="16200000">
              <a:off x="3566067" y="3123400"/>
              <a:ext cx="23196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4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Beszédpercek (milliárd)</a:t>
              </a:r>
              <a:endParaRPr lang="hu-HU" sz="14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Szövegdoboz 12"/>
            <p:cNvSpPr txBox="1"/>
            <p:nvPr/>
          </p:nvSpPr>
          <p:spPr>
            <a:xfrm>
              <a:off x="7020272" y="6309320"/>
              <a:ext cx="2000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Forrás: </a:t>
              </a:r>
              <a:r>
                <a:rPr lang="hu-HU" sz="1200" dirty="0" err="1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Analysys</a:t>
              </a:r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 Mason </a:t>
              </a:r>
              <a:endParaRPr lang="hu-HU" sz="12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Szövegdoboz 13"/>
            <p:cNvSpPr txBox="1"/>
            <p:nvPr/>
          </p:nvSpPr>
          <p:spPr>
            <a:xfrm>
              <a:off x="4211960" y="5733256"/>
              <a:ext cx="475252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6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A mobil szolgáltatók és az OTT szolgáltatók piaca az </a:t>
              </a:r>
              <a:r>
                <a:rPr lang="hu-HU" sz="1600" dirty="0" err="1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okostelefonok</a:t>
              </a:r>
              <a:r>
                <a:rPr lang="hu-HU" sz="16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 terén </a:t>
              </a:r>
              <a:endParaRPr lang="hu-HU" sz="16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843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60032" y="1700808"/>
              <a:ext cx="3979335" cy="3912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Téglalap 16"/>
            <p:cNvSpPr/>
            <p:nvPr/>
          </p:nvSpPr>
          <p:spPr>
            <a:xfrm>
              <a:off x="7524328" y="5445224"/>
              <a:ext cx="1152128" cy="14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6" name="Téglalap 15"/>
            <p:cNvSpPr/>
            <p:nvPr/>
          </p:nvSpPr>
          <p:spPr>
            <a:xfrm>
              <a:off x="5004048" y="5373216"/>
              <a:ext cx="1368152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1200" dirty="0" smtClean="0">
                  <a:latin typeface="Arial" pitchFamily="34" charset="0"/>
                  <a:cs typeface="Arial" pitchFamily="34" charset="0"/>
                </a:rPr>
                <a:t>Á</a:t>
              </a:r>
              <a:endParaRPr lang="hu-HU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Szövegdoboz 17"/>
            <p:cNvSpPr txBox="1"/>
            <p:nvPr/>
          </p:nvSpPr>
          <p:spPr>
            <a:xfrm>
              <a:off x="5004048" y="5373216"/>
              <a:ext cx="13789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Áramkör-kapcsolt</a:t>
              </a:r>
              <a:endParaRPr lang="hu-HU" sz="12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églalap 19"/>
            <p:cNvSpPr/>
            <p:nvPr/>
          </p:nvSpPr>
          <p:spPr>
            <a:xfrm>
              <a:off x="6516216" y="5445224"/>
              <a:ext cx="864096" cy="14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Szövegdoboz 18"/>
            <p:cNvSpPr txBox="1"/>
            <p:nvPr/>
          </p:nvSpPr>
          <p:spPr>
            <a:xfrm>
              <a:off x="6588224" y="5373216"/>
              <a:ext cx="680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OTT IP</a:t>
              </a:r>
              <a:endParaRPr lang="hu-HU" sz="12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Szövegdoboz 20"/>
            <p:cNvSpPr txBox="1"/>
            <p:nvPr/>
          </p:nvSpPr>
          <p:spPr>
            <a:xfrm>
              <a:off x="7524328" y="5373216"/>
              <a:ext cx="113204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Szolgáltató IP</a:t>
              </a:r>
              <a:endParaRPr lang="hu-HU" sz="12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églalap 21"/>
            <p:cNvSpPr/>
            <p:nvPr/>
          </p:nvSpPr>
          <p:spPr>
            <a:xfrm>
              <a:off x="4860032" y="2780928"/>
              <a:ext cx="144016" cy="12241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215106" cy="498356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 mobil beszéd piac alakulása az OTT hatására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11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8" name="Picture 10" descr="_HTE_logo_H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28596" y="1773238"/>
            <a:ext cx="3500461" cy="418640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mobil beszéd piac kiskereskedelmi bevétele a tarifaegyensúly miatt csökken (OTT hatás)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mobil beszéd piac nagykereskedelmi bevétele (mobil végződtetési díj) a szabályozás miatt csökken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mobil beszéd piac bevétele a mobil szolgáltatóknál közel a felére esik vissza</a:t>
            </a:r>
          </a:p>
          <a:p>
            <a:pPr marL="725488" lvl="1" indent="-268288">
              <a:lnSpc>
                <a:spcPct val="95000"/>
              </a:lnSpc>
              <a:buFont typeface="Wingdings" pitchFamily="2" charset="2"/>
              <a:buChar char="§"/>
            </a:pPr>
            <a:endParaRPr lang="hu-HU" sz="2000" dirty="0" smtClean="0">
              <a:solidFill>
                <a:srgbClr val="0070B8"/>
              </a:solidFill>
              <a:latin typeface="Arial" pitchFamily="34" charset="0"/>
            </a:endParaRPr>
          </a:p>
        </p:txBody>
      </p:sp>
      <p:sp>
        <p:nvSpPr>
          <p:cNvPr id="15" name="Téglalap 14"/>
          <p:cNvSpPr/>
          <p:nvPr/>
        </p:nvSpPr>
        <p:spPr>
          <a:xfrm>
            <a:off x="4211960" y="1484784"/>
            <a:ext cx="4824536" cy="51125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/>
          <p:cNvSpPr txBox="1"/>
          <p:nvPr/>
        </p:nvSpPr>
        <p:spPr>
          <a:xfrm rot="16200000">
            <a:off x="3566067" y="3411432"/>
            <a:ext cx="23196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Bevétel (milliárd Euro)</a:t>
            </a:r>
            <a:endParaRPr lang="hu-HU" sz="1400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7143736" y="6381328"/>
            <a:ext cx="2000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Forrás: </a:t>
            </a:r>
            <a:r>
              <a:rPr lang="hu-HU" sz="1200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Analysys</a:t>
            </a:r>
            <a:r>
              <a:rPr lang="hu-HU" sz="12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Mason </a:t>
            </a:r>
            <a:endParaRPr lang="hu-HU" sz="1200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4319464" y="5877272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 mobil beszéd bevétel alakulása Nyugat-Európában (2009-2017)</a:t>
            </a:r>
            <a:endParaRPr lang="hu-HU" sz="1600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1556792"/>
            <a:ext cx="3970192" cy="4333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églalap 15"/>
          <p:cNvSpPr/>
          <p:nvPr/>
        </p:nvSpPr>
        <p:spPr>
          <a:xfrm>
            <a:off x="5796136" y="5733256"/>
            <a:ext cx="1152128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latin typeface="Arial" pitchFamily="34" charset="0"/>
                <a:cs typeface="Arial" pitchFamily="34" charset="0"/>
              </a:rPr>
              <a:t>Á</a:t>
            </a:r>
            <a:endParaRPr lang="hu-H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églalap 16"/>
          <p:cNvSpPr/>
          <p:nvPr/>
        </p:nvSpPr>
        <p:spPr>
          <a:xfrm>
            <a:off x="7092280" y="5733256"/>
            <a:ext cx="792088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/>
          <p:cNvSpPr txBox="1"/>
          <p:nvPr/>
        </p:nvSpPr>
        <p:spPr>
          <a:xfrm>
            <a:off x="5796136" y="5661248"/>
            <a:ext cx="11480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Kisker</a:t>
            </a:r>
            <a:r>
              <a:rPr lang="hu-HU" sz="12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bevétel</a:t>
            </a:r>
            <a:endParaRPr lang="hu-HU" sz="1200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7092280" y="5661248"/>
            <a:ext cx="1276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Végződtetési díj</a:t>
            </a:r>
            <a:endParaRPr lang="hu-HU" sz="1200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OTT szabályozási kihívások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84213" y="1773238"/>
            <a:ext cx="8004175" cy="360162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szolgáltatásminőség nem garantált, így az OTT szolgáltató számára fontos alapelv a hálózatsemlegesség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hálózatsemlegesség kérdésének a rendezése nélkül veszélybe kerülhet az OTT modell 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rendelkezésre állás sem az OTT szolgáltató fennhatósága alatt van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Hibabehatárolás, hibaelhárítás nehézkes, az OTT szolgáltatónak kevés a ráhatása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effectLst/>
                <a:latin typeface="Arial" pitchFamily="34" charset="0"/>
              </a:rPr>
              <a:t>Az OTT modell terjed a vezetékes piacon, a mobil rendszereken is, az üzenetek terén is, de főként a video/TV piacon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LTE hálózat esetén nincs beszédszolgáltatás, a megoldás a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VoLTE</a:t>
            </a:r>
            <a:endParaRPr lang="hu-HU" sz="2000" dirty="0" smtClean="0">
              <a:solidFill>
                <a:srgbClr val="0070B8"/>
              </a:solidFill>
              <a:latin typeface="Arial" pitchFamily="34" charset="0"/>
            </a:endParaRPr>
          </a:p>
          <a:p>
            <a:pPr marL="725488" lvl="1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effectLst/>
                <a:latin typeface="Arial" pitchFamily="34" charset="0"/>
              </a:rPr>
              <a:t>Lehet, hogy előbb lesz OTT beszéd, mint szabványos !!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11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8" name="Picture 10" descr="_HTE_logo_H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215106" cy="498356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Mennyire volt </a:t>
            </a:r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az OTT terjedése </a:t>
            </a:r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előre látható ?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11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8" name="Picture 10" descr="_HTE_logo_H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  <p:sp>
        <p:nvSpPr>
          <p:cNvPr id="26" name="AutoShape 4"/>
          <p:cNvSpPr>
            <a:spLocks noChangeArrowheads="1"/>
          </p:cNvSpPr>
          <p:nvPr/>
        </p:nvSpPr>
        <p:spPr bwMode="auto">
          <a:xfrm rot="19616072">
            <a:off x="550044" y="3378275"/>
            <a:ext cx="8424862" cy="935037"/>
          </a:xfrm>
          <a:prstGeom prst="rightArrow">
            <a:avLst>
              <a:gd name="adj1" fmla="val 56537"/>
              <a:gd name="adj2" fmla="val 97819"/>
            </a:avLst>
          </a:prstGeom>
          <a:gradFill rotWithShape="1">
            <a:gsLst>
              <a:gs pos="0">
                <a:srgbClr val="000066"/>
              </a:gs>
              <a:gs pos="100000">
                <a:srgbClr val="CC0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 rot="19579153">
            <a:off x="1270769" y="5584900"/>
            <a:ext cx="935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2400" b="1">
                <a:solidFill>
                  <a:srgbClr val="0070B8"/>
                </a:solidFill>
              </a:rPr>
              <a:t>2008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 rot="19631008">
            <a:off x="4150494" y="3665612"/>
            <a:ext cx="935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2400" b="1">
                <a:solidFill>
                  <a:srgbClr val="0070B8"/>
                </a:solidFill>
              </a:rPr>
              <a:t>2013</a:t>
            </a: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 rot="19631008">
            <a:off x="6887344" y="1936825"/>
            <a:ext cx="935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2400" b="1">
                <a:solidFill>
                  <a:srgbClr val="0070B8"/>
                </a:solidFill>
              </a:rPr>
              <a:t>2018</a:t>
            </a:r>
          </a:p>
        </p:txBody>
      </p:sp>
      <p:sp>
        <p:nvSpPr>
          <p:cNvPr id="30" name="AutoShape 70"/>
          <p:cNvSpPr>
            <a:spLocks/>
          </p:cNvSpPr>
          <p:nvPr/>
        </p:nvSpPr>
        <p:spPr bwMode="auto">
          <a:xfrm rot="3427884">
            <a:off x="1494606" y="2344812"/>
            <a:ext cx="431800" cy="2819400"/>
          </a:xfrm>
          <a:prstGeom prst="leftBrace">
            <a:avLst>
              <a:gd name="adj1" fmla="val 54412"/>
              <a:gd name="adj2" fmla="val 52648"/>
            </a:avLst>
          </a:prstGeom>
          <a:noFill/>
          <a:ln w="9525">
            <a:solidFill>
              <a:srgbClr val="0070B8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31" name="Text Box 71"/>
          <p:cNvSpPr txBox="1">
            <a:spLocks noChangeArrowheads="1"/>
          </p:cNvSpPr>
          <p:nvPr/>
        </p:nvSpPr>
        <p:spPr bwMode="auto">
          <a:xfrm>
            <a:off x="2886844" y="21305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hu-HU" sz="2400">
              <a:solidFill>
                <a:srgbClr val="0070B8"/>
              </a:solidFill>
              <a:latin typeface="Times New Roman" pitchFamily="18" charset="0"/>
            </a:endParaRPr>
          </a:p>
        </p:txBody>
      </p:sp>
      <p:sp>
        <p:nvSpPr>
          <p:cNvPr id="32" name="Text Box 72"/>
          <p:cNvSpPr txBox="1">
            <a:spLocks noChangeArrowheads="1"/>
          </p:cNvSpPr>
          <p:nvPr/>
        </p:nvSpPr>
        <p:spPr bwMode="auto">
          <a:xfrm>
            <a:off x="788169" y="2621037"/>
            <a:ext cx="143986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>
                <a:solidFill>
                  <a:srgbClr val="0070B8"/>
                </a:solidFill>
              </a:rPr>
              <a:t>Fokozatos átállás az IPv6-ra</a:t>
            </a:r>
          </a:p>
        </p:txBody>
      </p:sp>
      <p:sp>
        <p:nvSpPr>
          <p:cNvPr id="33" name="Text Box 73"/>
          <p:cNvSpPr txBox="1">
            <a:spLocks noChangeArrowheads="1"/>
          </p:cNvSpPr>
          <p:nvPr/>
        </p:nvSpPr>
        <p:spPr bwMode="auto">
          <a:xfrm>
            <a:off x="1504131" y="4254575"/>
            <a:ext cx="936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400" b="1">
                <a:solidFill>
                  <a:srgbClr val="0070B8"/>
                </a:solidFill>
              </a:rPr>
              <a:t>40 Gbit/s</a:t>
            </a:r>
          </a:p>
        </p:txBody>
      </p:sp>
      <p:sp>
        <p:nvSpPr>
          <p:cNvPr id="34" name="Text Box 74"/>
          <p:cNvSpPr txBox="1">
            <a:spLocks noChangeArrowheads="1"/>
          </p:cNvSpPr>
          <p:nvPr/>
        </p:nvSpPr>
        <p:spPr bwMode="auto">
          <a:xfrm>
            <a:off x="3012256" y="3416375"/>
            <a:ext cx="1081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400" b="1">
                <a:solidFill>
                  <a:srgbClr val="0070B8"/>
                </a:solidFill>
              </a:rPr>
              <a:t>100 Gbit/s</a:t>
            </a:r>
          </a:p>
        </p:txBody>
      </p:sp>
      <p:sp>
        <p:nvSpPr>
          <p:cNvPr id="35" name="Text Box 75"/>
          <p:cNvSpPr txBox="1">
            <a:spLocks noChangeArrowheads="1"/>
          </p:cNvSpPr>
          <p:nvPr/>
        </p:nvSpPr>
        <p:spPr bwMode="auto">
          <a:xfrm>
            <a:off x="4067944" y="2636912"/>
            <a:ext cx="1350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400" b="1">
                <a:solidFill>
                  <a:srgbClr val="0070B8"/>
                </a:solidFill>
              </a:rPr>
              <a:t>400 Gbit/s</a:t>
            </a:r>
          </a:p>
        </p:txBody>
      </p:sp>
      <p:sp>
        <p:nvSpPr>
          <p:cNvPr id="36" name="Text Box 76"/>
          <p:cNvSpPr txBox="1">
            <a:spLocks noChangeArrowheads="1"/>
          </p:cNvSpPr>
          <p:nvPr/>
        </p:nvSpPr>
        <p:spPr bwMode="auto">
          <a:xfrm>
            <a:off x="5604644" y="1646312"/>
            <a:ext cx="1350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400" b="1">
                <a:solidFill>
                  <a:srgbClr val="0070B8"/>
                </a:solidFill>
              </a:rPr>
              <a:t>2,4 Tbit/s</a:t>
            </a:r>
          </a:p>
        </p:txBody>
      </p:sp>
      <p:sp>
        <p:nvSpPr>
          <p:cNvPr id="37" name="Text Box 77"/>
          <p:cNvSpPr txBox="1">
            <a:spLocks noChangeArrowheads="1"/>
          </p:cNvSpPr>
          <p:nvPr/>
        </p:nvSpPr>
        <p:spPr bwMode="auto">
          <a:xfrm rot="19623297">
            <a:off x="2809056" y="3386212"/>
            <a:ext cx="3167063" cy="3365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600" b="1">
                <a:solidFill>
                  <a:srgbClr val="0070B8"/>
                </a:solidFill>
              </a:rPr>
              <a:t>Maximális kábelkapacitás</a:t>
            </a:r>
          </a:p>
        </p:txBody>
      </p:sp>
      <p:sp>
        <p:nvSpPr>
          <p:cNvPr id="38" name="Text Box 79"/>
          <p:cNvSpPr txBox="1">
            <a:spLocks noChangeArrowheads="1"/>
          </p:cNvSpPr>
          <p:nvPr/>
        </p:nvSpPr>
        <p:spPr bwMode="auto">
          <a:xfrm>
            <a:off x="2593156" y="5800800"/>
            <a:ext cx="22320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 b="1">
                <a:solidFill>
                  <a:srgbClr val="0070B8"/>
                </a:solidFill>
              </a:rPr>
              <a:t>IPTV rendszerek elterjedése </a:t>
            </a:r>
          </a:p>
        </p:txBody>
      </p:sp>
      <p:sp>
        <p:nvSpPr>
          <p:cNvPr id="39" name="Text Box 84"/>
          <p:cNvSpPr txBox="1">
            <a:spLocks noChangeArrowheads="1"/>
          </p:cNvSpPr>
          <p:nvPr/>
        </p:nvSpPr>
        <p:spPr bwMode="auto">
          <a:xfrm>
            <a:off x="3825056" y="5102300"/>
            <a:ext cx="22320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 b="1">
                <a:solidFill>
                  <a:srgbClr val="0070B8"/>
                </a:solidFill>
              </a:rPr>
              <a:t>OTT TV rendszerek tömeges elterjedése </a:t>
            </a:r>
          </a:p>
        </p:txBody>
      </p:sp>
      <p:sp>
        <p:nvSpPr>
          <p:cNvPr id="40" name="Text Box 85"/>
          <p:cNvSpPr txBox="1">
            <a:spLocks noChangeArrowheads="1"/>
          </p:cNvSpPr>
          <p:nvPr/>
        </p:nvSpPr>
        <p:spPr bwMode="auto">
          <a:xfrm>
            <a:off x="4980756" y="4429200"/>
            <a:ext cx="22320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 b="1">
                <a:solidFill>
                  <a:srgbClr val="0070B8"/>
                </a:solidFill>
              </a:rPr>
              <a:t>Komplex ITVSP-k elterjedése </a:t>
            </a:r>
          </a:p>
        </p:txBody>
      </p:sp>
      <p:sp>
        <p:nvSpPr>
          <p:cNvPr id="41" name="Text Box 86"/>
          <p:cNvSpPr txBox="1">
            <a:spLocks noChangeArrowheads="1"/>
          </p:cNvSpPr>
          <p:nvPr/>
        </p:nvSpPr>
        <p:spPr bwMode="auto">
          <a:xfrm>
            <a:off x="6263456" y="3578300"/>
            <a:ext cx="22320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 b="1">
                <a:solidFill>
                  <a:srgbClr val="0070B8"/>
                </a:solidFill>
              </a:rPr>
              <a:t>Interaktivitás és perszonalizáció általánossá válása </a:t>
            </a:r>
          </a:p>
        </p:txBody>
      </p:sp>
      <p:sp>
        <p:nvSpPr>
          <p:cNvPr id="42" name="Text Box 87"/>
          <p:cNvSpPr txBox="1">
            <a:spLocks noChangeArrowheads="1"/>
          </p:cNvSpPr>
          <p:nvPr/>
        </p:nvSpPr>
        <p:spPr bwMode="auto">
          <a:xfrm>
            <a:off x="7215956" y="2790900"/>
            <a:ext cx="19907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 b="1">
                <a:solidFill>
                  <a:srgbClr val="0070B8"/>
                </a:solidFill>
              </a:rPr>
              <a:t>A passzív TV-zés teljes vissza-szorulása</a:t>
            </a:r>
          </a:p>
        </p:txBody>
      </p:sp>
      <p:pic>
        <p:nvPicPr>
          <p:cNvPr id="24" name="Picture 1031" descr="NVTech_peop088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725144"/>
            <a:ext cx="1728788" cy="1728788"/>
          </a:xfrm>
          <a:prstGeom prst="rect">
            <a:avLst/>
          </a:prstGeom>
          <a:noFill/>
        </p:spPr>
      </p:pic>
      <p:sp>
        <p:nvSpPr>
          <p:cNvPr id="25" name="Rectangle 1033"/>
          <p:cNvSpPr>
            <a:spLocks noChangeArrowheads="1"/>
          </p:cNvSpPr>
          <p:nvPr/>
        </p:nvSpPr>
        <p:spPr bwMode="auto">
          <a:xfrm>
            <a:off x="6876256" y="6236444"/>
            <a:ext cx="1800225" cy="2873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u-HU" sz="16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Jóslat 2007-ből</a:t>
            </a:r>
            <a:endParaRPr lang="hu-HU" sz="1600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WordArt 1032"/>
          <p:cNvSpPr>
            <a:spLocks noChangeArrowheads="1" noChangeShapeType="1" noTextEdit="1"/>
          </p:cNvSpPr>
          <p:nvPr/>
        </p:nvSpPr>
        <p:spPr bwMode="auto">
          <a:xfrm>
            <a:off x="7524328" y="5877272"/>
            <a:ext cx="411162" cy="730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hu-HU" sz="2400" kern="10" dirty="0" smtClean="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 Black"/>
              </a:rPr>
              <a:t>IT3</a:t>
            </a:r>
            <a:endParaRPr lang="hu-HU" sz="2400" kern="10" dirty="0">
              <a:ln w="952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rgbClr val="000000"/>
              </a:solidFill>
              <a:latin typeface="Arial Black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zövegdoboz 8"/>
          <p:cNvSpPr txBox="1"/>
          <p:nvPr/>
        </p:nvSpPr>
        <p:spPr>
          <a:xfrm>
            <a:off x="1142976" y="2857496"/>
            <a:ext cx="7072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800" b="1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Köszönöm a figyelmet !</a:t>
            </a:r>
            <a:endParaRPr lang="hu-HU" sz="4800" b="1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HTE </a:t>
            </a:r>
            <a:r>
              <a:rPr lang="hu-HU" dirty="0" err="1" smtClean="0"/>
              <a:t>Infokom</a:t>
            </a:r>
            <a:r>
              <a:rPr lang="hu-HU" dirty="0" smtClean="0"/>
              <a:t> 2012, Mátraháza</a:t>
            </a:r>
            <a:endParaRPr lang="hu-HU" dirty="0"/>
          </a:p>
        </p:txBody>
      </p:sp>
      <p:sp>
        <p:nvSpPr>
          <p:cNvPr id="8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5" name="Picture 10" descr="_HTE_logo_H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Áttekintés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84213" y="1773238"/>
            <a:ext cx="8004175" cy="1554914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Az OTT fogalma, definíciója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Példák OTT szolgáltatásokra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Az OTT szolgáltatások hatása a mobil piacra (esettanulmány)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Szabályozási kihívások</a:t>
            </a:r>
          </a:p>
          <a:p>
            <a:pPr marL="725488" lvl="1" indent="-268288">
              <a:lnSpc>
                <a:spcPct val="95000"/>
              </a:lnSpc>
              <a:buFont typeface="Wingdings" pitchFamily="2" charset="2"/>
              <a:buChar char="§"/>
            </a:pPr>
            <a:endParaRPr lang="hu-HU" sz="2000" dirty="0">
              <a:solidFill>
                <a:srgbClr val="0070B8"/>
              </a:solidFill>
              <a:effectLst/>
              <a:latin typeface="Arial" pitchFamily="34" charset="0"/>
            </a:endParaRPr>
          </a:p>
        </p:txBody>
      </p:sp>
      <p:sp>
        <p:nvSpPr>
          <p:cNvPr id="8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pic>
        <p:nvPicPr>
          <p:cNvPr id="10" name="Picture 10" descr="_HTE_logo_H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Az Over </a:t>
            </a:r>
            <a:r>
              <a:rPr lang="hu-HU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Top szolgáltatások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84213" y="1773238"/>
            <a:ext cx="8004175" cy="330924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>
            <a:spAutoFit/>
          </a:bodyPr>
          <a:lstStyle/>
          <a:p>
            <a:pPr marL="268288" indent="-268288">
              <a:lnSpc>
                <a:spcPct val="95000"/>
              </a:lnSpc>
            </a:pPr>
            <a:r>
              <a:rPr lang="hu-HU" sz="2000" b="1" dirty="0" smtClean="0">
                <a:solidFill>
                  <a:srgbClr val="0070B8"/>
                </a:solidFill>
                <a:latin typeface="Arial" pitchFamily="34" charset="0"/>
              </a:rPr>
              <a:t>Over </a:t>
            </a:r>
            <a:r>
              <a:rPr lang="hu-HU" sz="2000" b="1" dirty="0" err="1" smtClean="0">
                <a:solidFill>
                  <a:srgbClr val="0070B8"/>
                </a:solidFill>
                <a:latin typeface="Arial" pitchFamily="34" charset="0"/>
              </a:rPr>
              <a:t>the</a:t>
            </a:r>
            <a:r>
              <a:rPr lang="hu-HU" sz="2000" b="1" dirty="0" smtClean="0">
                <a:solidFill>
                  <a:srgbClr val="0070B8"/>
                </a:solidFill>
                <a:latin typeface="Arial" pitchFamily="34" charset="0"/>
              </a:rPr>
              <a:t> Top (OTT) szolgáltatás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: az OTT szolgáltatást nyújtó szolgáltató úgy éri el a másik szolgáltató hálózatához csatlakozó előfizetőt, hogy a szolgáltatás nyújtására a másik szolgáltatóval sem közvetlen, sem közvetett szerződése sincsen.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Az OTT szolgáltatás lehet pl. hangátvitel (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VoIP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), lehet lineáris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videoátvitel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(OTT TV) vagy bármilyen más szolgáltatás (üzenet, kép stb.)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effectLst/>
                <a:latin typeface="Arial" pitchFamily="34" charset="0"/>
              </a:rPr>
              <a:t>Az OTT szolgáltatás nem feltétlenül jelenti a nyílt internet igénybe vételét, nem ez a jellemző kritérium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Fő problémája a nagyker. szerződés hiánya miatt a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QoS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bizonytalansága (nincs SLA)</a:t>
            </a:r>
            <a:endParaRPr lang="hu-HU" sz="2000" dirty="0">
              <a:solidFill>
                <a:srgbClr val="0070B8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11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8" name="Picture 10" descr="_HTE_logo_H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357290" y="107154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Az Over </a:t>
            </a:r>
            <a:r>
              <a:rPr lang="hu-HU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Top szolgáltatások (</a:t>
            </a:r>
            <a:r>
              <a:rPr lang="hu-HU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VoIP</a:t>
            </a:r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)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1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552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553" name="Picture 10" descr="_HTE_logo_H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  <p:graphicFrame>
        <p:nvGraphicFramePr>
          <p:cNvPr id="554" name="Object 1056"/>
          <p:cNvGraphicFramePr>
            <a:graphicFrameLocks/>
          </p:cNvGraphicFramePr>
          <p:nvPr/>
        </p:nvGraphicFramePr>
        <p:xfrm>
          <a:off x="901080" y="6203950"/>
          <a:ext cx="609600" cy="533400"/>
        </p:xfrm>
        <a:graphic>
          <a:graphicData uri="http://schemas.openxmlformats.org/presentationml/2006/ole">
            <p:oleObj spid="_x0000_s20483" name="Klip" r:id="rId4" imgW="4943160" imgH="3313080" progId="">
              <p:embed/>
            </p:oleObj>
          </a:graphicData>
        </a:graphic>
      </p:graphicFrame>
      <p:sp>
        <p:nvSpPr>
          <p:cNvPr id="555" name="Line 1057"/>
          <p:cNvSpPr>
            <a:spLocks noChangeShapeType="1"/>
          </p:cNvSpPr>
          <p:nvPr/>
        </p:nvSpPr>
        <p:spPr bwMode="auto">
          <a:xfrm>
            <a:off x="3034680" y="4052888"/>
            <a:ext cx="533400" cy="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56" name="Text Box 1058"/>
          <p:cNvSpPr txBox="1">
            <a:spLocks noChangeArrowheads="1"/>
          </p:cNvSpPr>
          <p:nvPr/>
        </p:nvSpPr>
        <p:spPr bwMode="auto">
          <a:xfrm>
            <a:off x="1205880" y="2224088"/>
            <a:ext cx="7315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GB">
              <a:solidFill>
                <a:srgbClr val="0070B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57" name="Line 1059"/>
          <p:cNvSpPr>
            <a:spLocks noChangeShapeType="1"/>
          </p:cNvSpPr>
          <p:nvPr/>
        </p:nvSpPr>
        <p:spPr bwMode="auto">
          <a:xfrm>
            <a:off x="3491880" y="2528888"/>
            <a:ext cx="2667000" cy="0"/>
          </a:xfrm>
          <a:prstGeom prst="line">
            <a:avLst/>
          </a:prstGeom>
          <a:noFill/>
          <a:ln w="76200" cmpd="tri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58" name="Line 1060"/>
          <p:cNvSpPr>
            <a:spLocks noChangeShapeType="1"/>
          </p:cNvSpPr>
          <p:nvPr/>
        </p:nvSpPr>
        <p:spPr bwMode="auto">
          <a:xfrm flipH="1">
            <a:off x="1967880" y="2605088"/>
            <a:ext cx="762000" cy="2286000"/>
          </a:xfrm>
          <a:prstGeom prst="line">
            <a:avLst/>
          </a:prstGeom>
          <a:noFill/>
          <a:ln w="76200" cmpd="tri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59" name="Line 1061"/>
          <p:cNvSpPr>
            <a:spLocks noChangeShapeType="1"/>
          </p:cNvSpPr>
          <p:nvPr/>
        </p:nvSpPr>
        <p:spPr bwMode="auto">
          <a:xfrm flipH="1">
            <a:off x="5625480" y="3900488"/>
            <a:ext cx="1066800" cy="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0" name="Line 1062"/>
          <p:cNvSpPr>
            <a:spLocks noChangeShapeType="1"/>
          </p:cNvSpPr>
          <p:nvPr/>
        </p:nvSpPr>
        <p:spPr bwMode="auto">
          <a:xfrm flipH="1">
            <a:off x="4188792" y="2168525"/>
            <a:ext cx="936625" cy="1223963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1" name="Line 1063"/>
          <p:cNvSpPr>
            <a:spLocks noChangeShapeType="1"/>
          </p:cNvSpPr>
          <p:nvPr/>
        </p:nvSpPr>
        <p:spPr bwMode="auto">
          <a:xfrm>
            <a:off x="2958480" y="2528888"/>
            <a:ext cx="0" cy="129540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2" name="Line 1064"/>
          <p:cNvSpPr>
            <a:spLocks noChangeShapeType="1"/>
          </p:cNvSpPr>
          <p:nvPr/>
        </p:nvSpPr>
        <p:spPr bwMode="auto">
          <a:xfrm flipV="1">
            <a:off x="3720480" y="4662488"/>
            <a:ext cx="457200" cy="99060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3" name="Line 1065"/>
          <p:cNvSpPr>
            <a:spLocks noChangeShapeType="1"/>
          </p:cNvSpPr>
          <p:nvPr/>
        </p:nvSpPr>
        <p:spPr bwMode="auto">
          <a:xfrm>
            <a:off x="2196480" y="5348288"/>
            <a:ext cx="1371600" cy="53340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4" name="Line 1066"/>
          <p:cNvSpPr>
            <a:spLocks noChangeShapeType="1"/>
          </p:cNvSpPr>
          <p:nvPr/>
        </p:nvSpPr>
        <p:spPr bwMode="auto">
          <a:xfrm>
            <a:off x="6692280" y="2833688"/>
            <a:ext cx="152400" cy="76200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5" name="Line 1067"/>
          <p:cNvSpPr>
            <a:spLocks noChangeShapeType="1"/>
          </p:cNvSpPr>
          <p:nvPr/>
        </p:nvSpPr>
        <p:spPr bwMode="auto">
          <a:xfrm flipH="1">
            <a:off x="6844680" y="1843088"/>
            <a:ext cx="1676400" cy="609600"/>
          </a:xfrm>
          <a:prstGeom prst="line">
            <a:avLst/>
          </a:prstGeom>
          <a:noFill/>
          <a:ln w="952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6" name="Line 1068"/>
          <p:cNvSpPr>
            <a:spLocks noChangeShapeType="1"/>
          </p:cNvSpPr>
          <p:nvPr/>
        </p:nvSpPr>
        <p:spPr bwMode="auto">
          <a:xfrm flipH="1" flipV="1">
            <a:off x="5396880" y="4586288"/>
            <a:ext cx="990600" cy="152400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7" name="Line 1069"/>
          <p:cNvSpPr>
            <a:spLocks noChangeShapeType="1"/>
          </p:cNvSpPr>
          <p:nvPr/>
        </p:nvSpPr>
        <p:spPr bwMode="auto">
          <a:xfrm flipV="1">
            <a:off x="1358280" y="5500688"/>
            <a:ext cx="457200" cy="1143000"/>
          </a:xfrm>
          <a:prstGeom prst="line">
            <a:avLst/>
          </a:prstGeom>
          <a:noFill/>
          <a:ln w="952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pic>
        <p:nvPicPr>
          <p:cNvPr id="568" name="Picture 1070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16080" y="3519488"/>
            <a:ext cx="45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9" name="Picture 1071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5680" y="5500688"/>
            <a:ext cx="45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0" name="Freeform 1072"/>
          <p:cNvSpPr>
            <a:spLocks/>
          </p:cNvSpPr>
          <p:nvPr/>
        </p:nvSpPr>
        <p:spPr bwMode="auto">
          <a:xfrm>
            <a:off x="3415680" y="3062288"/>
            <a:ext cx="2667000" cy="1828800"/>
          </a:xfrm>
          <a:custGeom>
            <a:avLst/>
            <a:gdLst/>
            <a:ahLst/>
            <a:cxnLst>
              <a:cxn ang="0">
                <a:pos x="132" y="120"/>
              </a:cxn>
              <a:cxn ang="0">
                <a:pos x="158" y="91"/>
              </a:cxn>
              <a:cxn ang="0">
                <a:pos x="194" y="75"/>
              </a:cxn>
              <a:cxn ang="0">
                <a:pos x="245" y="66"/>
              </a:cxn>
              <a:cxn ang="0">
                <a:pos x="302" y="76"/>
              </a:cxn>
              <a:cxn ang="0">
                <a:pos x="334" y="57"/>
              </a:cxn>
              <a:cxn ang="0">
                <a:pos x="370" y="20"/>
              </a:cxn>
              <a:cxn ang="0">
                <a:pos x="432" y="0"/>
              </a:cxn>
              <a:cxn ang="0">
                <a:pos x="494" y="4"/>
              </a:cxn>
              <a:cxn ang="0">
                <a:pos x="553" y="32"/>
              </a:cxn>
              <a:cxn ang="0">
                <a:pos x="582" y="67"/>
              </a:cxn>
              <a:cxn ang="0">
                <a:pos x="609" y="82"/>
              </a:cxn>
              <a:cxn ang="0">
                <a:pos x="659" y="91"/>
              </a:cxn>
              <a:cxn ang="0">
                <a:pos x="692" y="126"/>
              </a:cxn>
              <a:cxn ang="0">
                <a:pos x="697" y="165"/>
              </a:cxn>
              <a:cxn ang="0">
                <a:pos x="727" y="167"/>
              </a:cxn>
              <a:cxn ang="0">
                <a:pos x="756" y="184"/>
              </a:cxn>
              <a:cxn ang="0">
                <a:pos x="773" y="202"/>
              </a:cxn>
              <a:cxn ang="0">
                <a:pos x="786" y="229"/>
              </a:cxn>
              <a:cxn ang="0">
                <a:pos x="784" y="254"/>
              </a:cxn>
              <a:cxn ang="0">
                <a:pos x="786" y="286"/>
              </a:cxn>
              <a:cxn ang="0">
                <a:pos x="791" y="315"/>
              </a:cxn>
              <a:cxn ang="0">
                <a:pos x="784" y="347"/>
              </a:cxn>
              <a:cxn ang="0">
                <a:pos x="787" y="380"/>
              </a:cxn>
              <a:cxn ang="0">
                <a:pos x="792" y="410"/>
              </a:cxn>
              <a:cxn ang="0">
                <a:pos x="782" y="448"/>
              </a:cxn>
              <a:cxn ang="0">
                <a:pos x="759" y="475"/>
              </a:cxn>
              <a:cxn ang="0">
                <a:pos x="710" y="493"/>
              </a:cxn>
              <a:cxn ang="0">
                <a:pos x="673" y="482"/>
              </a:cxn>
              <a:cxn ang="0">
                <a:pos x="651" y="507"/>
              </a:cxn>
              <a:cxn ang="0">
                <a:pos x="624" y="523"/>
              </a:cxn>
              <a:cxn ang="0">
                <a:pos x="585" y="534"/>
              </a:cxn>
              <a:cxn ang="0">
                <a:pos x="539" y="527"/>
              </a:cxn>
              <a:cxn ang="0">
                <a:pos x="508" y="535"/>
              </a:cxn>
              <a:cxn ang="0">
                <a:pos x="483" y="555"/>
              </a:cxn>
              <a:cxn ang="0">
                <a:pos x="447" y="566"/>
              </a:cxn>
              <a:cxn ang="0">
                <a:pos x="414" y="563"/>
              </a:cxn>
              <a:cxn ang="0">
                <a:pos x="382" y="543"/>
              </a:cxn>
              <a:cxn ang="0">
                <a:pos x="359" y="563"/>
              </a:cxn>
              <a:cxn ang="0">
                <a:pos x="325" y="575"/>
              </a:cxn>
              <a:cxn ang="0">
                <a:pos x="282" y="567"/>
              </a:cxn>
              <a:cxn ang="0">
                <a:pos x="250" y="542"/>
              </a:cxn>
              <a:cxn ang="0">
                <a:pos x="223" y="533"/>
              </a:cxn>
              <a:cxn ang="0">
                <a:pos x="182" y="535"/>
              </a:cxn>
              <a:cxn ang="0">
                <a:pos x="147" y="518"/>
              </a:cxn>
              <a:cxn ang="0">
                <a:pos x="125" y="491"/>
              </a:cxn>
              <a:cxn ang="0">
                <a:pos x="111" y="479"/>
              </a:cxn>
              <a:cxn ang="0">
                <a:pos x="73" y="475"/>
              </a:cxn>
              <a:cxn ang="0">
                <a:pos x="38" y="449"/>
              </a:cxn>
              <a:cxn ang="0">
                <a:pos x="20" y="410"/>
              </a:cxn>
              <a:cxn ang="0">
                <a:pos x="18" y="365"/>
              </a:cxn>
              <a:cxn ang="0">
                <a:pos x="11" y="322"/>
              </a:cxn>
              <a:cxn ang="0">
                <a:pos x="0" y="280"/>
              </a:cxn>
              <a:cxn ang="0">
                <a:pos x="4" y="234"/>
              </a:cxn>
              <a:cxn ang="0">
                <a:pos x="29" y="196"/>
              </a:cxn>
              <a:cxn ang="0">
                <a:pos x="65" y="167"/>
              </a:cxn>
              <a:cxn ang="0">
                <a:pos x="114" y="153"/>
              </a:cxn>
              <a:cxn ang="0">
                <a:pos x="126" y="135"/>
              </a:cxn>
            </a:cxnLst>
            <a:rect l="0" t="0" r="r" b="b"/>
            <a:pathLst>
              <a:path w="793" h="576">
                <a:moveTo>
                  <a:pt x="126" y="135"/>
                </a:moveTo>
                <a:lnTo>
                  <a:pt x="132" y="120"/>
                </a:lnTo>
                <a:lnTo>
                  <a:pt x="142" y="103"/>
                </a:lnTo>
                <a:lnTo>
                  <a:pt x="158" y="91"/>
                </a:lnTo>
                <a:lnTo>
                  <a:pt x="177" y="80"/>
                </a:lnTo>
                <a:lnTo>
                  <a:pt x="194" y="75"/>
                </a:lnTo>
                <a:lnTo>
                  <a:pt x="214" y="69"/>
                </a:lnTo>
                <a:lnTo>
                  <a:pt x="245" y="66"/>
                </a:lnTo>
                <a:lnTo>
                  <a:pt x="274" y="69"/>
                </a:lnTo>
                <a:lnTo>
                  <a:pt x="302" y="76"/>
                </a:lnTo>
                <a:lnTo>
                  <a:pt x="322" y="83"/>
                </a:lnTo>
                <a:lnTo>
                  <a:pt x="334" y="57"/>
                </a:lnTo>
                <a:lnTo>
                  <a:pt x="350" y="37"/>
                </a:lnTo>
                <a:lnTo>
                  <a:pt x="370" y="20"/>
                </a:lnTo>
                <a:lnTo>
                  <a:pt x="398" y="9"/>
                </a:lnTo>
                <a:lnTo>
                  <a:pt x="432" y="0"/>
                </a:lnTo>
                <a:lnTo>
                  <a:pt x="465" y="0"/>
                </a:lnTo>
                <a:lnTo>
                  <a:pt x="494" y="4"/>
                </a:lnTo>
                <a:lnTo>
                  <a:pt x="527" y="14"/>
                </a:lnTo>
                <a:lnTo>
                  <a:pt x="553" y="32"/>
                </a:lnTo>
                <a:lnTo>
                  <a:pt x="571" y="50"/>
                </a:lnTo>
                <a:lnTo>
                  <a:pt x="582" y="67"/>
                </a:lnTo>
                <a:lnTo>
                  <a:pt x="585" y="89"/>
                </a:lnTo>
                <a:lnTo>
                  <a:pt x="609" y="82"/>
                </a:lnTo>
                <a:lnTo>
                  <a:pt x="635" y="84"/>
                </a:lnTo>
                <a:lnTo>
                  <a:pt x="659" y="91"/>
                </a:lnTo>
                <a:lnTo>
                  <a:pt x="678" y="107"/>
                </a:lnTo>
                <a:lnTo>
                  <a:pt x="692" y="126"/>
                </a:lnTo>
                <a:lnTo>
                  <a:pt x="697" y="149"/>
                </a:lnTo>
                <a:lnTo>
                  <a:pt x="697" y="165"/>
                </a:lnTo>
                <a:lnTo>
                  <a:pt x="710" y="164"/>
                </a:lnTo>
                <a:lnTo>
                  <a:pt x="727" y="167"/>
                </a:lnTo>
                <a:lnTo>
                  <a:pt x="743" y="175"/>
                </a:lnTo>
                <a:lnTo>
                  <a:pt x="756" y="184"/>
                </a:lnTo>
                <a:lnTo>
                  <a:pt x="765" y="192"/>
                </a:lnTo>
                <a:lnTo>
                  <a:pt x="773" y="202"/>
                </a:lnTo>
                <a:lnTo>
                  <a:pt x="781" y="214"/>
                </a:lnTo>
                <a:lnTo>
                  <a:pt x="786" y="229"/>
                </a:lnTo>
                <a:lnTo>
                  <a:pt x="787" y="241"/>
                </a:lnTo>
                <a:lnTo>
                  <a:pt x="784" y="254"/>
                </a:lnTo>
                <a:lnTo>
                  <a:pt x="779" y="269"/>
                </a:lnTo>
                <a:lnTo>
                  <a:pt x="786" y="286"/>
                </a:lnTo>
                <a:lnTo>
                  <a:pt x="789" y="300"/>
                </a:lnTo>
                <a:lnTo>
                  <a:pt x="791" y="315"/>
                </a:lnTo>
                <a:lnTo>
                  <a:pt x="787" y="335"/>
                </a:lnTo>
                <a:lnTo>
                  <a:pt x="784" y="347"/>
                </a:lnTo>
                <a:lnTo>
                  <a:pt x="775" y="361"/>
                </a:lnTo>
                <a:lnTo>
                  <a:pt x="787" y="380"/>
                </a:lnTo>
                <a:lnTo>
                  <a:pt x="791" y="393"/>
                </a:lnTo>
                <a:lnTo>
                  <a:pt x="792" y="410"/>
                </a:lnTo>
                <a:lnTo>
                  <a:pt x="789" y="428"/>
                </a:lnTo>
                <a:lnTo>
                  <a:pt x="782" y="448"/>
                </a:lnTo>
                <a:lnTo>
                  <a:pt x="773" y="462"/>
                </a:lnTo>
                <a:lnTo>
                  <a:pt x="759" y="475"/>
                </a:lnTo>
                <a:lnTo>
                  <a:pt x="735" y="488"/>
                </a:lnTo>
                <a:lnTo>
                  <a:pt x="710" y="493"/>
                </a:lnTo>
                <a:lnTo>
                  <a:pt x="687" y="489"/>
                </a:lnTo>
                <a:lnTo>
                  <a:pt x="673" y="482"/>
                </a:lnTo>
                <a:lnTo>
                  <a:pt x="662" y="496"/>
                </a:lnTo>
                <a:lnTo>
                  <a:pt x="651" y="507"/>
                </a:lnTo>
                <a:lnTo>
                  <a:pt x="642" y="514"/>
                </a:lnTo>
                <a:lnTo>
                  <a:pt x="624" y="523"/>
                </a:lnTo>
                <a:lnTo>
                  <a:pt x="609" y="530"/>
                </a:lnTo>
                <a:lnTo>
                  <a:pt x="585" y="534"/>
                </a:lnTo>
                <a:lnTo>
                  <a:pt x="562" y="533"/>
                </a:lnTo>
                <a:lnTo>
                  <a:pt x="539" y="527"/>
                </a:lnTo>
                <a:lnTo>
                  <a:pt x="520" y="516"/>
                </a:lnTo>
                <a:lnTo>
                  <a:pt x="508" y="535"/>
                </a:lnTo>
                <a:lnTo>
                  <a:pt x="497" y="546"/>
                </a:lnTo>
                <a:lnTo>
                  <a:pt x="483" y="555"/>
                </a:lnTo>
                <a:lnTo>
                  <a:pt x="466" y="563"/>
                </a:lnTo>
                <a:lnTo>
                  <a:pt x="447" y="566"/>
                </a:lnTo>
                <a:lnTo>
                  <a:pt x="430" y="566"/>
                </a:lnTo>
                <a:lnTo>
                  <a:pt x="414" y="563"/>
                </a:lnTo>
                <a:lnTo>
                  <a:pt x="394" y="552"/>
                </a:lnTo>
                <a:lnTo>
                  <a:pt x="382" y="543"/>
                </a:lnTo>
                <a:lnTo>
                  <a:pt x="370" y="555"/>
                </a:lnTo>
                <a:lnTo>
                  <a:pt x="359" y="563"/>
                </a:lnTo>
                <a:lnTo>
                  <a:pt x="345" y="569"/>
                </a:lnTo>
                <a:lnTo>
                  <a:pt x="325" y="575"/>
                </a:lnTo>
                <a:lnTo>
                  <a:pt x="303" y="573"/>
                </a:lnTo>
                <a:lnTo>
                  <a:pt x="282" y="567"/>
                </a:lnTo>
                <a:lnTo>
                  <a:pt x="265" y="558"/>
                </a:lnTo>
                <a:lnTo>
                  <a:pt x="250" y="542"/>
                </a:lnTo>
                <a:lnTo>
                  <a:pt x="240" y="527"/>
                </a:lnTo>
                <a:lnTo>
                  <a:pt x="223" y="533"/>
                </a:lnTo>
                <a:lnTo>
                  <a:pt x="205" y="537"/>
                </a:lnTo>
                <a:lnTo>
                  <a:pt x="182" y="535"/>
                </a:lnTo>
                <a:lnTo>
                  <a:pt x="162" y="528"/>
                </a:lnTo>
                <a:lnTo>
                  <a:pt x="147" y="518"/>
                </a:lnTo>
                <a:lnTo>
                  <a:pt x="135" y="507"/>
                </a:lnTo>
                <a:lnTo>
                  <a:pt x="125" y="491"/>
                </a:lnTo>
                <a:lnTo>
                  <a:pt x="123" y="475"/>
                </a:lnTo>
                <a:lnTo>
                  <a:pt x="111" y="479"/>
                </a:lnTo>
                <a:lnTo>
                  <a:pt x="94" y="480"/>
                </a:lnTo>
                <a:lnTo>
                  <a:pt x="73" y="475"/>
                </a:lnTo>
                <a:lnTo>
                  <a:pt x="52" y="464"/>
                </a:lnTo>
                <a:lnTo>
                  <a:pt x="38" y="449"/>
                </a:lnTo>
                <a:lnTo>
                  <a:pt x="26" y="430"/>
                </a:lnTo>
                <a:lnTo>
                  <a:pt x="20" y="410"/>
                </a:lnTo>
                <a:lnTo>
                  <a:pt x="17" y="383"/>
                </a:lnTo>
                <a:lnTo>
                  <a:pt x="18" y="365"/>
                </a:lnTo>
                <a:lnTo>
                  <a:pt x="25" y="338"/>
                </a:lnTo>
                <a:lnTo>
                  <a:pt x="11" y="322"/>
                </a:lnTo>
                <a:lnTo>
                  <a:pt x="3" y="301"/>
                </a:lnTo>
                <a:lnTo>
                  <a:pt x="0" y="280"/>
                </a:lnTo>
                <a:lnTo>
                  <a:pt x="0" y="257"/>
                </a:lnTo>
                <a:lnTo>
                  <a:pt x="4" y="234"/>
                </a:lnTo>
                <a:lnTo>
                  <a:pt x="14" y="216"/>
                </a:lnTo>
                <a:lnTo>
                  <a:pt x="29" y="196"/>
                </a:lnTo>
                <a:lnTo>
                  <a:pt x="46" y="181"/>
                </a:lnTo>
                <a:lnTo>
                  <a:pt x="65" y="167"/>
                </a:lnTo>
                <a:lnTo>
                  <a:pt x="91" y="157"/>
                </a:lnTo>
                <a:lnTo>
                  <a:pt x="114" y="153"/>
                </a:lnTo>
                <a:lnTo>
                  <a:pt x="125" y="150"/>
                </a:lnTo>
                <a:lnTo>
                  <a:pt x="126" y="135"/>
                </a:lnTo>
              </a:path>
            </a:pathLst>
          </a:custGeom>
          <a:solidFill>
            <a:srgbClr val="A2C1FE"/>
          </a:solidFill>
          <a:ln w="25400" cap="rnd" cmpd="sng">
            <a:solidFill>
              <a:srgbClr val="0070B8"/>
            </a:solidFill>
            <a:prstDash val="solid"/>
            <a:round/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>
              <a:defRPr/>
            </a:pPr>
            <a:endParaRPr lang="hu-HU">
              <a:solidFill>
                <a:srgbClr val="0070B8"/>
              </a:solidFill>
            </a:endParaRPr>
          </a:p>
        </p:txBody>
      </p:sp>
      <p:sp>
        <p:nvSpPr>
          <p:cNvPr id="571" name="Freeform 1073"/>
          <p:cNvSpPr>
            <a:spLocks/>
          </p:cNvSpPr>
          <p:nvPr/>
        </p:nvSpPr>
        <p:spPr bwMode="auto">
          <a:xfrm>
            <a:off x="2425080" y="1843088"/>
            <a:ext cx="1143000" cy="914400"/>
          </a:xfrm>
          <a:custGeom>
            <a:avLst/>
            <a:gdLst/>
            <a:ahLst/>
            <a:cxnLst>
              <a:cxn ang="0">
                <a:pos x="132" y="120"/>
              </a:cxn>
              <a:cxn ang="0">
                <a:pos x="158" y="91"/>
              </a:cxn>
              <a:cxn ang="0">
                <a:pos x="194" y="75"/>
              </a:cxn>
              <a:cxn ang="0">
                <a:pos x="245" y="66"/>
              </a:cxn>
              <a:cxn ang="0">
                <a:pos x="302" y="76"/>
              </a:cxn>
              <a:cxn ang="0">
                <a:pos x="334" y="57"/>
              </a:cxn>
              <a:cxn ang="0">
                <a:pos x="370" y="20"/>
              </a:cxn>
              <a:cxn ang="0">
                <a:pos x="432" y="0"/>
              </a:cxn>
              <a:cxn ang="0">
                <a:pos x="494" y="4"/>
              </a:cxn>
              <a:cxn ang="0">
                <a:pos x="553" y="32"/>
              </a:cxn>
              <a:cxn ang="0">
                <a:pos x="582" y="67"/>
              </a:cxn>
              <a:cxn ang="0">
                <a:pos x="609" y="82"/>
              </a:cxn>
              <a:cxn ang="0">
                <a:pos x="659" y="91"/>
              </a:cxn>
              <a:cxn ang="0">
                <a:pos x="692" y="126"/>
              </a:cxn>
              <a:cxn ang="0">
                <a:pos x="697" y="165"/>
              </a:cxn>
              <a:cxn ang="0">
                <a:pos x="727" y="167"/>
              </a:cxn>
              <a:cxn ang="0">
                <a:pos x="756" y="184"/>
              </a:cxn>
              <a:cxn ang="0">
                <a:pos x="773" y="202"/>
              </a:cxn>
              <a:cxn ang="0">
                <a:pos x="786" y="229"/>
              </a:cxn>
              <a:cxn ang="0">
                <a:pos x="784" y="254"/>
              </a:cxn>
              <a:cxn ang="0">
                <a:pos x="786" y="286"/>
              </a:cxn>
              <a:cxn ang="0">
                <a:pos x="791" y="315"/>
              </a:cxn>
              <a:cxn ang="0">
                <a:pos x="784" y="347"/>
              </a:cxn>
              <a:cxn ang="0">
                <a:pos x="787" y="380"/>
              </a:cxn>
              <a:cxn ang="0">
                <a:pos x="792" y="410"/>
              </a:cxn>
              <a:cxn ang="0">
                <a:pos x="782" y="448"/>
              </a:cxn>
              <a:cxn ang="0">
                <a:pos x="759" y="475"/>
              </a:cxn>
              <a:cxn ang="0">
                <a:pos x="710" y="493"/>
              </a:cxn>
              <a:cxn ang="0">
                <a:pos x="673" y="482"/>
              </a:cxn>
              <a:cxn ang="0">
                <a:pos x="651" y="507"/>
              </a:cxn>
              <a:cxn ang="0">
                <a:pos x="624" y="523"/>
              </a:cxn>
              <a:cxn ang="0">
                <a:pos x="585" y="534"/>
              </a:cxn>
              <a:cxn ang="0">
                <a:pos x="539" y="527"/>
              </a:cxn>
              <a:cxn ang="0">
                <a:pos x="508" y="535"/>
              </a:cxn>
              <a:cxn ang="0">
                <a:pos x="483" y="555"/>
              </a:cxn>
              <a:cxn ang="0">
                <a:pos x="447" y="566"/>
              </a:cxn>
              <a:cxn ang="0">
                <a:pos x="414" y="563"/>
              </a:cxn>
              <a:cxn ang="0">
                <a:pos x="382" y="543"/>
              </a:cxn>
              <a:cxn ang="0">
                <a:pos x="359" y="563"/>
              </a:cxn>
              <a:cxn ang="0">
                <a:pos x="325" y="575"/>
              </a:cxn>
              <a:cxn ang="0">
                <a:pos x="282" y="567"/>
              </a:cxn>
              <a:cxn ang="0">
                <a:pos x="250" y="542"/>
              </a:cxn>
              <a:cxn ang="0">
                <a:pos x="223" y="533"/>
              </a:cxn>
              <a:cxn ang="0">
                <a:pos x="182" y="535"/>
              </a:cxn>
              <a:cxn ang="0">
                <a:pos x="147" y="518"/>
              </a:cxn>
              <a:cxn ang="0">
                <a:pos x="125" y="491"/>
              </a:cxn>
              <a:cxn ang="0">
                <a:pos x="111" y="479"/>
              </a:cxn>
              <a:cxn ang="0">
                <a:pos x="73" y="475"/>
              </a:cxn>
              <a:cxn ang="0">
                <a:pos x="38" y="449"/>
              </a:cxn>
              <a:cxn ang="0">
                <a:pos x="20" y="410"/>
              </a:cxn>
              <a:cxn ang="0">
                <a:pos x="18" y="365"/>
              </a:cxn>
              <a:cxn ang="0">
                <a:pos x="11" y="322"/>
              </a:cxn>
              <a:cxn ang="0">
                <a:pos x="0" y="280"/>
              </a:cxn>
              <a:cxn ang="0">
                <a:pos x="4" y="234"/>
              </a:cxn>
              <a:cxn ang="0">
                <a:pos x="29" y="196"/>
              </a:cxn>
              <a:cxn ang="0">
                <a:pos x="65" y="167"/>
              </a:cxn>
              <a:cxn ang="0">
                <a:pos x="114" y="153"/>
              </a:cxn>
              <a:cxn ang="0">
                <a:pos x="126" y="135"/>
              </a:cxn>
            </a:cxnLst>
            <a:rect l="0" t="0" r="r" b="b"/>
            <a:pathLst>
              <a:path w="793" h="576">
                <a:moveTo>
                  <a:pt x="126" y="135"/>
                </a:moveTo>
                <a:lnTo>
                  <a:pt x="132" y="120"/>
                </a:lnTo>
                <a:lnTo>
                  <a:pt x="142" y="103"/>
                </a:lnTo>
                <a:lnTo>
                  <a:pt x="158" y="91"/>
                </a:lnTo>
                <a:lnTo>
                  <a:pt x="177" y="80"/>
                </a:lnTo>
                <a:lnTo>
                  <a:pt x="194" y="75"/>
                </a:lnTo>
                <a:lnTo>
                  <a:pt x="214" y="69"/>
                </a:lnTo>
                <a:lnTo>
                  <a:pt x="245" y="66"/>
                </a:lnTo>
                <a:lnTo>
                  <a:pt x="274" y="69"/>
                </a:lnTo>
                <a:lnTo>
                  <a:pt x="302" y="76"/>
                </a:lnTo>
                <a:lnTo>
                  <a:pt x="322" y="83"/>
                </a:lnTo>
                <a:lnTo>
                  <a:pt x="334" y="57"/>
                </a:lnTo>
                <a:lnTo>
                  <a:pt x="350" y="37"/>
                </a:lnTo>
                <a:lnTo>
                  <a:pt x="370" y="20"/>
                </a:lnTo>
                <a:lnTo>
                  <a:pt x="398" y="9"/>
                </a:lnTo>
                <a:lnTo>
                  <a:pt x="432" y="0"/>
                </a:lnTo>
                <a:lnTo>
                  <a:pt x="465" y="0"/>
                </a:lnTo>
                <a:lnTo>
                  <a:pt x="494" y="4"/>
                </a:lnTo>
                <a:lnTo>
                  <a:pt x="527" y="14"/>
                </a:lnTo>
                <a:lnTo>
                  <a:pt x="553" y="32"/>
                </a:lnTo>
                <a:lnTo>
                  <a:pt x="571" y="50"/>
                </a:lnTo>
                <a:lnTo>
                  <a:pt x="582" y="67"/>
                </a:lnTo>
                <a:lnTo>
                  <a:pt x="585" y="89"/>
                </a:lnTo>
                <a:lnTo>
                  <a:pt x="609" y="82"/>
                </a:lnTo>
                <a:lnTo>
                  <a:pt x="635" y="84"/>
                </a:lnTo>
                <a:lnTo>
                  <a:pt x="659" y="91"/>
                </a:lnTo>
                <a:lnTo>
                  <a:pt x="678" y="107"/>
                </a:lnTo>
                <a:lnTo>
                  <a:pt x="692" y="126"/>
                </a:lnTo>
                <a:lnTo>
                  <a:pt x="697" y="149"/>
                </a:lnTo>
                <a:lnTo>
                  <a:pt x="697" y="165"/>
                </a:lnTo>
                <a:lnTo>
                  <a:pt x="710" y="164"/>
                </a:lnTo>
                <a:lnTo>
                  <a:pt x="727" y="167"/>
                </a:lnTo>
                <a:lnTo>
                  <a:pt x="743" y="175"/>
                </a:lnTo>
                <a:lnTo>
                  <a:pt x="756" y="184"/>
                </a:lnTo>
                <a:lnTo>
                  <a:pt x="765" y="192"/>
                </a:lnTo>
                <a:lnTo>
                  <a:pt x="773" y="202"/>
                </a:lnTo>
                <a:lnTo>
                  <a:pt x="781" y="214"/>
                </a:lnTo>
                <a:lnTo>
                  <a:pt x="786" y="229"/>
                </a:lnTo>
                <a:lnTo>
                  <a:pt x="787" y="241"/>
                </a:lnTo>
                <a:lnTo>
                  <a:pt x="784" y="254"/>
                </a:lnTo>
                <a:lnTo>
                  <a:pt x="779" y="269"/>
                </a:lnTo>
                <a:lnTo>
                  <a:pt x="786" y="286"/>
                </a:lnTo>
                <a:lnTo>
                  <a:pt x="789" y="300"/>
                </a:lnTo>
                <a:lnTo>
                  <a:pt x="791" y="315"/>
                </a:lnTo>
                <a:lnTo>
                  <a:pt x="787" y="335"/>
                </a:lnTo>
                <a:lnTo>
                  <a:pt x="784" y="347"/>
                </a:lnTo>
                <a:lnTo>
                  <a:pt x="775" y="361"/>
                </a:lnTo>
                <a:lnTo>
                  <a:pt x="787" y="380"/>
                </a:lnTo>
                <a:lnTo>
                  <a:pt x="791" y="393"/>
                </a:lnTo>
                <a:lnTo>
                  <a:pt x="792" y="410"/>
                </a:lnTo>
                <a:lnTo>
                  <a:pt x="789" y="428"/>
                </a:lnTo>
                <a:lnTo>
                  <a:pt x="782" y="448"/>
                </a:lnTo>
                <a:lnTo>
                  <a:pt x="773" y="462"/>
                </a:lnTo>
                <a:lnTo>
                  <a:pt x="759" y="475"/>
                </a:lnTo>
                <a:lnTo>
                  <a:pt x="735" y="488"/>
                </a:lnTo>
                <a:lnTo>
                  <a:pt x="710" y="493"/>
                </a:lnTo>
                <a:lnTo>
                  <a:pt x="687" y="489"/>
                </a:lnTo>
                <a:lnTo>
                  <a:pt x="673" y="482"/>
                </a:lnTo>
                <a:lnTo>
                  <a:pt x="662" y="496"/>
                </a:lnTo>
                <a:lnTo>
                  <a:pt x="651" y="507"/>
                </a:lnTo>
                <a:lnTo>
                  <a:pt x="642" y="514"/>
                </a:lnTo>
                <a:lnTo>
                  <a:pt x="624" y="523"/>
                </a:lnTo>
                <a:lnTo>
                  <a:pt x="609" y="530"/>
                </a:lnTo>
                <a:lnTo>
                  <a:pt x="585" y="534"/>
                </a:lnTo>
                <a:lnTo>
                  <a:pt x="562" y="533"/>
                </a:lnTo>
                <a:lnTo>
                  <a:pt x="539" y="527"/>
                </a:lnTo>
                <a:lnTo>
                  <a:pt x="520" y="516"/>
                </a:lnTo>
                <a:lnTo>
                  <a:pt x="508" y="535"/>
                </a:lnTo>
                <a:lnTo>
                  <a:pt x="497" y="546"/>
                </a:lnTo>
                <a:lnTo>
                  <a:pt x="483" y="555"/>
                </a:lnTo>
                <a:lnTo>
                  <a:pt x="466" y="563"/>
                </a:lnTo>
                <a:lnTo>
                  <a:pt x="447" y="566"/>
                </a:lnTo>
                <a:lnTo>
                  <a:pt x="430" y="566"/>
                </a:lnTo>
                <a:lnTo>
                  <a:pt x="414" y="563"/>
                </a:lnTo>
                <a:lnTo>
                  <a:pt x="394" y="552"/>
                </a:lnTo>
                <a:lnTo>
                  <a:pt x="382" y="543"/>
                </a:lnTo>
                <a:lnTo>
                  <a:pt x="370" y="555"/>
                </a:lnTo>
                <a:lnTo>
                  <a:pt x="359" y="563"/>
                </a:lnTo>
                <a:lnTo>
                  <a:pt x="345" y="569"/>
                </a:lnTo>
                <a:lnTo>
                  <a:pt x="325" y="575"/>
                </a:lnTo>
                <a:lnTo>
                  <a:pt x="303" y="573"/>
                </a:lnTo>
                <a:lnTo>
                  <a:pt x="282" y="567"/>
                </a:lnTo>
                <a:lnTo>
                  <a:pt x="265" y="558"/>
                </a:lnTo>
                <a:lnTo>
                  <a:pt x="250" y="542"/>
                </a:lnTo>
                <a:lnTo>
                  <a:pt x="240" y="527"/>
                </a:lnTo>
                <a:lnTo>
                  <a:pt x="223" y="533"/>
                </a:lnTo>
                <a:lnTo>
                  <a:pt x="205" y="537"/>
                </a:lnTo>
                <a:lnTo>
                  <a:pt x="182" y="535"/>
                </a:lnTo>
                <a:lnTo>
                  <a:pt x="162" y="528"/>
                </a:lnTo>
                <a:lnTo>
                  <a:pt x="147" y="518"/>
                </a:lnTo>
                <a:lnTo>
                  <a:pt x="135" y="507"/>
                </a:lnTo>
                <a:lnTo>
                  <a:pt x="125" y="491"/>
                </a:lnTo>
                <a:lnTo>
                  <a:pt x="123" y="475"/>
                </a:lnTo>
                <a:lnTo>
                  <a:pt x="111" y="479"/>
                </a:lnTo>
                <a:lnTo>
                  <a:pt x="94" y="480"/>
                </a:lnTo>
                <a:lnTo>
                  <a:pt x="73" y="475"/>
                </a:lnTo>
                <a:lnTo>
                  <a:pt x="52" y="464"/>
                </a:lnTo>
                <a:lnTo>
                  <a:pt x="38" y="449"/>
                </a:lnTo>
                <a:lnTo>
                  <a:pt x="26" y="430"/>
                </a:lnTo>
                <a:lnTo>
                  <a:pt x="20" y="410"/>
                </a:lnTo>
                <a:lnTo>
                  <a:pt x="17" y="383"/>
                </a:lnTo>
                <a:lnTo>
                  <a:pt x="18" y="365"/>
                </a:lnTo>
                <a:lnTo>
                  <a:pt x="25" y="338"/>
                </a:lnTo>
                <a:lnTo>
                  <a:pt x="11" y="322"/>
                </a:lnTo>
                <a:lnTo>
                  <a:pt x="3" y="301"/>
                </a:lnTo>
                <a:lnTo>
                  <a:pt x="0" y="280"/>
                </a:lnTo>
                <a:lnTo>
                  <a:pt x="0" y="257"/>
                </a:lnTo>
                <a:lnTo>
                  <a:pt x="4" y="234"/>
                </a:lnTo>
                <a:lnTo>
                  <a:pt x="14" y="216"/>
                </a:lnTo>
                <a:lnTo>
                  <a:pt x="29" y="196"/>
                </a:lnTo>
                <a:lnTo>
                  <a:pt x="46" y="181"/>
                </a:lnTo>
                <a:lnTo>
                  <a:pt x="65" y="167"/>
                </a:lnTo>
                <a:lnTo>
                  <a:pt x="91" y="157"/>
                </a:lnTo>
                <a:lnTo>
                  <a:pt x="114" y="153"/>
                </a:lnTo>
                <a:lnTo>
                  <a:pt x="125" y="150"/>
                </a:lnTo>
                <a:lnTo>
                  <a:pt x="126" y="135"/>
                </a:lnTo>
              </a:path>
            </a:pathLst>
          </a:custGeom>
          <a:solidFill>
            <a:srgbClr val="99CC00"/>
          </a:solidFill>
          <a:ln w="25400" cap="rnd" cmpd="sng">
            <a:solidFill>
              <a:srgbClr val="0070B8"/>
            </a:solidFill>
            <a:prstDash val="solid"/>
            <a:round/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>
              <a:defRPr/>
            </a:pPr>
            <a:endParaRPr lang="hu-HU">
              <a:solidFill>
                <a:srgbClr val="0070B8"/>
              </a:solidFill>
            </a:endParaRPr>
          </a:p>
        </p:txBody>
      </p:sp>
      <p:sp>
        <p:nvSpPr>
          <p:cNvPr id="572" name="Freeform 1074"/>
          <p:cNvSpPr>
            <a:spLocks/>
          </p:cNvSpPr>
          <p:nvPr/>
        </p:nvSpPr>
        <p:spPr bwMode="auto">
          <a:xfrm>
            <a:off x="5930280" y="2071688"/>
            <a:ext cx="1143000" cy="914400"/>
          </a:xfrm>
          <a:custGeom>
            <a:avLst/>
            <a:gdLst/>
            <a:ahLst/>
            <a:cxnLst>
              <a:cxn ang="0">
                <a:pos x="132" y="120"/>
              </a:cxn>
              <a:cxn ang="0">
                <a:pos x="158" y="91"/>
              </a:cxn>
              <a:cxn ang="0">
                <a:pos x="194" y="75"/>
              </a:cxn>
              <a:cxn ang="0">
                <a:pos x="245" y="66"/>
              </a:cxn>
              <a:cxn ang="0">
                <a:pos x="302" y="76"/>
              </a:cxn>
              <a:cxn ang="0">
                <a:pos x="334" y="57"/>
              </a:cxn>
              <a:cxn ang="0">
                <a:pos x="370" y="20"/>
              </a:cxn>
              <a:cxn ang="0">
                <a:pos x="432" y="0"/>
              </a:cxn>
              <a:cxn ang="0">
                <a:pos x="494" y="4"/>
              </a:cxn>
              <a:cxn ang="0">
                <a:pos x="553" y="32"/>
              </a:cxn>
              <a:cxn ang="0">
                <a:pos x="582" y="67"/>
              </a:cxn>
              <a:cxn ang="0">
                <a:pos x="609" y="82"/>
              </a:cxn>
              <a:cxn ang="0">
                <a:pos x="659" y="91"/>
              </a:cxn>
              <a:cxn ang="0">
                <a:pos x="692" y="126"/>
              </a:cxn>
              <a:cxn ang="0">
                <a:pos x="697" y="165"/>
              </a:cxn>
              <a:cxn ang="0">
                <a:pos x="727" y="167"/>
              </a:cxn>
              <a:cxn ang="0">
                <a:pos x="756" y="184"/>
              </a:cxn>
              <a:cxn ang="0">
                <a:pos x="773" y="202"/>
              </a:cxn>
              <a:cxn ang="0">
                <a:pos x="786" y="229"/>
              </a:cxn>
              <a:cxn ang="0">
                <a:pos x="784" y="254"/>
              </a:cxn>
              <a:cxn ang="0">
                <a:pos x="786" y="286"/>
              </a:cxn>
              <a:cxn ang="0">
                <a:pos x="791" y="315"/>
              </a:cxn>
              <a:cxn ang="0">
                <a:pos x="784" y="347"/>
              </a:cxn>
              <a:cxn ang="0">
                <a:pos x="787" y="380"/>
              </a:cxn>
              <a:cxn ang="0">
                <a:pos x="792" y="410"/>
              </a:cxn>
              <a:cxn ang="0">
                <a:pos x="782" y="448"/>
              </a:cxn>
              <a:cxn ang="0">
                <a:pos x="759" y="475"/>
              </a:cxn>
              <a:cxn ang="0">
                <a:pos x="710" y="493"/>
              </a:cxn>
              <a:cxn ang="0">
                <a:pos x="673" y="482"/>
              </a:cxn>
              <a:cxn ang="0">
                <a:pos x="651" y="507"/>
              </a:cxn>
              <a:cxn ang="0">
                <a:pos x="624" y="523"/>
              </a:cxn>
              <a:cxn ang="0">
                <a:pos x="585" y="534"/>
              </a:cxn>
              <a:cxn ang="0">
                <a:pos x="539" y="527"/>
              </a:cxn>
              <a:cxn ang="0">
                <a:pos x="508" y="535"/>
              </a:cxn>
              <a:cxn ang="0">
                <a:pos x="483" y="555"/>
              </a:cxn>
              <a:cxn ang="0">
                <a:pos x="447" y="566"/>
              </a:cxn>
              <a:cxn ang="0">
                <a:pos x="414" y="563"/>
              </a:cxn>
              <a:cxn ang="0">
                <a:pos x="382" y="543"/>
              </a:cxn>
              <a:cxn ang="0">
                <a:pos x="359" y="563"/>
              </a:cxn>
              <a:cxn ang="0">
                <a:pos x="325" y="575"/>
              </a:cxn>
              <a:cxn ang="0">
                <a:pos x="282" y="567"/>
              </a:cxn>
              <a:cxn ang="0">
                <a:pos x="250" y="542"/>
              </a:cxn>
              <a:cxn ang="0">
                <a:pos x="223" y="533"/>
              </a:cxn>
              <a:cxn ang="0">
                <a:pos x="182" y="535"/>
              </a:cxn>
              <a:cxn ang="0">
                <a:pos x="147" y="518"/>
              </a:cxn>
              <a:cxn ang="0">
                <a:pos x="125" y="491"/>
              </a:cxn>
              <a:cxn ang="0">
                <a:pos x="111" y="479"/>
              </a:cxn>
              <a:cxn ang="0">
                <a:pos x="73" y="475"/>
              </a:cxn>
              <a:cxn ang="0">
                <a:pos x="38" y="449"/>
              </a:cxn>
              <a:cxn ang="0">
                <a:pos x="20" y="410"/>
              </a:cxn>
              <a:cxn ang="0">
                <a:pos x="18" y="365"/>
              </a:cxn>
              <a:cxn ang="0">
                <a:pos x="11" y="322"/>
              </a:cxn>
              <a:cxn ang="0">
                <a:pos x="0" y="280"/>
              </a:cxn>
              <a:cxn ang="0">
                <a:pos x="4" y="234"/>
              </a:cxn>
              <a:cxn ang="0">
                <a:pos x="29" y="196"/>
              </a:cxn>
              <a:cxn ang="0">
                <a:pos x="65" y="167"/>
              </a:cxn>
              <a:cxn ang="0">
                <a:pos x="114" y="153"/>
              </a:cxn>
              <a:cxn ang="0">
                <a:pos x="126" y="135"/>
              </a:cxn>
            </a:cxnLst>
            <a:rect l="0" t="0" r="r" b="b"/>
            <a:pathLst>
              <a:path w="793" h="576">
                <a:moveTo>
                  <a:pt x="126" y="135"/>
                </a:moveTo>
                <a:lnTo>
                  <a:pt x="132" y="120"/>
                </a:lnTo>
                <a:lnTo>
                  <a:pt x="142" y="103"/>
                </a:lnTo>
                <a:lnTo>
                  <a:pt x="158" y="91"/>
                </a:lnTo>
                <a:lnTo>
                  <a:pt x="177" y="80"/>
                </a:lnTo>
                <a:lnTo>
                  <a:pt x="194" y="75"/>
                </a:lnTo>
                <a:lnTo>
                  <a:pt x="214" y="69"/>
                </a:lnTo>
                <a:lnTo>
                  <a:pt x="245" y="66"/>
                </a:lnTo>
                <a:lnTo>
                  <a:pt x="274" y="69"/>
                </a:lnTo>
                <a:lnTo>
                  <a:pt x="302" y="76"/>
                </a:lnTo>
                <a:lnTo>
                  <a:pt x="322" y="83"/>
                </a:lnTo>
                <a:lnTo>
                  <a:pt x="334" y="57"/>
                </a:lnTo>
                <a:lnTo>
                  <a:pt x="350" y="37"/>
                </a:lnTo>
                <a:lnTo>
                  <a:pt x="370" y="20"/>
                </a:lnTo>
                <a:lnTo>
                  <a:pt x="398" y="9"/>
                </a:lnTo>
                <a:lnTo>
                  <a:pt x="432" y="0"/>
                </a:lnTo>
                <a:lnTo>
                  <a:pt x="465" y="0"/>
                </a:lnTo>
                <a:lnTo>
                  <a:pt x="494" y="4"/>
                </a:lnTo>
                <a:lnTo>
                  <a:pt x="527" y="14"/>
                </a:lnTo>
                <a:lnTo>
                  <a:pt x="553" y="32"/>
                </a:lnTo>
                <a:lnTo>
                  <a:pt x="571" y="50"/>
                </a:lnTo>
                <a:lnTo>
                  <a:pt x="582" y="67"/>
                </a:lnTo>
                <a:lnTo>
                  <a:pt x="585" y="89"/>
                </a:lnTo>
                <a:lnTo>
                  <a:pt x="609" y="82"/>
                </a:lnTo>
                <a:lnTo>
                  <a:pt x="635" y="84"/>
                </a:lnTo>
                <a:lnTo>
                  <a:pt x="659" y="91"/>
                </a:lnTo>
                <a:lnTo>
                  <a:pt x="678" y="107"/>
                </a:lnTo>
                <a:lnTo>
                  <a:pt x="692" y="126"/>
                </a:lnTo>
                <a:lnTo>
                  <a:pt x="697" y="149"/>
                </a:lnTo>
                <a:lnTo>
                  <a:pt x="697" y="165"/>
                </a:lnTo>
                <a:lnTo>
                  <a:pt x="710" y="164"/>
                </a:lnTo>
                <a:lnTo>
                  <a:pt x="727" y="167"/>
                </a:lnTo>
                <a:lnTo>
                  <a:pt x="743" y="175"/>
                </a:lnTo>
                <a:lnTo>
                  <a:pt x="756" y="184"/>
                </a:lnTo>
                <a:lnTo>
                  <a:pt x="765" y="192"/>
                </a:lnTo>
                <a:lnTo>
                  <a:pt x="773" y="202"/>
                </a:lnTo>
                <a:lnTo>
                  <a:pt x="781" y="214"/>
                </a:lnTo>
                <a:lnTo>
                  <a:pt x="786" y="229"/>
                </a:lnTo>
                <a:lnTo>
                  <a:pt x="787" y="241"/>
                </a:lnTo>
                <a:lnTo>
                  <a:pt x="784" y="254"/>
                </a:lnTo>
                <a:lnTo>
                  <a:pt x="779" y="269"/>
                </a:lnTo>
                <a:lnTo>
                  <a:pt x="786" y="286"/>
                </a:lnTo>
                <a:lnTo>
                  <a:pt x="789" y="300"/>
                </a:lnTo>
                <a:lnTo>
                  <a:pt x="791" y="315"/>
                </a:lnTo>
                <a:lnTo>
                  <a:pt x="787" y="335"/>
                </a:lnTo>
                <a:lnTo>
                  <a:pt x="784" y="347"/>
                </a:lnTo>
                <a:lnTo>
                  <a:pt x="775" y="361"/>
                </a:lnTo>
                <a:lnTo>
                  <a:pt x="787" y="380"/>
                </a:lnTo>
                <a:lnTo>
                  <a:pt x="791" y="393"/>
                </a:lnTo>
                <a:lnTo>
                  <a:pt x="792" y="410"/>
                </a:lnTo>
                <a:lnTo>
                  <a:pt x="789" y="428"/>
                </a:lnTo>
                <a:lnTo>
                  <a:pt x="782" y="448"/>
                </a:lnTo>
                <a:lnTo>
                  <a:pt x="773" y="462"/>
                </a:lnTo>
                <a:lnTo>
                  <a:pt x="759" y="475"/>
                </a:lnTo>
                <a:lnTo>
                  <a:pt x="735" y="488"/>
                </a:lnTo>
                <a:lnTo>
                  <a:pt x="710" y="493"/>
                </a:lnTo>
                <a:lnTo>
                  <a:pt x="687" y="489"/>
                </a:lnTo>
                <a:lnTo>
                  <a:pt x="673" y="482"/>
                </a:lnTo>
                <a:lnTo>
                  <a:pt x="662" y="496"/>
                </a:lnTo>
                <a:lnTo>
                  <a:pt x="651" y="507"/>
                </a:lnTo>
                <a:lnTo>
                  <a:pt x="642" y="514"/>
                </a:lnTo>
                <a:lnTo>
                  <a:pt x="624" y="523"/>
                </a:lnTo>
                <a:lnTo>
                  <a:pt x="609" y="530"/>
                </a:lnTo>
                <a:lnTo>
                  <a:pt x="585" y="534"/>
                </a:lnTo>
                <a:lnTo>
                  <a:pt x="562" y="533"/>
                </a:lnTo>
                <a:lnTo>
                  <a:pt x="539" y="527"/>
                </a:lnTo>
                <a:lnTo>
                  <a:pt x="520" y="516"/>
                </a:lnTo>
                <a:lnTo>
                  <a:pt x="508" y="535"/>
                </a:lnTo>
                <a:lnTo>
                  <a:pt x="497" y="546"/>
                </a:lnTo>
                <a:lnTo>
                  <a:pt x="483" y="555"/>
                </a:lnTo>
                <a:lnTo>
                  <a:pt x="466" y="563"/>
                </a:lnTo>
                <a:lnTo>
                  <a:pt x="447" y="566"/>
                </a:lnTo>
                <a:lnTo>
                  <a:pt x="430" y="566"/>
                </a:lnTo>
                <a:lnTo>
                  <a:pt x="414" y="563"/>
                </a:lnTo>
                <a:lnTo>
                  <a:pt x="394" y="552"/>
                </a:lnTo>
                <a:lnTo>
                  <a:pt x="382" y="543"/>
                </a:lnTo>
                <a:lnTo>
                  <a:pt x="370" y="555"/>
                </a:lnTo>
                <a:lnTo>
                  <a:pt x="359" y="563"/>
                </a:lnTo>
                <a:lnTo>
                  <a:pt x="345" y="569"/>
                </a:lnTo>
                <a:lnTo>
                  <a:pt x="325" y="575"/>
                </a:lnTo>
                <a:lnTo>
                  <a:pt x="303" y="573"/>
                </a:lnTo>
                <a:lnTo>
                  <a:pt x="282" y="567"/>
                </a:lnTo>
                <a:lnTo>
                  <a:pt x="265" y="558"/>
                </a:lnTo>
                <a:lnTo>
                  <a:pt x="250" y="542"/>
                </a:lnTo>
                <a:lnTo>
                  <a:pt x="240" y="527"/>
                </a:lnTo>
                <a:lnTo>
                  <a:pt x="223" y="533"/>
                </a:lnTo>
                <a:lnTo>
                  <a:pt x="205" y="537"/>
                </a:lnTo>
                <a:lnTo>
                  <a:pt x="182" y="535"/>
                </a:lnTo>
                <a:lnTo>
                  <a:pt x="162" y="528"/>
                </a:lnTo>
                <a:lnTo>
                  <a:pt x="147" y="518"/>
                </a:lnTo>
                <a:lnTo>
                  <a:pt x="135" y="507"/>
                </a:lnTo>
                <a:lnTo>
                  <a:pt x="125" y="491"/>
                </a:lnTo>
                <a:lnTo>
                  <a:pt x="123" y="475"/>
                </a:lnTo>
                <a:lnTo>
                  <a:pt x="111" y="479"/>
                </a:lnTo>
                <a:lnTo>
                  <a:pt x="94" y="480"/>
                </a:lnTo>
                <a:lnTo>
                  <a:pt x="73" y="475"/>
                </a:lnTo>
                <a:lnTo>
                  <a:pt x="52" y="464"/>
                </a:lnTo>
                <a:lnTo>
                  <a:pt x="38" y="449"/>
                </a:lnTo>
                <a:lnTo>
                  <a:pt x="26" y="430"/>
                </a:lnTo>
                <a:lnTo>
                  <a:pt x="20" y="410"/>
                </a:lnTo>
                <a:lnTo>
                  <a:pt x="17" y="383"/>
                </a:lnTo>
                <a:lnTo>
                  <a:pt x="18" y="365"/>
                </a:lnTo>
                <a:lnTo>
                  <a:pt x="25" y="338"/>
                </a:lnTo>
                <a:lnTo>
                  <a:pt x="11" y="322"/>
                </a:lnTo>
                <a:lnTo>
                  <a:pt x="3" y="301"/>
                </a:lnTo>
                <a:lnTo>
                  <a:pt x="0" y="280"/>
                </a:lnTo>
                <a:lnTo>
                  <a:pt x="0" y="257"/>
                </a:lnTo>
                <a:lnTo>
                  <a:pt x="4" y="234"/>
                </a:lnTo>
                <a:lnTo>
                  <a:pt x="14" y="216"/>
                </a:lnTo>
                <a:lnTo>
                  <a:pt x="29" y="196"/>
                </a:lnTo>
                <a:lnTo>
                  <a:pt x="46" y="181"/>
                </a:lnTo>
                <a:lnTo>
                  <a:pt x="65" y="167"/>
                </a:lnTo>
                <a:lnTo>
                  <a:pt x="91" y="157"/>
                </a:lnTo>
                <a:lnTo>
                  <a:pt x="114" y="153"/>
                </a:lnTo>
                <a:lnTo>
                  <a:pt x="125" y="150"/>
                </a:lnTo>
                <a:lnTo>
                  <a:pt x="126" y="135"/>
                </a:lnTo>
              </a:path>
            </a:pathLst>
          </a:custGeom>
          <a:solidFill>
            <a:srgbClr val="99CC00"/>
          </a:solidFill>
          <a:ln w="25400" cap="rnd" cmpd="sng">
            <a:solidFill>
              <a:srgbClr val="0070B8"/>
            </a:solidFill>
            <a:prstDash val="solid"/>
            <a:round/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>
              <a:defRPr/>
            </a:pPr>
            <a:endParaRPr lang="hu-HU">
              <a:solidFill>
                <a:srgbClr val="0070B8"/>
              </a:solidFill>
            </a:endParaRPr>
          </a:p>
        </p:txBody>
      </p:sp>
      <p:grpSp>
        <p:nvGrpSpPr>
          <p:cNvPr id="573" name="Group 1075"/>
          <p:cNvGrpSpPr>
            <a:grpSpLocks/>
          </p:cNvGrpSpPr>
          <p:nvPr/>
        </p:nvGrpSpPr>
        <p:grpSpPr bwMode="auto">
          <a:xfrm>
            <a:off x="4980955" y="1520825"/>
            <a:ext cx="763587" cy="871538"/>
            <a:chOff x="2229" y="2331"/>
            <a:chExt cx="673" cy="741"/>
          </a:xfrm>
        </p:grpSpPr>
        <p:sp>
          <p:nvSpPr>
            <p:cNvPr id="574" name="AutoShape 1076"/>
            <p:cNvSpPr>
              <a:spLocks noChangeArrowheads="1"/>
            </p:cNvSpPr>
            <p:nvPr/>
          </p:nvSpPr>
          <p:spPr bwMode="auto">
            <a:xfrm>
              <a:off x="2316" y="2331"/>
              <a:ext cx="438" cy="333"/>
            </a:xfrm>
            <a:prstGeom prst="roundRect">
              <a:avLst>
                <a:gd name="adj" fmla="val 12486"/>
              </a:avLst>
            </a:prstGeom>
            <a:solidFill>
              <a:srgbClr val="CECECE"/>
            </a:solidFill>
            <a:ln w="12700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75" name="Freeform 1077"/>
            <p:cNvSpPr>
              <a:spLocks/>
            </p:cNvSpPr>
            <p:nvPr/>
          </p:nvSpPr>
          <p:spPr bwMode="auto">
            <a:xfrm>
              <a:off x="2469" y="2728"/>
              <a:ext cx="17" cy="132"/>
            </a:xfrm>
            <a:custGeom>
              <a:avLst/>
              <a:gdLst>
                <a:gd name="T0" fmla="*/ 0 w 17"/>
                <a:gd name="T1" fmla="*/ 131 h 132"/>
                <a:gd name="T2" fmla="*/ 0 w 17"/>
                <a:gd name="T3" fmla="*/ 0 h 132"/>
                <a:gd name="T4" fmla="*/ 16 w 17"/>
                <a:gd name="T5" fmla="*/ 0 h 132"/>
                <a:gd name="T6" fmla="*/ 16 w 17"/>
                <a:gd name="T7" fmla="*/ 131 h 132"/>
                <a:gd name="T8" fmla="*/ 0 w 17"/>
                <a:gd name="T9" fmla="*/ 131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32"/>
                <a:gd name="T17" fmla="*/ 17 w 17"/>
                <a:gd name="T18" fmla="*/ 132 h 1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32">
                  <a:moveTo>
                    <a:pt x="0" y="131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31"/>
                  </a:lnTo>
                  <a:lnTo>
                    <a:pt x="0" y="131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76" name="Rectangle 1078"/>
            <p:cNvSpPr>
              <a:spLocks noChangeArrowheads="1"/>
            </p:cNvSpPr>
            <p:nvPr/>
          </p:nvSpPr>
          <p:spPr bwMode="auto">
            <a:xfrm>
              <a:off x="2290" y="2731"/>
              <a:ext cx="179" cy="133"/>
            </a:xfrm>
            <a:prstGeom prst="rect">
              <a:avLst/>
            </a:prstGeom>
            <a:solidFill>
              <a:srgbClr val="DADADA"/>
            </a:solidFill>
            <a:ln w="9525">
              <a:solidFill>
                <a:srgbClr val="0070B8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77" name="Freeform 1079"/>
            <p:cNvSpPr>
              <a:spLocks/>
            </p:cNvSpPr>
            <p:nvPr/>
          </p:nvSpPr>
          <p:spPr bwMode="auto">
            <a:xfrm>
              <a:off x="2294" y="2824"/>
              <a:ext cx="189" cy="17"/>
            </a:xfrm>
            <a:custGeom>
              <a:avLst/>
              <a:gdLst>
                <a:gd name="T0" fmla="*/ 188 w 189"/>
                <a:gd name="T1" fmla="*/ 0 h 17"/>
                <a:gd name="T2" fmla="*/ 176 w 189"/>
                <a:gd name="T3" fmla="*/ 16 h 17"/>
                <a:gd name="T4" fmla="*/ 0 w 189"/>
                <a:gd name="T5" fmla="*/ 16 h 17"/>
                <a:gd name="T6" fmla="*/ 0 60000 65536"/>
                <a:gd name="T7" fmla="*/ 0 60000 65536"/>
                <a:gd name="T8" fmla="*/ 0 60000 65536"/>
                <a:gd name="T9" fmla="*/ 0 w 189"/>
                <a:gd name="T10" fmla="*/ 0 h 17"/>
                <a:gd name="T11" fmla="*/ 189 w 189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" h="17">
                  <a:moveTo>
                    <a:pt x="188" y="0"/>
                  </a:moveTo>
                  <a:lnTo>
                    <a:pt x="176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78" name="Line 1080"/>
            <p:cNvSpPr>
              <a:spLocks noChangeShapeType="1"/>
            </p:cNvSpPr>
            <p:nvPr/>
          </p:nvSpPr>
          <p:spPr bwMode="auto">
            <a:xfrm>
              <a:off x="2295" y="2742"/>
              <a:ext cx="167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79" name="Freeform 1081"/>
            <p:cNvSpPr>
              <a:spLocks/>
            </p:cNvSpPr>
            <p:nvPr/>
          </p:nvSpPr>
          <p:spPr bwMode="auto">
            <a:xfrm>
              <a:off x="2290" y="273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0" name="Freeform 1082"/>
            <p:cNvSpPr>
              <a:spLocks/>
            </p:cNvSpPr>
            <p:nvPr/>
          </p:nvSpPr>
          <p:spPr bwMode="auto">
            <a:xfrm>
              <a:off x="2290" y="2747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1" name="Freeform 1083"/>
            <p:cNvSpPr>
              <a:spLocks/>
            </p:cNvSpPr>
            <p:nvPr/>
          </p:nvSpPr>
          <p:spPr bwMode="auto">
            <a:xfrm>
              <a:off x="2290" y="276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2" name="Freeform 1084"/>
            <p:cNvSpPr>
              <a:spLocks/>
            </p:cNvSpPr>
            <p:nvPr/>
          </p:nvSpPr>
          <p:spPr bwMode="auto">
            <a:xfrm>
              <a:off x="2290" y="278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3" name="Freeform 1085"/>
            <p:cNvSpPr>
              <a:spLocks/>
            </p:cNvSpPr>
            <p:nvPr/>
          </p:nvSpPr>
          <p:spPr bwMode="auto">
            <a:xfrm>
              <a:off x="2290" y="2796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4" name="Freeform 1086"/>
            <p:cNvSpPr>
              <a:spLocks/>
            </p:cNvSpPr>
            <p:nvPr/>
          </p:nvSpPr>
          <p:spPr bwMode="auto">
            <a:xfrm>
              <a:off x="2290" y="2836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7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7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5" name="Freeform 1087"/>
            <p:cNvSpPr>
              <a:spLocks/>
            </p:cNvSpPr>
            <p:nvPr/>
          </p:nvSpPr>
          <p:spPr bwMode="auto">
            <a:xfrm>
              <a:off x="2294" y="2810"/>
              <a:ext cx="189" cy="17"/>
            </a:xfrm>
            <a:custGeom>
              <a:avLst/>
              <a:gdLst>
                <a:gd name="T0" fmla="*/ 188 w 189"/>
                <a:gd name="T1" fmla="*/ 0 h 17"/>
                <a:gd name="T2" fmla="*/ 176 w 189"/>
                <a:gd name="T3" fmla="*/ 16 h 17"/>
                <a:gd name="T4" fmla="*/ 0 w 189"/>
                <a:gd name="T5" fmla="*/ 16 h 17"/>
                <a:gd name="T6" fmla="*/ 0 60000 65536"/>
                <a:gd name="T7" fmla="*/ 0 60000 65536"/>
                <a:gd name="T8" fmla="*/ 0 60000 65536"/>
                <a:gd name="T9" fmla="*/ 0 w 189"/>
                <a:gd name="T10" fmla="*/ 0 h 17"/>
                <a:gd name="T11" fmla="*/ 189 w 189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" h="17">
                  <a:moveTo>
                    <a:pt x="188" y="0"/>
                  </a:moveTo>
                  <a:lnTo>
                    <a:pt x="176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6" name="Freeform 1088"/>
            <p:cNvSpPr>
              <a:spLocks/>
            </p:cNvSpPr>
            <p:nvPr/>
          </p:nvSpPr>
          <p:spPr bwMode="auto">
            <a:xfrm>
              <a:off x="2290" y="2854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7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7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7" name="Freeform 1089"/>
            <p:cNvSpPr>
              <a:spLocks/>
            </p:cNvSpPr>
            <p:nvPr/>
          </p:nvSpPr>
          <p:spPr bwMode="auto">
            <a:xfrm>
              <a:off x="2476" y="2728"/>
              <a:ext cx="299" cy="132"/>
            </a:xfrm>
            <a:custGeom>
              <a:avLst/>
              <a:gdLst>
                <a:gd name="T0" fmla="*/ 0 w 299"/>
                <a:gd name="T1" fmla="*/ 131 h 132"/>
                <a:gd name="T2" fmla="*/ 0 w 299"/>
                <a:gd name="T3" fmla="*/ 0 h 132"/>
                <a:gd name="T4" fmla="*/ 298 w 299"/>
                <a:gd name="T5" fmla="*/ 0 h 132"/>
                <a:gd name="T6" fmla="*/ 298 w 299"/>
                <a:gd name="T7" fmla="*/ 131 h 132"/>
                <a:gd name="T8" fmla="*/ 0 w 299"/>
                <a:gd name="T9" fmla="*/ 131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9"/>
                <a:gd name="T16" fmla="*/ 0 h 132"/>
                <a:gd name="T17" fmla="*/ 299 w 299"/>
                <a:gd name="T18" fmla="*/ 132 h 1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9" h="132">
                  <a:moveTo>
                    <a:pt x="0" y="131"/>
                  </a:moveTo>
                  <a:lnTo>
                    <a:pt x="0" y="0"/>
                  </a:lnTo>
                  <a:lnTo>
                    <a:pt x="298" y="0"/>
                  </a:lnTo>
                  <a:lnTo>
                    <a:pt x="298" y="131"/>
                  </a:lnTo>
                  <a:lnTo>
                    <a:pt x="0" y="13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8" name="Freeform 1090"/>
            <p:cNvSpPr>
              <a:spLocks/>
            </p:cNvSpPr>
            <p:nvPr/>
          </p:nvSpPr>
          <p:spPr bwMode="auto">
            <a:xfrm>
              <a:off x="2704" y="2667"/>
              <a:ext cx="73" cy="158"/>
            </a:xfrm>
            <a:custGeom>
              <a:avLst/>
              <a:gdLst>
                <a:gd name="T0" fmla="*/ 0 w 73"/>
                <a:gd name="T1" fmla="*/ 0 h 158"/>
                <a:gd name="T2" fmla="*/ 72 w 73"/>
                <a:gd name="T3" fmla="*/ 52 h 158"/>
                <a:gd name="T4" fmla="*/ 72 w 73"/>
                <a:gd name="T5" fmla="*/ 157 h 158"/>
                <a:gd name="T6" fmla="*/ 0 60000 65536"/>
                <a:gd name="T7" fmla="*/ 0 60000 65536"/>
                <a:gd name="T8" fmla="*/ 0 60000 65536"/>
                <a:gd name="T9" fmla="*/ 0 w 73"/>
                <a:gd name="T10" fmla="*/ 0 h 158"/>
                <a:gd name="T11" fmla="*/ 73 w 73"/>
                <a:gd name="T12" fmla="*/ 158 h 1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3" h="158">
                  <a:moveTo>
                    <a:pt x="0" y="0"/>
                  </a:moveTo>
                  <a:lnTo>
                    <a:pt x="72" y="52"/>
                  </a:lnTo>
                  <a:lnTo>
                    <a:pt x="72" y="157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9" name="Freeform 1091"/>
            <p:cNvSpPr>
              <a:spLocks/>
            </p:cNvSpPr>
            <p:nvPr/>
          </p:nvSpPr>
          <p:spPr bwMode="auto">
            <a:xfrm>
              <a:off x="2288" y="2730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0" name="Freeform 1092"/>
            <p:cNvSpPr>
              <a:spLocks/>
            </p:cNvSpPr>
            <p:nvPr/>
          </p:nvSpPr>
          <p:spPr bwMode="auto">
            <a:xfrm>
              <a:off x="2288" y="2667"/>
              <a:ext cx="489" cy="59"/>
            </a:xfrm>
            <a:custGeom>
              <a:avLst/>
              <a:gdLst>
                <a:gd name="T0" fmla="*/ 0 w 489"/>
                <a:gd name="T1" fmla="*/ 58 h 59"/>
                <a:gd name="T2" fmla="*/ 488 w 489"/>
                <a:gd name="T3" fmla="*/ 58 h 59"/>
                <a:gd name="T4" fmla="*/ 411 w 489"/>
                <a:gd name="T5" fmla="*/ 0 h 59"/>
                <a:gd name="T6" fmla="*/ 77 w 489"/>
                <a:gd name="T7" fmla="*/ 1 h 59"/>
                <a:gd name="T8" fmla="*/ 0 w 489"/>
                <a:gd name="T9" fmla="*/ 58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59"/>
                <a:gd name="T17" fmla="*/ 489 w 489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59">
                  <a:moveTo>
                    <a:pt x="0" y="58"/>
                  </a:moveTo>
                  <a:lnTo>
                    <a:pt x="488" y="58"/>
                  </a:lnTo>
                  <a:lnTo>
                    <a:pt x="411" y="0"/>
                  </a:lnTo>
                  <a:lnTo>
                    <a:pt x="77" y="1"/>
                  </a:lnTo>
                  <a:lnTo>
                    <a:pt x="0" y="58"/>
                  </a:lnTo>
                </a:path>
              </a:pathLst>
            </a:custGeom>
            <a:solidFill>
              <a:srgbClr val="E0E0E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1" name="Freeform 1093"/>
            <p:cNvSpPr>
              <a:spLocks/>
            </p:cNvSpPr>
            <p:nvPr/>
          </p:nvSpPr>
          <p:spPr bwMode="auto">
            <a:xfrm>
              <a:off x="2368" y="2666"/>
              <a:ext cx="333" cy="24"/>
            </a:xfrm>
            <a:custGeom>
              <a:avLst/>
              <a:gdLst>
                <a:gd name="T0" fmla="*/ 2 w 333"/>
                <a:gd name="T1" fmla="*/ 21 h 24"/>
                <a:gd name="T2" fmla="*/ 2 w 333"/>
                <a:gd name="T3" fmla="*/ 23 h 24"/>
                <a:gd name="T4" fmla="*/ 330 w 333"/>
                <a:gd name="T5" fmla="*/ 23 h 24"/>
                <a:gd name="T6" fmla="*/ 330 w 333"/>
                <a:gd name="T7" fmla="*/ 21 h 24"/>
                <a:gd name="T8" fmla="*/ 332 w 333"/>
                <a:gd name="T9" fmla="*/ 21 h 24"/>
                <a:gd name="T10" fmla="*/ 332 w 333"/>
                <a:gd name="T11" fmla="*/ 2 h 24"/>
                <a:gd name="T12" fmla="*/ 330 w 333"/>
                <a:gd name="T13" fmla="*/ 2 h 24"/>
                <a:gd name="T14" fmla="*/ 330 w 333"/>
                <a:gd name="T15" fmla="*/ 0 h 24"/>
                <a:gd name="T16" fmla="*/ 2 w 333"/>
                <a:gd name="T17" fmla="*/ 0 h 24"/>
                <a:gd name="T18" fmla="*/ 2 w 333"/>
                <a:gd name="T19" fmla="*/ 2 h 24"/>
                <a:gd name="T20" fmla="*/ 0 w 333"/>
                <a:gd name="T21" fmla="*/ 2 h 24"/>
                <a:gd name="T22" fmla="*/ 0 w 333"/>
                <a:gd name="T23" fmla="*/ 21 h 24"/>
                <a:gd name="T24" fmla="*/ 2 w 333"/>
                <a:gd name="T25" fmla="*/ 21 h 2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33"/>
                <a:gd name="T40" fmla="*/ 0 h 24"/>
                <a:gd name="T41" fmla="*/ 333 w 333"/>
                <a:gd name="T42" fmla="*/ 24 h 2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33" h="24">
                  <a:moveTo>
                    <a:pt x="2" y="21"/>
                  </a:moveTo>
                  <a:lnTo>
                    <a:pt x="2" y="23"/>
                  </a:lnTo>
                  <a:lnTo>
                    <a:pt x="330" y="23"/>
                  </a:lnTo>
                  <a:lnTo>
                    <a:pt x="330" y="21"/>
                  </a:lnTo>
                  <a:lnTo>
                    <a:pt x="332" y="21"/>
                  </a:lnTo>
                  <a:lnTo>
                    <a:pt x="332" y="2"/>
                  </a:lnTo>
                  <a:lnTo>
                    <a:pt x="330" y="2"/>
                  </a:lnTo>
                  <a:lnTo>
                    <a:pt x="330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1"/>
                  </a:lnTo>
                  <a:lnTo>
                    <a:pt x="2" y="21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2" name="Freeform 1094"/>
            <p:cNvSpPr>
              <a:spLocks/>
            </p:cNvSpPr>
            <p:nvPr/>
          </p:nvSpPr>
          <p:spPr bwMode="auto">
            <a:xfrm>
              <a:off x="2368" y="2689"/>
              <a:ext cx="17" cy="1"/>
            </a:xfrm>
            <a:custGeom>
              <a:avLst/>
              <a:gdLst>
                <a:gd name="T0" fmla="*/ 16 w 17"/>
                <a:gd name="T1" fmla="*/ 0 h 1"/>
                <a:gd name="T2" fmla="*/ 12 w 17"/>
                <a:gd name="T3" fmla="*/ 0 h 1"/>
                <a:gd name="T4" fmla="*/ 8 w 17"/>
                <a:gd name="T5" fmla="*/ 0 h 1"/>
                <a:gd name="T6" fmla="*/ 4 w 17"/>
                <a:gd name="T7" fmla="*/ 0 h 1"/>
                <a:gd name="T8" fmla="*/ 0 w 17"/>
                <a:gd name="T9" fmla="*/ 0 h 1"/>
                <a:gd name="T10" fmla="*/ 4 w 17"/>
                <a:gd name="T11" fmla="*/ 0 h 1"/>
                <a:gd name="T12" fmla="*/ 8 w 17"/>
                <a:gd name="T13" fmla="*/ 0 h 1"/>
                <a:gd name="T14" fmla="*/ 12 w 17"/>
                <a:gd name="T15" fmla="*/ 0 h 1"/>
                <a:gd name="T16" fmla="*/ 16 w 17"/>
                <a:gd name="T17" fmla="*/ 0 h 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1"/>
                <a:gd name="T29" fmla="*/ 17 w 17"/>
                <a:gd name="T30" fmla="*/ 1 h 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1">
                  <a:moveTo>
                    <a:pt x="16" y="0"/>
                  </a:move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3" name="Freeform 1095"/>
            <p:cNvSpPr>
              <a:spLocks/>
            </p:cNvSpPr>
            <p:nvPr/>
          </p:nvSpPr>
          <p:spPr bwMode="auto">
            <a:xfrm>
              <a:off x="2288" y="273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4" name="Freeform 1096"/>
            <p:cNvSpPr>
              <a:spLocks/>
            </p:cNvSpPr>
            <p:nvPr/>
          </p:nvSpPr>
          <p:spPr bwMode="auto">
            <a:xfrm>
              <a:off x="2288" y="2728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5" name="Freeform 1097"/>
            <p:cNvSpPr>
              <a:spLocks/>
            </p:cNvSpPr>
            <p:nvPr/>
          </p:nvSpPr>
          <p:spPr bwMode="auto">
            <a:xfrm>
              <a:off x="2288" y="2725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6" name="Freeform 1098"/>
            <p:cNvSpPr>
              <a:spLocks/>
            </p:cNvSpPr>
            <p:nvPr/>
          </p:nvSpPr>
          <p:spPr bwMode="auto">
            <a:xfrm>
              <a:off x="2288" y="2723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7" name="Freeform 1099"/>
            <p:cNvSpPr>
              <a:spLocks/>
            </p:cNvSpPr>
            <p:nvPr/>
          </p:nvSpPr>
          <p:spPr bwMode="auto">
            <a:xfrm>
              <a:off x="2288" y="2723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8" name="Freeform 1100"/>
            <p:cNvSpPr>
              <a:spLocks/>
            </p:cNvSpPr>
            <p:nvPr/>
          </p:nvSpPr>
          <p:spPr bwMode="auto">
            <a:xfrm>
              <a:off x="2325" y="2678"/>
              <a:ext cx="417" cy="26"/>
            </a:xfrm>
            <a:custGeom>
              <a:avLst/>
              <a:gdLst>
                <a:gd name="T0" fmla="*/ 41 w 417"/>
                <a:gd name="T1" fmla="*/ 0 h 26"/>
                <a:gd name="T2" fmla="*/ 41 w 417"/>
                <a:gd name="T3" fmla="*/ 15 h 26"/>
                <a:gd name="T4" fmla="*/ 377 w 417"/>
                <a:gd name="T5" fmla="*/ 15 h 26"/>
                <a:gd name="T6" fmla="*/ 377 w 417"/>
                <a:gd name="T7" fmla="*/ 1 h 26"/>
                <a:gd name="T8" fmla="*/ 416 w 417"/>
                <a:gd name="T9" fmla="*/ 25 h 26"/>
                <a:gd name="T10" fmla="*/ 0 w 417"/>
                <a:gd name="T11" fmla="*/ 25 h 26"/>
                <a:gd name="T12" fmla="*/ 41 w 417"/>
                <a:gd name="T13" fmla="*/ 0 h 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17"/>
                <a:gd name="T22" fmla="*/ 0 h 26"/>
                <a:gd name="T23" fmla="*/ 417 w 417"/>
                <a:gd name="T24" fmla="*/ 26 h 2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17" h="26">
                  <a:moveTo>
                    <a:pt x="41" y="0"/>
                  </a:moveTo>
                  <a:lnTo>
                    <a:pt x="41" y="15"/>
                  </a:lnTo>
                  <a:lnTo>
                    <a:pt x="377" y="15"/>
                  </a:lnTo>
                  <a:lnTo>
                    <a:pt x="377" y="1"/>
                  </a:lnTo>
                  <a:lnTo>
                    <a:pt x="416" y="25"/>
                  </a:lnTo>
                  <a:lnTo>
                    <a:pt x="0" y="25"/>
                  </a:lnTo>
                  <a:lnTo>
                    <a:pt x="41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9" name="Line 1101"/>
            <p:cNvSpPr>
              <a:spLocks noChangeShapeType="1"/>
            </p:cNvSpPr>
            <p:nvPr/>
          </p:nvSpPr>
          <p:spPr bwMode="auto">
            <a:xfrm>
              <a:off x="2674" y="2733"/>
              <a:ext cx="0" cy="119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0" name="Line 1102"/>
            <p:cNvSpPr>
              <a:spLocks noChangeShapeType="1"/>
            </p:cNvSpPr>
            <p:nvPr/>
          </p:nvSpPr>
          <p:spPr bwMode="auto">
            <a:xfrm>
              <a:off x="2540" y="2733"/>
              <a:ext cx="0" cy="122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1" name="Line 1103"/>
            <p:cNvSpPr>
              <a:spLocks noChangeShapeType="1"/>
            </p:cNvSpPr>
            <p:nvPr/>
          </p:nvSpPr>
          <p:spPr bwMode="auto">
            <a:xfrm flipH="1">
              <a:off x="2283" y="2725"/>
              <a:ext cx="494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2" name="Line 1104"/>
            <p:cNvSpPr>
              <a:spLocks noChangeShapeType="1"/>
            </p:cNvSpPr>
            <p:nvPr/>
          </p:nvSpPr>
          <p:spPr bwMode="auto">
            <a:xfrm>
              <a:off x="2377" y="2692"/>
              <a:ext cx="319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3" name="Freeform 1105"/>
            <p:cNvSpPr>
              <a:spLocks/>
            </p:cNvSpPr>
            <p:nvPr/>
          </p:nvSpPr>
          <p:spPr bwMode="auto">
            <a:xfrm>
              <a:off x="2325" y="264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4" name="Freeform 1106"/>
            <p:cNvSpPr>
              <a:spLocks/>
            </p:cNvSpPr>
            <p:nvPr/>
          </p:nvSpPr>
          <p:spPr bwMode="auto">
            <a:xfrm>
              <a:off x="2325" y="264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5" name="Freeform 1107"/>
            <p:cNvSpPr>
              <a:spLocks/>
            </p:cNvSpPr>
            <p:nvPr/>
          </p:nvSpPr>
          <p:spPr bwMode="auto">
            <a:xfrm>
              <a:off x="2325" y="264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6" name="Freeform 1108"/>
            <p:cNvSpPr>
              <a:spLocks/>
            </p:cNvSpPr>
            <p:nvPr/>
          </p:nvSpPr>
          <p:spPr bwMode="auto">
            <a:xfrm>
              <a:off x="2325" y="263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7" name="Freeform 1109"/>
            <p:cNvSpPr>
              <a:spLocks/>
            </p:cNvSpPr>
            <p:nvPr/>
          </p:nvSpPr>
          <p:spPr bwMode="auto">
            <a:xfrm>
              <a:off x="2325" y="263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8" name="Freeform 1110"/>
            <p:cNvSpPr>
              <a:spLocks/>
            </p:cNvSpPr>
            <p:nvPr/>
          </p:nvSpPr>
          <p:spPr bwMode="auto">
            <a:xfrm>
              <a:off x="2325" y="263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9" name="Freeform 1111"/>
            <p:cNvSpPr>
              <a:spLocks/>
            </p:cNvSpPr>
            <p:nvPr/>
          </p:nvSpPr>
          <p:spPr bwMode="auto">
            <a:xfrm>
              <a:off x="2325" y="262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0" name="Freeform 1112"/>
            <p:cNvSpPr>
              <a:spLocks/>
            </p:cNvSpPr>
            <p:nvPr/>
          </p:nvSpPr>
          <p:spPr bwMode="auto">
            <a:xfrm>
              <a:off x="2325" y="262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1" name="Freeform 1113"/>
            <p:cNvSpPr>
              <a:spLocks/>
            </p:cNvSpPr>
            <p:nvPr/>
          </p:nvSpPr>
          <p:spPr bwMode="auto">
            <a:xfrm>
              <a:off x="2325" y="262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2" name="Freeform 1114"/>
            <p:cNvSpPr>
              <a:spLocks/>
            </p:cNvSpPr>
            <p:nvPr/>
          </p:nvSpPr>
          <p:spPr bwMode="auto">
            <a:xfrm>
              <a:off x="2325" y="261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3" name="Freeform 1115"/>
            <p:cNvSpPr>
              <a:spLocks/>
            </p:cNvSpPr>
            <p:nvPr/>
          </p:nvSpPr>
          <p:spPr bwMode="auto">
            <a:xfrm>
              <a:off x="2325" y="261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4" name="Freeform 1116"/>
            <p:cNvSpPr>
              <a:spLocks/>
            </p:cNvSpPr>
            <p:nvPr/>
          </p:nvSpPr>
          <p:spPr bwMode="auto">
            <a:xfrm>
              <a:off x="2325" y="261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5" name="Freeform 1117"/>
            <p:cNvSpPr>
              <a:spLocks/>
            </p:cNvSpPr>
            <p:nvPr/>
          </p:nvSpPr>
          <p:spPr bwMode="auto">
            <a:xfrm>
              <a:off x="2325" y="260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6" name="Freeform 1118"/>
            <p:cNvSpPr>
              <a:spLocks/>
            </p:cNvSpPr>
            <p:nvPr/>
          </p:nvSpPr>
          <p:spPr bwMode="auto">
            <a:xfrm>
              <a:off x="2325" y="260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7" name="Freeform 1119"/>
            <p:cNvSpPr>
              <a:spLocks/>
            </p:cNvSpPr>
            <p:nvPr/>
          </p:nvSpPr>
          <p:spPr bwMode="auto">
            <a:xfrm>
              <a:off x="2325" y="260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8" name="Freeform 1120"/>
            <p:cNvSpPr>
              <a:spLocks/>
            </p:cNvSpPr>
            <p:nvPr/>
          </p:nvSpPr>
          <p:spPr bwMode="auto">
            <a:xfrm>
              <a:off x="2325" y="260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9" name="Freeform 1121"/>
            <p:cNvSpPr>
              <a:spLocks/>
            </p:cNvSpPr>
            <p:nvPr/>
          </p:nvSpPr>
          <p:spPr bwMode="auto">
            <a:xfrm>
              <a:off x="2325" y="25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0" name="Freeform 1122"/>
            <p:cNvSpPr>
              <a:spLocks/>
            </p:cNvSpPr>
            <p:nvPr/>
          </p:nvSpPr>
          <p:spPr bwMode="auto">
            <a:xfrm>
              <a:off x="2325" y="259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1" name="Freeform 1123"/>
            <p:cNvSpPr>
              <a:spLocks/>
            </p:cNvSpPr>
            <p:nvPr/>
          </p:nvSpPr>
          <p:spPr bwMode="auto">
            <a:xfrm>
              <a:off x="2325" y="2589"/>
              <a:ext cx="417" cy="17"/>
            </a:xfrm>
            <a:custGeom>
              <a:avLst/>
              <a:gdLst>
                <a:gd name="T0" fmla="*/ 0 w 417"/>
                <a:gd name="T1" fmla="*/ 0 h 17"/>
                <a:gd name="T2" fmla="*/ 0 w 417"/>
                <a:gd name="T3" fmla="*/ 16 h 17"/>
                <a:gd name="T4" fmla="*/ 416 w 417"/>
                <a:gd name="T5" fmla="*/ 16 h 17"/>
                <a:gd name="T6" fmla="*/ 416 w 417"/>
                <a:gd name="T7" fmla="*/ 0 h 17"/>
                <a:gd name="T8" fmla="*/ 0 w 4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0"/>
                  </a:moveTo>
                  <a:lnTo>
                    <a:pt x="0" y="16"/>
                  </a:lnTo>
                  <a:lnTo>
                    <a:pt x="416" y="16"/>
                  </a:ln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2" name="Freeform 1124"/>
            <p:cNvSpPr>
              <a:spLocks/>
            </p:cNvSpPr>
            <p:nvPr/>
          </p:nvSpPr>
          <p:spPr bwMode="auto">
            <a:xfrm>
              <a:off x="2325" y="258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3" name="Freeform 1125"/>
            <p:cNvSpPr>
              <a:spLocks/>
            </p:cNvSpPr>
            <p:nvPr/>
          </p:nvSpPr>
          <p:spPr bwMode="auto">
            <a:xfrm>
              <a:off x="2325" y="258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4" name="Freeform 1126"/>
            <p:cNvSpPr>
              <a:spLocks/>
            </p:cNvSpPr>
            <p:nvPr/>
          </p:nvSpPr>
          <p:spPr bwMode="auto">
            <a:xfrm>
              <a:off x="2325" y="258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5" name="Freeform 1127"/>
            <p:cNvSpPr>
              <a:spLocks/>
            </p:cNvSpPr>
            <p:nvPr/>
          </p:nvSpPr>
          <p:spPr bwMode="auto">
            <a:xfrm>
              <a:off x="2325" y="257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6" name="Freeform 1128"/>
            <p:cNvSpPr>
              <a:spLocks/>
            </p:cNvSpPr>
            <p:nvPr/>
          </p:nvSpPr>
          <p:spPr bwMode="auto">
            <a:xfrm>
              <a:off x="2325" y="257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7" name="Freeform 1129"/>
            <p:cNvSpPr>
              <a:spLocks/>
            </p:cNvSpPr>
            <p:nvPr/>
          </p:nvSpPr>
          <p:spPr bwMode="auto">
            <a:xfrm>
              <a:off x="2325" y="257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8" name="Freeform 1130"/>
            <p:cNvSpPr>
              <a:spLocks/>
            </p:cNvSpPr>
            <p:nvPr/>
          </p:nvSpPr>
          <p:spPr bwMode="auto">
            <a:xfrm>
              <a:off x="2325" y="256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9" name="Freeform 1131"/>
            <p:cNvSpPr>
              <a:spLocks/>
            </p:cNvSpPr>
            <p:nvPr/>
          </p:nvSpPr>
          <p:spPr bwMode="auto">
            <a:xfrm>
              <a:off x="2325" y="256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0" name="Freeform 1132"/>
            <p:cNvSpPr>
              <a:spLocks/>
            </p:cNvSpPr>
            <p:nvPr/>
          </p:nvSpPr>
          <p:spPr bwMode="auto">
            <a:xfrm>
              <a:off x="2325" y="256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1" name="Freeform 1133"/>
            <p:cNvSpPr>
              <a:spLocks/>
            </p:cNvSpPr>
            <p:nvPr/>
          </p:nvSpPr>
          <p:spPr bwMode="auto">
            <a:xfrm>
              <a:off x="2325" y="256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2" name="Freeform 1134"/>
            <p:cNvSpPr>
              <a:spLocks/>
            </p:cNvSpPr>
            <p:nvPr/>
          </p:nvSpPr>
          <p:spPr bwMode="auto">
            <a:xfrm>
              <a:off x="2325" y="255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3" name="Freeform 1135"/>
            <p:cNvSpPr>
              <a:spLocks/>
            </p:cNvSpPr>
            <p:nvPr/>
          </p:nvSpPr>
          <p:spPr bwMode="auto">
            <a:xfrm>
              <a:off x="2325" y="255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4" name="Freeform 1136"/>
            <p:cNvSpPr>
              <a:spLocks/>
            </p:cNvSpPr>
            <p:nvPr/>
          </p:nvSpPr>
          <p:spPr bwMode="auto">
            <a:xfrm>
              <a:off x="2325" y="254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5" name="Freeform 1137"/>
            <p:cNvSpPr>
              <a:spLocks/>
            </p:cNvSpPr>
            <p:nvPr/>
          </p:nvSpPr>
          <p:spPr bwMode="auto">
            <a:xfrm>
              <a:off x="2325" y="254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6" name="Freeform 1138"/>
            <p:cNvSpPr>
              <a:spLocks/>
            </p:cNvSpPr>
            <p:nvPr/>
          </p:nvSpPr>
          <p:spPr bwMode="auto">
            <a:xfrm>
              <a:off x="2325" y="254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7" name="Freeform 1139"/>
            <p:cNvSpPr>
              <a:spLocks/>
            </p:cNvSpPr>
            <p:nvPr/>
          </p:nvSpPr>
          <p:spPr bwMode="auto">
            <a:xfrm>
              <a:off x="2325" y="253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8" name="Freeform 1140"/>
            <p:cNvSpPr>
              <a:spLocks/>
            </p:cNvSpPr>
            <p:nvPr/>
          </p:nvSpPr>
          <p:spPr bwMode="auto">
            <a:xfrm>
              <a:off x="2325" y="253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9" name="Freeform 1141"/>
            <p:cNvSpPr>
              <a:spLocks/>
            </p:cNvSpPr>
            <p:nvPr/>
          </p:nvSpPr>
          <p:spPr bwMode="auto">
            <a:xfrm>
              <a:off x="2325" y="253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0" name="Freeform 1142"/>
            <p:cNvSpPr>
              <a:spLocks/>
            </p:cNvSpPr>
            <p:nvPr/>
          </p:nvSpPr>
          <p:spPr bwMode="auto">
            <a:xfrm>
              <a:off x="2325" y="252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1" name="Freeform 1143"/>
            <p:cNvSpPr>
              <a:spLocks/>
            </p:cNvSpPr>
            <p:nvPr/>
          </p:nvSpPr>
          <p:spPr bwMode="auto">
            <a:xfrm>
              <a:off x="2325" y="2526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2" name="Freeform 1144"/>
            <p:cNvSpPr>
              <a:spLocks/>
            </p:cNvSpPr>
            <p:nvPr/>
          </p:nvSpPr>
          <p:spPr bwMode="auto">
            <a:xfrm>
              <a:off x="2325" y="252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3" name="Freeform 1145"/>
            <p:cNvSpPr>
              <a:spLocks/>
            </p:cNvSpPr>
            <p:nvPr/>
          </p:nvSpPr>
          <p:spPr bwMode="auto">
            <a:xfrm>
              <a:off x="2325" y="252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4" name="Freeform 1146"/>
            <p:cNvSpPr>
              <a:spLocks/>
            </p:cNvSpPr>
            <p:nvPr/>
          </p:nvSpPr>
          <p:spPr bwMode="auto">
            <a:xfrm>
              <a:off x="2325" y="251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5" name="Freeform 1147"/>
            <p:cNvSpPr>
              <a:spLocks/>
            </p:cNvSpPr>
            <p:nvPr/>
          </p:nvSpPr>
          <p:spPr bwMode="auto">
            <a:xfrm>
              <a:off x="2325" y="251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6" name="Freeform 1148"/>
            <p:cNvSpPr>
              <a:spLocks/>
            </p:cNvSpPr>
            <p:nvPr/>
          </p:nvSpPr>
          <p:spPr bwMode="auto">
            <a:xfrm>
              <a:off x="2325" y="251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7" name="Freeform 1149"/>
            <p:cNvSpPr>
              <a:spLocks/>
            </p:cNvSpPr>
            <p:nvPr/>
          </p:nvSpPr>
          <p:spPr bwMode="auto">
            <a:xfrm>
              <a:off x="2325" y="250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8" name="Freeform 1150"/>
            <p:cNvSpPr>
              <a:spLocks/>
            </p:cNvSpPr>
            <p:nvPr/>
          </p:nvSpPr>
          <p:spPr bwMode="auto">
            <a:xfrm>
              <a:off x="2325" y="250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9" name="Freeform 1151"/>
            <p:cNvSpPr>
              <a:spLocks/>
            </p:cNvSpPr>
            <p:nvPr/>
          </p:nvSpPr>
          <p:spPr bwMode="auto">
            <a:xfrm>
              <a:off x="2325" y="249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0" name="Freeform 1152"/>
            <p:cNvSpPr>
              <a:spLocks/>
            </p:cNvSpPr>
            <p:nvPr/>
          </p:nvSpPr>
          <p:spPr bwMode="auto">
            <a:xfrm>
              <a:off x="2325" y="24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1" name="Freeform 1153"/>
            <p:cNvSpPr>
              <a:spLocks/>
            </p:cNvSpPr>
            <p:nvPr/>
          </p:nvSpPr>
          <p:spPr bwMode="auto">
            <a:xfrm>
              <a:off x="2325" y="249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2" name="Freeform 1154"/>
            <p:cNvSpPr>
              <a:spLocks/>
            </p:cNvSpPr>
            <p:nvPr/>
          </p:nvSpPr>
          <p:spPr bwMode="auto">
            <a:xfrm>
              <a:off x="2325" y="249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3" name="Freeform 1155"/>
            <p:cNvSpPr>
              <a:spLocks/>
            </p:cNvSpPr>
            <p:nvPr/>
          </p:nvSpPr>
          <p:spPr bwMode="auto">
            <a:xfrm>
              <a:off x="2325" y="248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4" name="Freeform 1156"/>
            <p:cNvSpPr>
              <a:spLocks/>
            </p:cNvSpPr>
            <p:nvPr/>
          </p:nvSpPr>
          <p:spPr bwMode="auto">
            <a:xfrm>
              <a:off x="2325" y="248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5" name="Freeform 1157"/>
            <p:cNvSpPr>
              <a:spLocks/>
            </p:cNvSpPr>
            <p:nvPr/>
          </p:nvSpPr>
          <p:spPr bwMode="auto">
            <a:xfrm>
              <a:off x="2325" y="248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6" name="Freeform 1158"/>
            <p:cNvSpPr>
              <a:spLocks/>
            </p:cNvSpPr>
            <p:nvPr/>
          </p:nvSpPr>
          <p:spPr bwMode="auto">
            <a:xfrm>
              <a:off x="2325" y="2477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7" name="Freeform 1159"/>
            <p:cNvSpPr>
              <a:spLocks/>
            </p:cNvSpPr>
            <p:nvPr/>
          </p:nvSpPr>
          <p:spPr bwMode="auto">
            <a:xfrm>
              <a:off x="2325" y="247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8" name="Freeform 1160"/>
            <p:cNvSpPr>
              <a:spLocks/>
            </p:cNvSpPr>
            <p:nvPr/>
          </p:nvSpPr>
          <p:spPr bwMode="auto">
            <a:xfrm>
              <a:off x="2325" y="247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9" name="Freeform 1161"/>
            <p:cNvSpPr>
              <a:spLocks/>
            </p:cNvSpPr>
            <p:nvPr/>
          </p:nvSpPr>
          <p:spPr bwMode="auto">
            <a:xfrm>
              <a:off x="2325" y="246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0" name="Freeform 1162"/>
            <p:cNvSpPr>
              <a:spLocks/>
            </p:cNvSpPr>
            <p:nvPr/>
          </p:nvSpPr>
          <p:spPr bwMode="auto">
            <a:xfrm>
              <a:off x="2325" y="246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1" name="Freeform 1163"/>
            <p:cNvSpPr>
              <a:spLocks/>
            </p:cNvSpPr>
            <p:nvPr/>
          </p:nvSpPr>
          <p:spPr bwMode="auto">
            <a:xfrm>
              <a:off x="2325" y="246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2" name="Freeform 1164"/>
            <p:cNvSpPr>
              <a:spLocks/>
            </p:cNvSpPr>
            <p:nvPr/>
          </p:nvSpPr>
          <p:spPr bwMode="auto">
            <a:xfrm>
              <a:off x="2325" y="245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3" name="Freeform 1165"/>
            <p:cNvSpPr>
              <a:spLocks/>
            </p:cNvSpPr>
            <p:nvPr/>
          </p:nvSpPr>
          <p:spPr bwMode="auto">
            <a:xfrm>
              <a:off x="2325" y="245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4" name="Freeform 1166"/>
            <p:cNvSpPr>
              <a:spLocks/>
            </p:cNvSpPr>
            <p:nvPr/>
          </p:nvSpPr>
          <p:spPr bwMode="auto">
            <a:xfrm>
              <a:off x="2325" y="245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5" name="Freeform 1167"/>
            <p:cNvSpPr>
              <a:spLocks/>
            </p:cNvSpPr>
            <p:nvPr/>
          </p:nvSpPr>
          <p:spPr bwMode="auto">
            <a:xfrm>
              <a:off x="2325" y="245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6" name="Freeform 1168"/>
            <p:cNvSpPr>
              <a:spLocks/>
            </p:cNvSpPr>
            <p:nvPr/>
          </p:nvSpPr>
          <p:spPr bwMode="auto">
            <a:xfrm>
              <a:off x="2325" y="244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7" name="Freeform 1169"/>
            <p:cNvSpPr>
              <a:spLocks/>
            </p:cNvSpPr>
            <p:nvPr/>
          </p:nvSpPr>
          <p:spPr bwMode="auto">
            <a:xfrm>
              <a:off x="2325" y="244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8" name="Freeform 1170"/>
            <p:cNvSpPr>
              <a:spLocks/>
            </p:cNvSpPr>
            <p:nvPr/>
          </p:nvSpPr>
          <p:spPr bwMode="auto">
            <a:xfrm>
              <a:off x="2325" y="244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9" name="Freeform 1171"/>
            <p:cNvSpPr>
              <a:spLocks/>
            </p:cNvSpPr>
            <p:nvPr/>
          </p:nvSpPr>
          <p:spPr bwMode="auto">
            <a:xfrm>
              <a:off x="2325" y="2437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0" name="Freeform 1172"/>
            <p:cNvSpPr>
              <a:spLocks/>
            </p:cNvSpPr>
            <p:nvPr/>
          </p:nvSpPr>
          <p:spPr bwMode="auto">
            <a:xfrm>
              <a:off x="2325" y="243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1" name="Freeform 1173"/>
            <p:cNvSpPr>
              <a:spLocks/>
            </p:cNvSpPr>
            <p:nvPr/>
          </p:nvSpPr>
          <p:spPr bwMode="auto">
            <a:xfrm>
              <a:off x="2325" y="2430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2" name="Freeform 1174"/>
            <p:cNvSpPr>
              <a:spLocks/>
            </p:cNvSpPr>
            <p:nvPr/>
          </p:nvSpPr>
          <p:spPr bwMode="auto">
            <a:xfrm>
              <a:off x="2325" y="242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3" name="Freeform 1175"/>
            <p:cNvSpPr>
              <a:spLocks/>
            </p:cNvSpPr>
            <p:nvPr/>
          </p:nvSpPr>
          <p:spPr bwMode="auto">
            <a:xfrm>
              <a:off x="2325" y="242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4" name="Freeform 1176"/>
            <p:cNvSpPr>
              <a:spLocks/>
            </p:cNvSpPr>
            <p:nvPr/>
          </p:nvSpPr>
          <p:spPr bwMode="auto">
            <a:xfrm>
              <a:off x="2325" y="242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5" name="Freeform 1177"/>
            <p:cNvSpPr>
              <a:spLocks/>
            </p:cNvSpPr>
            <p:nvPr/>
          </p:nvSpPr>
          <p:spPr bwMode="auto">
            <a:xfrm>
              <a:off x="2325" y="241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6" name="Freeform 1178"/>
            <p:cNvSpPr>
              <a:spLocks/>
            </p:cNvSpPr>
            <p:nvPr/>
          </p:nvSpPr>
          <p:spPr bwMode="auto">
            <a:xfrm>
              <a:off x="2325" y="241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7" name="Freeform 1179"/>
            <p:cNvSpPr>
              <a:spLocks/>
            </p:cNvSpPr>
            <p:nvPr/>
          </p:nvSpPr>
          <p:spPr bwMode="auto">
            <a:xfrm>
              <a:off x="2325" y="241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8" name="Freeform 1180"/>
            <p:cNvSpPr>
              <a:spLocks/>
            </p:cNvSpPr>
            <p:nvPr/>
          </p:nvSpPr>
          <p:spPr bwMode="auto">
            <a:xfrm>
              <a:off x="2325" y="241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9" name="Freeform 1181"/>
            <p:cNvSpPr>
              <a:spLocks/>
            </p:cNvSpPr>
            <p:nvPr/>
          </p:nvSpPr>
          <p:spPr bwMode="auto">
            <a:xfrm>
              <a:off x="2325" y="240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0" name="Freeform 1182"/>
            <p:cNvSpPr>
              <a:spLocks/>
            </p:cNvSpPr>
            <p:nvPr/>
          </p:nvSpPr>
          <p:spPr bwMode="auto">
            <a:xfrm>
              <a:off x="2325" y="240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1" name="Freeform 1183"/>
            <p:cNvSpPr>
              <a:spLocks/>
            </p:cNvSpPr>
            <p:nvPr/>
          </p:nvSpPr>
          <p:spPr bwMode="auto">
            <a:xfrm>
              <a:off x="2325" y="23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2" name="Freeform 1184"/>
            <p:cNvSpPr>
              <a:spLocks/>
            </p:cNvSpPr>
            <p:nvPr/>
          </p:nvSpPr>
          <p:spPr bwMode="auto">
            <a:xfrm>
              <a:off x="2325" y="23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3" name="Freeform 1185"/>
            <p:cNvSpPr>
              <a:spLocks/>
            </p:cNvSpPr>
            <p:nvPr/>
          </p:nvSpPr>
          <p:spPr bwMode="auto">
            <a:xfrm>
              <a:off x="2325" y="239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4" name="Freeform 1186"/>
            <p:cNvSpPr>
              <a:spLocks/>
            </p:cNvSpPr>
            <p:nvPr/>
          </p:nvSpPr>
          <p:spPr bwMode="auto">
            <a:xfrm>
              <a:off x="2325" y="238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5" name="Freeform 1187"/>
            <p:cNvSpPr>
              <a:spLocks/>
            </p:cNvSpPr>
            <p:nvPr/>
          </p:nvSpPr>
          <p:spPr bwMode="auto">
            <a:xfrm>
              <a:off x="2325" y="238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6" name="Freeform 1188"/>
            <p:cNvSpPr>
              <a:spLocks/>
            </p:cNvSpPr>
            <p:nvPr/>
          </p:nvSpPr>
          <p:spPr bwMode="auto">
            <a:xfrm>
              <a:off x="2325" y="238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7" name="Freeform 1189"/>
            <p:cNvSpPr>
              <a:spLocks/>
            </p:cNvSpPr>
            <p:nvPr/>
          </p:nvSpPr>
          <p:spPr bwMode="auto">
            <a:xfrm>
              <a:off x="2325" y="237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8" name="Freeform 1190"/>
            <p:cNvSpPr>
              <a:spLocks/>
            </p:cNvSpPr>
            <p:nvPr/>
          </p:nvSpPr>
          <p:spPr bwMode="auto">
            <a:xfrm>
              <a:off x="2325" y="237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9" name="Freeform 1191"/>
            <p:cNvSpPr>
              <a:spLocks/>
            </p:cNvSpPr>
            <p:nvPr/>
          </p:nvSpPr>
          <p:spPr bwMode="auto">
            <a:xfrm>
              <a:off x="2325" y="237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0" name="Freeform 1192"/>
            <p:cNvSpPr>
              <a:spLocks/>
            </p:cNvSpPr>
            <p:nvPr/>
          </p:nvSpPr>
          <p:spPr bwMode="auto">
            <a:xfrm>
              <a:off x="2325" y="237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1" name="Freeform 1193"/>
            <p:cNvSpPr>
              <a:spLocks/>
            </p:cNvSpPr>
            <p:nvPr/>
          </p:nvSpPr>
          <p:spPr bwMode="auto">
            <a:xfrm>
              <a:off x="2325" y="236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2" name="Freeform 1194"/>
            <p:cNvSpPr>
              <a:spLocks/>
            </p:cNvSpPr>
            <p:nvPr/>
          </p:nvSpPr>
          <p:spPr bwMode="auto">
            <a:xfrm>
              <a:off x="2325" y="236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3" name="Freeform 1195"/>
            <p:cNvSpPr>
              <a:spLocks/>
            </p:cNvSpPr>
            <p:nvPr/>
          </p:nvSpPr>
          <p:spPr bwMode="auto">
            <a:xfrm>
              <a:off x="2325" y="236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4" name="Freeform 1196"/>
            <p:cNvSpPr>
              <a:spLocks/>
            </p:cNvSpPr>
            <p:nvPr/>
          </p:nvSpPr>
          <p:spPr bwMode="auto">
            <a:xfrm>
              <a:off x="2325" y="235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5" name="Freeform 1197"/>
            <p:cNvSpPr>
              <a:spLocks/>
            </p:cNvSpPr>
            <p:nvPr/>
          </p:nvSpPr>
          <p:spPr bwMode="auto">
            <a:xfrm>
              <a:off x="2325" y="235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6" name="Freeform 1198"/>
            <p:cNvSpPr>
              <a:spLocks/>
            </p:cNvSpPr>
            <p:nvPr/>
          </p:nvSpPr>
          <p:spPr bwMode="auto">
            <a:xfrm>
              <a:off x="2325" y="234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7" name="Freeform 1199"/>
            <p:cNvSpPr>
              <a:spLocks/>
            </p:cNvSpPr>
            <p:nvPr/>
          </p:nvSpPr>
          <p:spPr bwMode="auto">
            <a:xfrm>
              <a:off x="2325" y="234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8" name="Freeform 1200"/>
            <p:cNvSpPr>
              <a:spLocks/>
            </p:cNvSpPr>
            <p:nvPr/>
          </p:nvSpPr>
          <p:spPr bwMode="auto">
            <a:xfrm>
              <a:off x="2325" y="234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9" name="Freeform 1201"/>
            <p:cNvSpPr>
              <a:spLocks/>
            </p:cNvSpPr>
            <p:nvPr/>
          </p:nvSpPr>
          <p:spPr bwMode="auto">
            <a:xfrm>
              <a:off x="2325" y="234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0" name="Freeform 1202"/>
            <p:cNvSpPr>
              <a:spLocks/>
            </p:cNvSpPr>
            <p:nvPr/>
          </p:nvSpPr>
          <p:spPr bwMode="auto">
            <a:xfrm>
              <a:off x="2325" y="233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1" name="Freeform 1203"/>
            <p:cNvSpPr>
              <a:spLocks/>
            </p:cNvSpPr>
            <p:nvPr/>
          </p:nvSpPr>
          <p:spPr bwMode="auto">
            <a:xfrm>
              <a:off x="2325" y="233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2" name="Freeform 1204"/>
            <p:cNvSpPr>
              <a:spLocks/>
            </p:cNvSpPr>
            <p:nvPr/>
          </p:nvSpPr>
          <p:spPr bwMode="auto">
            <a:xfrm>
              <a:off x="2325" y="233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3" name="Freeform 1205"/>
            <p:cNvSpPr>
              <a:spLocks/>
            </p:cNvSpPr>
            <p:nvPr/>
          </p:nvSpPr>
          <p:spPr bwMode="auto">
            <a:xfrm>
              <a:off x="2330" y="2337"/>
              <a:ext cx="411" cy="311"/>
            </a:xfrm>
            <a:custGeom>
              <a:avLst/>
              <a:gdLst>
                <a:gd name="T0" fmla="*/ 0 w 411"/>
                <a:gd name="T1" fmla="*/ 286 h 311"/>
                <a:gd name="T2" fmla="*/ 0 w 411"/>
                <a:gd name="T3" fmla="*/ 289 h 311"/>
                <a:gd name="T4" fmla="*/ 1 w 411"/>
                <a:gd name="T5" fmla="*/ 291 h 311"/>
                <a:gd name="T6" fmla="*/ 1 w 411"/>
                <a:gd name="T7" fmla="*/ 294 h 311"/>
                <a:gd name="T8" fmla="*/ 2 w 411"/>
                <a:gd name="T9" fmla="*/ 296 h 311"/>
                <a:gd name="T10" fmla="*/ 4 w 411"/>
                <a:gd name="T11" fmla="*/ 299 h 311"/>
                <a:gd name="T12" fmla="*/ 6 w 411"/>
                <a:gd name="T13" fmla="*/ 303 h 311"/>
                <a:gd name="T14" fmla="*/ 8 w 411"/>
                <a:gd name="T15" fmla="*/ 305 h 311"/>
                <a:gd name="T16" fmla="*/ 11 w 411"/>
                <a:gd name="T17" fmla="*/ 306 h 311"/>
                <a:gd name="T18" fmla="*/ 14 w 411"/>
                <a:gd name="T19" fmla="*/ 308 h 311"/>
                <a:gd name="T20" fmla="*/ 16 w 411"/>
                <a:gd name="T21" fmla="*/ 309 h 311"/>
                <a:gd name="T22" fmla="*/ 20 w 411"/>
                <a:gd name="T23" fmla="*/ 309 h 311"/>
                <a:gd name="T24" fmla="*/ 22 w 411"/>
                <a:gd name="T25" fmla="*/ 310 h 311"/>
                <a:gd name="T26" fmla="*/ 25 w 411"/>
                <a:gd name="T27" fmla="*/ 310 h 311"/>
                <a:gd name="T28" fmla="*/ 386 w 411"/>
                <a:gd name="T29" fmla="*/ 310 h 311"/>
                <a:gd name="T30" fmla="*/ 389 w 411"/>
                <a:gd name="T31" fmla="*/ 310 h 311"/>
                <a:gd name="T32" fmla="*/ 393 w 411"/>
                <a:gd name="T33" fmla="*/ 309 h 311"/>
                <a:gd name="T34" fmla="*/ 395 w 411"/>
                <a:gd name="T35" fmla="*/ 308 h 311"/>
                <a:gd name="T36" fmla="*/ 398 w 411"/>
                <a:gd name="T37" fmla="*/ 307 h 311"/>
                <a:gd name="T38" fmla="*/ 400 w 411"/>
                <a:gd name="T39" fmla="*/ 305 h 311"/>
                <a:gd name="T40" fmla="*/ 402 w 411"/>
                <a:gd name="T41" fmla="*/ 303 h 311"/>
                <a:gd name="T42" fmla="*/ 404 w 411"/>
                <a:gd name="T43" fmla="*/ 301 h 311"/>
                <a:gd name="T44" fmla="*/ 407 w 411"/>
                <a:gd name="T45" fmla="*/ 298 h 311"/>
                <a:gd name="T46" fmla="*/ 408 w 411"/>
                <a:gd name="T47" fmla="*/ 295 h 311"/>
                <a:gd name="T48" fmla="*/ 409 w 411"/>
                <a:gd name="T49" fmla="*/ 293 h 311"/>
                <a:gd name="T50" fmla="*/ 410 w 411"/>
                <a:gd name="T51" fmla="*/ 290 h 311"/>
                <a:gd name="T52" fmla="*/ 410 w 411"/>
                <a:gd name="T53" fmla="*/ 287 h 311"/>
                <a:gd name="T54" fmla="*/ 410 w 411"/>
                <a:gd name="T55" fmla="*/ 25 h 311"/>
                <a:gd name="T56" fmla="*/ 410 w 411"/>
                <a:gd name="T57" fmla="*/ 22 h 311"/>
                <a:gd name="T58" fmla="*/ 409 w 411"/>
                <a:gd name="T59" fmla="*/ 19 h 311"/>
                <a:gd name="T60" fmla="*/ 409 w 411"/>
                <a:gd name="T61" fmla="*/ 16 h 311"/>
                <a:gd name="T62" fmla="*/ 407 w 411"/>
                <a:gd name="T63" fmla="*/ 13 h 311"/>
                <a:gd name="T64" fmla="*/ 405 w 411"/>
                <a:gd name="T65" fmla="*/ 11 h 311"/>
                <a:gd name="T66" fmla="*/ 403 w 411"/>
                <a:gd name="T67" fmla="*/ 9 h 311"/>
                <a:gd name="T68" fmla="*/ 401 w 411"/>
                <a:gd name="T69" fmla="*/ 6 h 311"/>
                <a:gd name="T70" fmla="*/ 399 w 411"/>
                <a:gd name="T71" fmla="*/ 4 h 311"/>
                <a:gd name="T72" fmla="*/ 397 w 411"/>
                <a:gd name="T73" fmla="*/ 3 h 311"/>
                <a:gd name="T74" fmla="*/ 393 w 411"/>
                <a:gd name="T75" fmla="*/ 2 h 311"/>
                <a:gd name="T76" fmla="*/ 391 w 411"/>
                <a:gd name="T77" fmla="*/ 1 h 311"/>
                <a:gd name="T78" fmla="*/ 388 w 411"/>
                <a:gd name="T79" fmla="*/ 0 h 311"/>
                <a:gd name="T80" fmla="*/ 385 w 411"/>
                <a:gd name="T81" fmla="*/ 0 h 311"/>
                <a:gd name="T82" fmla="*/ 24 w 411"/>
                <a:gd name="T83" fmla="*/ 0 h 311"/>
                <a:gd name="T84" fmla="*/ 20 w 411"/>
                <a:gd name="T85" fmla="*/ 0 h 311"/>
                <a:gd name="T86" fmla="*/ 17 w 411"/>
                <a:gd name="T87" fmla="*/ 1 h 311"/>
                <a:gd name="T88" fmla="*/ 15 w 411"/>
                <a:gd name="T89" fmla="*/ 2 h 311"/>
                <a:gd name="T90" fmla="*/ 13 w 411"/>
                <a:gd name="T91" fmla="*/ 3 h 311"/>
                <a:gd name="T92" fmla="*/ 10 w 411"/>
                <a:gd name="T93" fmla="*/ 5 h 311"/>
                <a:gd name="T94" fmla="*/ 7 w 411"/>
                <a:gd name="T95" fmla="*/ 6 h 311"/>
                <a:gd name="T96" fmla="*/ 5 w 411"/>
                <a:gd name="T97" fmla="*/ 9 h 311"/>
                <a:gd name="T98" fmla="*/ 4 w 411"/>
                <a:gd name="T99" fmla="*/ 11 h 311"/>
                <a:gd name="T100" fmla="*/ 2 w 411"/>
                <a:gd name="T101" fmla="*/ 14 h 311"/>
                <a:gd name="T102" fmla="*/ 1 w 411"/>
                <a:gd name="T103" fmla="*/ 16 h 311"/>
                <a:gd name="T104" fmla="*/ 1 w 411"/>
                <a:gd name="T105" fmla="*/ 19 h 311"/>
                <a:gd name="T106" fmla="*/ 0 w 411"/>
                <a:gd name="T107" fmla="*/ 22 h 311"/>
                <a:gd name="T108" fmla="*/ 0 w 411"/>
                <a:gd name="T109" fmla="*/ 25 h 31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11"/>
                <a:gd name="T166" fmla="*/ 0 h 311"/>
                <a:gd name="T167" fmla="*/ 411 w 411"/>
                <a:gd name="T168" fmla="*/ 311 h 31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11" h="311">
                  <a:moveTo>
                    <a:pt x="0" y="25"/>
                  </a:moveTo>
                  <a:lnTo>
                    <a:pt x="0" y="286"/>
                  </a:lnTo>
                  <a:lnTo>
                    <a:pt x="0" y="287"/>
                  </a:lnTo>
                  <a:lnTo>
                    <a:pt x="0" y="289"/>
                  </a:lnTo>
                  <a:lnTo>
                    <a:pt x="0" y="290"/>
                  </a:lnTo>
                  <a:lnTo>
                    <a:pt x="1" y="291"/>
                  </a:lnTo>
                  <a:lnTo>
                    <a:pt x="1" y="293"/>
                  </a:lnTo>
                  <a:lnTo>
                    <a:pt x="1" y="294"/>
                  </a:lnTo>
                  <a:lnTo>
                    <a:pt x="2" y="295"/>
                  </a:lnTo>
                  <a:lnTo>
                    <a:pt x="2" y="296"/>
                  </a:lnTo>
                  <a:lnTo>
                    <a:pt x="3" y="298"/>
                  </a:lnTo>
                  <a:lnTo>
                    <a:pt x="4" y="299"/>
                  </a:lnTo>
                  <a:lnTo>
                    <a:pt x="5" y="301"/>
                  </a:lnTo>
                  <a:lnTo>
                    <a:pt x="6" y="303"/>
                  </a:lnTo>
                  <a:lnTo>
                    <a:pt x="7" y="304"/>
                  </a:lnTo>
                  <a:lnTo>
                    <a:pt x="8" y="305"/>
                  </a:lnTo>
                  <a:lnTo>
                    <a:pt x="10" y="305"/>
                  </a:lnTo>
                  <a:lnTo>
                    <a:pt x="11" y="306"/>
                  </a:lnTo>
                  <a:lnTo>
                    <a:pt x="13" y="307"/>
                  </a:lnTo>
                  <a:lnTo>
                    <a:pt x="14" y="308"/>
                  </a:lnTo>
                  <a:lnTo>
                    <a:pt x="15" y="308"/>
                  </a:lnTo>
                  <a:lnTo>
                    <a:pt x="16" y="309"/>
                  </a:lnTo>
                  <a:lnTo>
                    <a:pt x="17" y="309"/>
                  </a:lnTo>
                  <a:lnTo>
                    <a:pt x="20" y="309"/>
                  </a:lnTo>
                  <a:lnTo>
                    <a:pt x="20" y="310"/>
                  </a:lnTo>
                  <a:lnTo>
                    <a:pt x="22" y="310"/>
                  </a:lnTo>
                  <a:lnTo>
                    <a:pt x="24" y="310"/>
                  </a:lnTo>
                  <a:lnTo>
                    <a:pt x="25" y="310"/>
                  </a:lnTo>
                  <a:lnTo>
                    <a:pt x="385" y="310"/>
                  </a:lnTo>
                  <a:lnTo>
                    <a:pt x="386" y="310"/>
                  </a:lnTo>
                  <a:lnTo>
                    <a:pt x="388" y="310"/>
                  </a:lnTo>
                  <a:lnTo>
                    <a:pt x="389" y="310"/>
                  </a:lnTo>
                  <a:lnTo>
                    <a:pt x="391" y="309"/>
                  </a:lnTo>
                  <a:lnTo>
                    <a:pt x="393" y="309"/>
                  </a:lnTo>
                  <a:lnTo>
                    <a:pt x="393" y="308"/>
                  </a:lnTo>
                  <a:lnTo>
                    <a:pt x="395" y="308"/>
                  </a:lnTo>
                  <a:lnTo>
                    <a:pt x="397" y="307"/>
                  </a:lnTo>
                  <a:lnTo>
                    <a:pt x="398" y="307"/>
                  </a:lnTo>
                  <a:lnTo>
                    <a:pt x="399" y="306"/>
                  </a:lnTo>
                  <a:lnTo>
                    <a:pt x="400" y="305"/>
                  </a:lnTo>
                  <a:lnTo>
                    <a:pt x="401" y="304"/>
                  </a:lnTo>
                  <a:lnTo>
                    <a:pt x="402" y="303"/>
                  </a:lnTo>
                  <a:lnTo>
                    <a:pt x="403" y="301"/>
                  </a:lnTo>
                  <a:lnTo>
                    <a:pt x="404" y="301"/>
                  </a:lnTo>
                  <a:lnTo>
                    <a:pt x="405" y="299"/>
                  </a:lnTo>
                  <a:lnTo>
                    <a:pt x="407" y="298"/>
                  </a:lnTo>
                  <a:lnTo>
                    <a:pt x="407" y="297"/>
                  </a:lnTo>
                  <a:lnTo>
                    <a:pt x="408" y="295"/>
                  </a:lnTo>
                  <a:lnTo>
                    <a:pt x="409" y="294"/>
                  </a:lnTo>
                  <a:lnTo>
                    <a:pt x="409" y="293"/>
                  </a:lnTo>
                  <a:lnTo>
                    <a:pt x="409" y="291"/>
                  </a:lnTo>
                  <a:lnTo>
                    <a:pt x="410" y="290"/>
                  </a:lnTo>
                  <a:lnTo>
                    <a:pt x="410" y="289"/>
                  </a:lnTo>
                  <a:lnTo>
                    <a:pt x="410" y="287"/>
                  </a:lnTo>
                  <a:lnTo>
                    <a:pt x="410" y="286"/>
                  </a:lnTo>
                  <a:lnTo>
                    <a:pt x="410" y="25"/>
                  </a:lnTo>
                  <a:lnTo>
                    <a:pt x="410" y="24"/>
                  </a:lnTo>
                  <a:lnTo>
                    <a:pt x="410" y="22"/>
                  </a:lnTo>
                  <a:lnTo>
                    <a:pt x="410" y="20"/>
                  </a:lnTo>
                  <a:lnTo>
                    <a:pt x="409" y="19"/>
                  </a:lnTo>
                  <a:lnTo>
                    <a:pt x="409" y="17"/>
                  </a:lnTo>
                  <a:lnTo>
                    <a:pt x="409" y="16"/>
                  </a:lnTo>
                  <a:lnTo>
                    <a:pt x="408" y="15"/>
                  </a:lnTo>
                  <a:lnTo>
                    <a:pt x="407" y="13"/>
                  </a:lnTo>
                  <a:lnTo>
                    <a:pt x="407" y="12"/>
                  </a:lnTo>
                  <a:lnTo>
                    <a:pt x="405" y="11"/>
                  </a:lnTo>
                  <a:lnTo>
                    <a:pt x="404" y="10"/>
                  </a:lnTo>
                  <a:lnTo>
                    <a:pt x="403" y="9"/>
                  </a:lnTo>
                  <a:lnTo>
                    <a:pt x="402" y="8"/>
                  </a:lnTo>
                  <a:lnTo>
                    <a:pt x="401" y="6"/>
                  </a:lnTo>
                  <a:lnTo>
                    <a:pt x="400" y="5"/>
                  </a:lnTo>
                  <a:lnTo>
                    <a:pt x="399" y="4"/>
                  </a:lnTo>
                  <a:lnTo>
                    <a:pt x="398" y="3"/>
                  </a:lnTo>
                  <a:lnTo>
                    <a:pt x="397" y="3"/>
                  </a:lnTo>
                  <a:lnTo>
                    <a:pt x="395" y="2"/>
                  </a:lnTo>
                  <a:lnTo>
                    <a:pt x="393" y="2"/>
                  </a:lnTo>
                  <a:lnTo>
                    <a:pt x="393" y="1"/>
                  </a:lnTo>
                  <a:lnTo>
                    <a:pt x="391" y="1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6" y="0"/>
                  </a:lnTo>
                  <a:lnTo>
                    <a:pt x="385" y="0"/>
                  </a:lnTo>
                  <a:lnTo>
                    <a:pt x="25" y="0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1"/>
                  </a:lnTo>
                  <a:lnTo>
                    <a:pt x="17" y="1"/>
                  </a:lnTo>
                  <a:lnTo>
                    <a:pt x="16" y="1"/>
                  </a:lnTo>
                  <a:lnTo>
                    <a:pt x="15" y="2"/>
                  </a:lnTo>
                  <a:lnTo>
                    <a:pt x="14" y="2"/>
                  </a:lnTo>
                  <a:lnTo>
                    <a:pt x="13" y="3"/>
                  </a:lnTo>
                  <a:lnTo>
                    <a:pt x="11" y="4"/>
                  </a:lnTo>
                  <a:lnTo>
                    <a:pt x="10" y="5"/>
                  </a:lnTo>
                  <a:lnTo>
                    <a:pt x="8" y="5"/>
                  </a:lnTo>
                  <a:lnTo>
                    <a:pt x="7" y="6"/>
                  </a:lnTo>
                  <a:lnTo>
                    <a:pt x="6" y="8"/>
                  </a:lnTo>
                  <a:lnTo>
                    <a:pt x="5" y="9"/>
                  </a:lnTo>
                  <a:lnTo>
                    <a:pt x="5" y="10"/>
                  </a:lnTo>
                  <a:lnTo>
                    <a:pt x="4" y="11"/>
                  </a:lnTo>
                  <a:lnTo>
                    <a:pt x="3" y="12"/>
                  </a:lnTo>
                  <a:lnTo>
                    <a:pt x="2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1" y="17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0" y="25"/>
                  </a:lnTo>
                </a:path>
              </a:pathLst>
            </a:custGeom>
            <a:noFill/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4" name="Freeform 1206"/>
            <p:cNvSpPr>
              <a:spLocks/>
            </p:cNvSpPr>
            <p:nvPr/>
          </p:nvSpPr>
          <p:spPr bwMode="auto">
            <a:xfrm>
              <a:off x="2325" y="2534"/>
              <a:ext cx="30" cy="114"/>
            </a:xfrm>
            <a:custGeom>
              <a:avLst/>
              <a:gdLst>
                <a:gd name="T0" fmla="*/ 0 w 30"/>
                <a:gd name="T1" fmla="*/ 0 h 114"/>
                <a:gd name="T2" fmla="*/ 0 w 30"/>
                <a:gd name="T3" fmla="*/ 113 h 114"/>
                <a:gd name="T4" fmla="*/ 29 w 30"/>
                <a:gd name="T5" fmla="*/ 113 h 114"/>
                <a:gd name="T6" fmla="*/ 22 w 30"/>
                <a:gd name="T7" fmla="*/ 111 h 114"/>
                <a:gd name="T8" fmla="*/ 15 w 30"/>
                <a:gd name="T9" fmla="*/ 108 h 114"/>
                <a:gd name="T10" fmla="*/ 8 w 30"/>
                <a:gd name="T11" fmla="*/ 104 h 114"/>
                <a:gd name="T12" fmla="*/ 5 w 30"/>
                <a:gd name="T13" fmla="*/ 98 h 114"/>
                <a:gd name="T14" fmla="*/ 3 w 30"/>
                <a:gd name="T15" fmla="*/ 91 h 114"/>
                <a:gd name="T16" fmla="*/ 2 w 30"/>
                <a:gd name="T17" fmla="*/ 78 h 114"/>
                <a:gd name="T18" fmla="*/ 1 w 30"/>
                <a:gd name="T19" fmla="*/ 30 h 114"/>
                <a:gd name="T20" fmla="*/ 1 w 30"/>
                <a:gd name="T21" fmla="*/ 7 h 114"/>
                <a:gd name="T22" fmla="*/ 0 w 30"/>
                <a:gd name="T23" fmla="*/ 0 h 1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14"/>
                <a:gd name="T38" fmla="*/ 30 w 30"/>
                <a:gd name="T39" fmla="*/ 114 h 11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14">
                  <a:moveTo>
                    <a:pt x="0" y="0"/>
                  </a:moveTo>
                  <a:lnTo>
                    <a:pt x="0" y="113"/>
                  </a:lnTo>
                  <a:lnTo>
                    <a:pt x="29" y="113"/>
                  </a:lnTo>
                  <a:lnTo>
                    <a:pt x="22" y="111"/>
                  </a:lnTo>
                  <a:lnTo>
                    <a:pt x="15" y="108"/>
                  </a:lnTo>
                  <a:lnTo>
                    <a:pt x="8" y="104"/>
                  </a:lnTo>
                  <a:lnTo>
                    <a:pt x="5" y="98"/>
                  </a:lnTo>
                  <a:lnTo>
                    <a:pt x="3" y="91"/>
                  </a:lnTo>
                  <a:lnTo>
                    <a:pt x="2" y="78"/>
                  </a:lnTo>
                  <a:lnTo>
                    <a:pt x="1" y="30"/>
                  </a:lnTo>
                  <a:lnTo>
                    <a:pt x="1" y="7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5" name="Freeform 1207"/>
            <p:cNvSpPr>
              <a:spLocks/>
            </p:cNvSpPr>
            <p:nvPr/>
          </p:nvSpPr>
          <p:spPr bwMode="auto">
            <a:xfrm>
              <a:off x="2700" y="2545"/>
              <a:ext cx="45" cy="103"/>
            </a:xfrm>
            <a:custGeom>
              <a:avLst/>
              <a:gdLst>
                <a:gd name="T0" fmla="*/ 44 w 45"/>
                <a:gd name="T1" fmla="*/ 0 h 103"/>
                <a:gd name="T2" fmla="*/ 44 w 45"/>
                <a:gd name="T3" fmla="*/ 102 h 103"/>
                <a:gd name="T4" fmla="*/ 0 w 45"/>
                <a:gd name="T5" fmla="*/ 102 h 103"/>
                <a:gd name="T6" fmla="*/ 4 w 45"/>
                <a:gd name="T7" fmla="*/ 101 h 103"/>
                <a:gd name="T8" fmla="*/ 14 w 45"/>
                <a:gd name="T9" fmla="*/ 101 h 103"/>
                <a:gd name="T10" fmla="*/ 20 w 45"/>
                <a:gd name="T11" fmla="*/ 100 h 103"/>
                <a:gd name="T12" fmla="*/ 28 w 45"/>
                <a:gd name="T13" fmla="*/ 97 h 103"/>
                <a:gd name="T14" fmla="*/ 32 w 45"/>
                <a:gd name="T15" fmla="*/ 93 h 103"/>
                <a:gd name="T16" fmla="*/ 38 w 45"/>
                <a:gd name="T17" fmla="*/ 86 h 103"/>
                <a:gd name="T18" fmla="*/ 39 w 45"/>
                <a:gd name="T19" fmla="*/ 79 h 103"/>
                <a:gd name="T20" fmla="*/ 40 w 45"/>
                <a:gd name="T21" fmla="*/ 57 h 103"/>
                <a:gd name="T22" fmla="*/ 41 w 45"/>
                <a:gd name="T23" fmla="*/ 38 h 103"/>
                <a:gd name="T24" fmla="*/ 42 w 45"/>
                <a:gd name="T25" fmla="*/ 14 h 103"/>
                <a:gd name="T26" fmla="*/ 43 w 45"/>
                <a:gd name="T27" fmla="*/ 4 h 103"/>
                <a:gd name="T28" fmla="*/ 44 w 45"/>
                <a:gd name="T29" fmla="*/ 0 h 10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5"/>
                <a:gd name="T46" fmla="*/ 0 h 103"/>
                <a:gd name="T47" fmla="*/ 45 w 45"/>
                <a:gd name="T48" fmla="*/ 103 h 10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5" h="103">
                  <a:moveTo>
                    <a:pt x="44" y="0"/>
                  </a:moveTo>
                  <a:lnTo>
                    <a:pt x="44" y="102"/>
                  </a:lnTo>
                  <a:lnTo>
                    <a:pt x="0" y="102"/>
                  </a:lnTo>
                  <a:lnTo>
                    <a:pt x="4" y="101"/>
                  </a:lnTo>
                  <a:lnTo>
                    <a:pt x="14" y="101"/>
                  </a:lnTo>
                  <a:lnTo>
                    <a:pt x="20" y="100"/>
                  </a:lnTo>
                  <a:lnTo>
                    <a:pt x="28" y="97"/>
                  </a:lnTo>
                  <a:lnTo>
                    <a:pt x="32" y="93"/>
                  </a:lnTo>
                  <a:lnTo>
                    <a:pt x="38" y="86"/>
                  </a:lnTo>
                  <a:lnTo>
                    <a:pt x="39" y="79"/>
                  </a:lnTo>
                  <a:lnTo>
                    <a:pt x="40" y="57"/>
                  </a:lnTo>
                  <a:lnTo>
                    <a:pt x="41" y="38"/>
                  </a:lnTo>
                  <a:lnTo>
                    <a:pt x="42" y="14"/>
                  </a:lnTo>
                  <a:lnTo>
                    <a:pt x="43" y="4"/>
                  </a:lnTo>
                  <a:lnTo>
                    <a:pt x="44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6" name="Freeform 1208"/>
            <p:cNvSpPr>
              <a:spLocks/>
            </p:cNvSpPr>
            <p:nvPr/>
          </p:nvSpPr>
          <p:spPr bwMode="auto">
            <a:xfrm>
              <a:off x="2368" y="2666"/>
              <a:ext cx="17" cy="1"/>
            </a:xfrm>
            <a:custGeom>
              <a:avLst/>
              <a:gdLst>
                <a:gd name="T0" fmla="*/ 16 w 17"/>
                <a:gd name="T1" fmla="*/ 0 h 1"/>
                <a:gd name="T2" fmla="*/ 12 w 17"/>
                <a:gd name="T3" fmla="*/ 0 h 1"/>
                <a:gd name="T4" fmla="*/ 8 w 17"/>
                <a:gd name="T5" fmla="*/ 0 h 1"/>
                <a:gd name="T6" fmla="*/ 4 w 17"/>
                <a:gd name="T7" fmla="*/ 0 h 1"/>
                <a:gd name="T8" fmla="*/ 0 w 17"/>
                <a:gd name="T9" fmla="*/ 0 h 1"/>
                <a:gd name="T10" fmla="*/ 4 w 17"/>
                <a:gd name="T11" fmla="*/ 0 h 1"/>
                <a:gd name="T12" fmla="*/ 8 w 17"/>
                <a:gd name="T13" fmla="*/ 0 h 1"/>
                <a:gd name="T14" fmla="*/ 12 w 17"/>
                <a:gd name="T15" fmla="*/ 0 h 1"/>
                <a:gd name="T16" fmla="*/ 16 w 17"/>
                <a:gd name="T17" fmla="*/ 0 h 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1"/>
                <a:gd name="T29" fmla="*/ 17 w 17"/>
                <a:gd name="T30" fmla="*/ 1 h 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1">
                  <a:moveTo>
                    <a:pt x="16" y="0"/>
                  </a:move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7" name="Freeform 1209"/>
            <p:cNvSpPr>
              <a:spLocks/>
            </p:cNvSpPr>
            <p:nvPr/>
          </p:nvSpPr>
          <p:spPr bwMode="auto">
            <a:xfrm>
              <a:off x="2664" y="263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80FF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8" name="AutoShape 1210"/>
            <p:cNvSpPr>
              <a:spLocks noChangeArrowheads="1"/>
            </p:cNvSpPr>
            <p:nvPr/>
          </p:nvSpPr>
          <p:spPr bwMode="auto">
            <a:xfrm>
              <a:off x="2358" y="2367"/>
              <a:ext cx="348" cy="245"/>
            </a:xfrm>
            <a:prstGeom prst="roundRect">
              <a:avLst>
                <a:gd name="adj" fmla="val 12486"/>
              </a:avLst>
            </a:prstGeom>
            <a:gradFill rotWithShape="0">
              <a:gsLst>
                <a:gs pos="0">
                  <a:srgbClr val="8CF4EA"/>
                </a:gs>
                <a:gs pos="100000">
                  <a:srgbClr val="7EDBD2"/>
                </a:gs>
              </a:gsLst>
              <a:path path="rect">
                <a:fillToRect r="100000" b="100000"/>
              </a:path>
            </a:gradFill>
            <a:ln w="12700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9" name="Freeform 1211"/>
            <p:cNvSpPr>
              <a:spLocks/>
            </p:cNvSpPr>
            <p:nvPr/>
          </p:nvSpPr>
          <p:spPr bwMode="auto">
            <a:xfrm>
              <a:off x="2286" y="2667"/>
              <a:ext cx="81" cy="183"/>
            </a:xfrm>
            <a:custGeom>
              <a:avLst/>
              <a:gdLst>
                <a:gd name="T0" fmla="*/ 80 w 81"/>
                <a:gd name="T1" fmla="*/ 0 h 183"/>
                <a:gd name="T2" fmla="*/ 0 w 81"/>
                <a:gd name="T3" fmla="*/ 55 h 183"/>
                <a:gd name="T4" fmla="*/ 0 w 81"/>
                <a:gd name="T5" fmla="*/ 182 h 183"/>
                <a:gd name="T6" fmla="*/ 0 60000 65536"/>
                <a:gd name="T7" fmla="*/ 0 60000 65536"/>
                <a:gd name="T8" fmla="*/ 0 60000 65536"/>
                <a:gd name="T9" fmla="*/ 0 w 81"/>
                <a:gd name="T10" fmla="*/ 0 h 183"/>
                <a:gd name="T11" fmla="*/ 81 w 81"/>
                <a:gd name="T12" fmla="*/ 183 h 1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" h="183">
                  <a:moveTo>
                    <a:pt x="80" y="0"/>
                  </a:moveTo>
                  <a:lnTo>
                    <a:pt x="0" y="55"/>
                  </a:lnTo>
                  <a:lnTo>
                    <a:pt x="0" y="182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0" name="Freeform 1212"/>
            <p:cNvSpPr>
              <a:spLocks/>
            </p:cNvSpPr>
            <p:nvPr/>
          </p:nvSpPr>
          <p:spPr bwMode="auto">
            <a:xfrm>
              <a:off x="2288" y="2887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1" name="Freeform 1213"/>
            <p:cNvSpPr>
              <a:spLocks/>
            </p:cNvSpPr>
            <p:nvPr/>
          </p:nvSpPr>
          <p:spPr bwMode="auto">
            <a:xfrm>
              <a:off x="2288" y="2886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2" name="Freeform 1214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3" name="Freeform 1215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4" name="Freeform 1216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5" name="Freeform 1217"/>
            <p:cNvSpPr>
              <a:spLocks/>
            </p:cNvSpPr>
            <p:nvPr/>
          </p:nvSpPr>
          <p:spPr bwMode="auto">
            <a:xfrm>
              <a:off x="2288" y="2881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6" name="Freeform 1218"/>
            <p:cNvSpPr>
              <a:spLocks/>
            </p:cNvSpPr>
            <p:nvPr/>
          </p:nvSpPr>
          <p:spPr bwMode="auto">
            <a:xfrm>
              <a:off x="2288" y="288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7" name="Freeform 1219"/>
            <p:cNvSpPr>
              <a:spLocks/>
            </p:cNvSpPr>
            <p:nvPr/>
          </p:nvSpPr>
          <p:spPr bwMode="auto">
            <a:xfrm>
              <a:off x="2288" y="2878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8" name="Freeform 1220"/>
            <p:cNvSpPr>
              <a:spLocks/>
            </p:cNvSpPr>
            <p:nvPr/>
          </p:nvSpPr>
          <p:spPr bwMode="auto">
            <a:xfrm>
              <a:off x="2288" y="2875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9" name="Freeform 1221"/>
            <p:cNvSpPr>
              <a:spLocks/>
            </p:cNvSpPr>
            <p:nvPr/>
          </p:nvSpPr>
          <p:spPr bwMode="auto">
            <a:xfrm>
              <a:off x="2288" y="2872"/>
              <a:ext cx="489" cy="17"/>
            </a:xfrm>
            <a:custGeom>
              <a:avLst/>
              <a:gdLst>
                <a:gd name="T0" fmla="*/ 0 w 489"/>
                <a:gd name="T1" fmla="*/ 16 h 17"/>
                <a:gd name="T2" fmla="*/ 0 w 489"/>
                <a:gd name="T3" fmla="*/ 0 h 17"/>
                <a:gd name="T4" fmla="*/ 488 w 489"/>
                <a:gd name="T5" fmla="*/ 0 h 17"/>
                <a:gd name="T6" fmla="*/ 488 w 489"/>
                <a:gd name="T7" fmla="*/ 16 h 17"/>
                <a:gd name="T8" fmla="*/ 0 w 48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16"/>
                  </a:moveTo>
                  <a:lnTo>
                    <a:pt x="0" y="0"/>
                  </a:lnTo>
                  <a:lnTo>
                    <a:pt x="488" y="0"/>
                  </a:lnTo>
                  <a:lnTo>
                    <a:pt x="488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0" name="Freeform 1222"/>
            <p:cNvSpPr>
              <a:spLocks/>
            </p:cNvSpPr>
            <p:nvPr/>
          </p:nvSpPr>
          <p:spPr bwMode="auto">
            <a:xfrm>
              <a:off x="2288" y="2871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1" name="Freeform 1223"/>
            <p:cNvSpPr>
              <a:spLocks/>
            </p:cNvSpPr>
            <p:nvPr/>
          </p:nvSpPr>
          <p:spPr bwMode="auto">
            <a:xfrm>
              <a:off x="2288" y="287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2" name="Freeform 1224"/>
            <p:cNvSpPr>
              <a:spLocks/>
            </p:cNvSpPr>
            <p:nvPr/>
          </p:nvSpPr>
          <p:spPr bwMode="auto">
            <a:xfrm>
              <a:off x="2288" y="2867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3" name="Freeform 1225"/>
            <p:cNvSpPr>
              <a:spLocks/>
            </p:cNvSpPr>
            <p:nvPr/>
          </p:nvSpPr>
          <p:spPr bwMode="auto">
            <a:xfrm>
              <a:off x="2288" y="2866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4" name="Line 1226"/>
            <p:cNvSpPr>
              <a:spLocks noChangeShapeType="1"/>
            </p:cNvSpPr>
            <p:nvPr/>
          </p:nvSpPr>
          <p:spPr bwMode="auto">
            <a:xfrm>
              <a:off x="2485" y="2782"/>
              <a:ext cx="289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grpSp>
          <p:nvGrpSpPr>
            <p:cNvPr id="725" name="Group 1227"/>
            <p:cNvGrpSpPr>
              <a:grpSpLocks/>
            </p:cNvGrpSpPr>
            <p:nvPr/>
          </p:nvGrpSpPr>
          <p:grpSpPr bwMode="auto">
            <a:xfrm>
              <a:off x="2493" y="2805"/>
              <a:ext cx="23" cy="23"/>
              <a:chOff x="2904" y="2926"/>
              <a:chExt cx="23" cy="23"/>
            </a:xfrm>
          </p:grpSpPr>
          <p:sp>
            <p:nvSpPr>
              <p:cNvPr id="1079" name="Oval 1228"/>
              <p:cNvSpPr>
                <a:spLocks noChangeArrowheads="1"/>
              </p:cNvSpPr>
              <p:nvPr/>
            </p:nvSpPr>
            <p:spPr bwMode="auto">
              <a:xfrm>
                <a:off x="2904" y="2926"/>
                <a:ext cx="23" cy="23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0070B8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>
                  <a:solidFill>
                    <a:srgbClr val="0070B8"/>
                  </a:solidFill>
                </a:endParaRPr>
              </a:p>
            </p:txBody>
          </p:sp>
          <p:sp>
            <p:nvSpPr>
              <p:cNvPr id="1080" name="Oval 1229"/>
              <p:cNvSpPr>
                <a:spLocks noChangeArrowheads="1"/>
              </p:cNvSpPr>
              <p:nvPr/>
            </p:nvSpPr>
            <p:spPr bwMode="auto">
              <a:xfrm>
                <a:off x="2915" y="2938"/>
                <a:ext cx="6" cy="1"/>
              </a:xfrm>
              <a:prstGeom prst="ellipse">
                <a:avLst/>
              </a:prstGeom>
              <a:noFill/>
              <a:ln w="12700">
                <a:solidFill>
                  <a:srgbClr val="0070B8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>
                  <a:solidFill>
                    <a:srgbClr val="0070B8"/>
                  </a:solidFill>
                </a:endParaRPr>
              </a:p>
            </p:txBody>
          </p:sp>
        </p:grpSp>
        <p:sp>
          <p:nvSpPr>
            <p:cNvPr id="726" name="Oval 1230"/>
            <p:cNvSpPr>
              <a:spLocks noChangeArrowheads="1"/>
            </p:cNvSpPr>
            <p:nvPr/>
          </p:nvSpPr>
          <p:spPr bwMode="auto">
            <a:xfrm>
              <a:off x="2684" y="2788"/>
              <a:ext cx="9" cy="9"/>
            </a:xfrm>
            <a:prstGeom prst="ellipse">
              <a:avLst/>
            </a:prstGeom>
            <a:solidFill>
              <a:srgbClr val="FF5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7" name="Oval 1231"/>
            <p:cNvSpPr>
              <a:spLocks noChangeArrowheads="1"/>
            </p:cNvSpPr>
            <p:nvPr/>
          </p:nvSpPr>
          <p:spPr bwMode="auto">
            <a:xfrm>
              <a:off x="2714" y="2788"/>
              <a:ext cx="10" cy="9"/>
            </a:xfrm>
            <a:prstGeom prst="ellipse">
              <a:avLst/>
            </a:prstGeom>
            <a:solidFill>
              <a:srgbClr val="FF5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8" name="Freeform 1232"/>
            <p:cNvSpPr>
              <a:spLocks/>
            </p:cNvSpPr>
            <p:nvPr/>
          </p:nvSpPr>
          <p:spPr bwMode="auto">
            <a:xfrm>
              <a:off x="2689" y="2788"/>
              <a:ext cx="30" cy="17"/>
            </a:xfrm>
            <a:custGeom>
              <a:avLst/>
              <a:gdLst>
                <a:gd name="T0" fmla="*/ 0 w 30"/>
                <a:gd name="T1" fmla="*/ 16 h 17"/>
                <a:gd name="T2" fmla="*/ 0 w 30"/>
                <a:gd name="T3" fmla="*/ 0 h 17"/>
                <a:gd name="T4" fmla="*/ 29 w 30"/>
                <a:gd name="T5" fmla="*/ 0 h 17"/>
                <a:gd name="T6" fmla="*/ 29 w 30"/>
                <a:gd name="T7" fmla="*/ 16 h 17"/>
                <a:gd name="T8" fmla="*/ 0 w 3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17"/>
                <a:gd name="T17" fmla="*/ 30 w 3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17">
                  <a:moveTo>
                    <a:pt x="0" y="16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29" y="16"/>
                  </a:lnTo>
                  <a:lnTo>
                    <a:pt x="0" y="16"/>
                  </a:lnTo>
                </a:path>
              </a:pathLst>
            </a:custGeom>
            <a:solidFill>
              <a:srgbClr val="FF5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9" name="Freeform 1233"/>
            <p:cNvSpPr>
              <a:spLocks/>
            </p:cNvSpPr>
            <p:nvPr/>
          </p:nvSpPr>
          <p:spPr bwMode="auto">
            <a:xfrm>
              <a:off x="2689" y="2788"/>
              <a:ext cx="36" cy="17"/>
            </a:xfrm>
            <a:custGeom>
              <a:avLst/>
              <a:gdLst>
                <a:gd name="T0" fmla="*/ 0 w 36"/>
                <a:gd name="T1" fmla="*/ 16 h 17"/>
                <a:gd name="T2" fmla="*/ 30 w 36"/>
                <a:gd name="T3" fmla="*/ 16 h 17"/>
                <a:gd name="T4" fmla="*/ 32 w 36"/>
                <a:gd name="T5" fmla="*/ 14 h 17"/>
                <a:gd name="T6" fmla="*/ 35 w 36"/>
                <a:gd name="T7" fmla="*/ 9 h 17"/>
                <a:gd name="T8" fmla="*/ 35 w 36"/>
                <a:gd name="T9" fmla="*/ 5 h 17"/>
                <a:gd name="T10" fmla="*/ 34 w 36"/>
                <a:gd name="T11" fmla="*/ 1 h 17"/>
                <a:gd name="T12" fmla="*/ 33 w 36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"/>
                <a:gd name="T22" fmla="*/ 0 h 17"/>
                <a:gd name="T23" fmla="*/ 36 w 36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" h="17">
                  <a:moveTo>
                    <a:pt x="0" y="16"/>
                  </a:moveTo>
                  <a:lnTo>
                    <a:pt x="30" y="16"/>
                  </a:lnTo>
                  <a:lnTo>
                    <a:pt x="32" y="14"/>
                  </a:lnTo>
                  <a:lnTo>
                    <a:pt x="35" y="9"/>
                  </a:lnTo>
                  <a:lnTo>
                    <a:pt x="35" y="5"/>
                  </a:lnTo>
                  <a:lnTo>
                    <a:pt x="34" y="1"/>
                  </a:lnTo>
                  <a:lnTo>
                    <a:pt x="33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0" name="Freeform 1234"/>
            <p:cNvSpPr>
              <a:spLocks/>
            </p:cNvSpPr>
            <p:nvPr/>
          </p:nvSpPr>
          <p:spPr bwMode="auto">
            <a:xfrm>
              <a:off x="2549" y="2751"/>
              <a:ext cx="110" cy="17"/>
            </a:xfrm>
            <a:custGeom>
              <a:avLst/>
              <a:gdLst>
                <a:gd name="T0" fmla="*/ 0 w 110"/>
                <a:gd name="T1" fmla="*/ 16 h 17"/>
                <a:gd name="T2" fmla="*/ 0 w 110"/>
                <a:gd name="T3" fmla="*/ 0 h 17"/>
                <a:gd name="T4" fmla="*/ 109 w 110"/>
                <a:gd name="T5" fmla="*/ 0 h 17"/>
                <a:gd name="T6" fmla="*/ 109 w 110"/>
                <a:gd name="T7" fmla="*/ 16 h 17"/>
                <a:gd name="T8" fmla="*/ 0 w 11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0"/>
                <a:gd name="T16" fmla="*/ 0 h 17"/>
                <a:gd name="T17" fmla="*/ 110 w 11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0" h="17">
                  <a:moveTo>
                    <a:pt x="0" y="16"/>
                  </a:moveTo>
                  <a:lnTo>
                    <a:pt x="0" y="0"/>
                  </a:lnTo>
                  <a:lnTo>
                    <a:pt x="109" y="0"/>
                  </a:lnTo>
                  <a:lnTo>
                    <a:pt x="109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1" name="Freeform 1235"/>
            <p:cNvSpPr>
              <a:spLocks/>
            </p:cNvSpPr>
            <p:nvPr/>
          </p:nvSpPr>
          <p:spPr bwMode="auto">
            <a:xfrm>
              <a:off x="2588" y="2760"/>
              <a:ext cx="33" cy="17"/>
            </a:xfrm>
            <a:custGeom>
              <a:avLst/>
              <a:gdLst>
                <a:gd name="T0" fmla="*/ 0 w 33"/>
                <a:gd name="T1" fmla="*/ 16 h 17"/>
                <a:gd name="T2" fmla="*/ 0 w 33"/>
                <a:gd name="T3" fmla="*/ 0 h 17"/>
                <a:gd name="T4" fmla="*/ 32 w 33"/>
                <a:gd name="T5" fmla="*/ 0 h 17"/>
                <a:gd name="T6" fmla="*/ 32 w 33"/>
                <a:gd name="T7" fmla="*/ 16 h 17"/>
                <a:gd name="T8" fmla="*/ 0 w 3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6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2" name="Freeform 1236"/>
            <p:cNvSpPr>
              <a:spLocks/>
            </p:cNvSpPr>
            <p:nvPr/>
          </p:nvSpPr>
          <p:spPr bwMode="auto">
            <a:xfrm>
              <a:off x="2584" y="2742"/>
              <a:ext cx="37" cy="17"/>
            </a:xfrm>
            <a:custGeom>
              <a:avLst/>
              <a:gdLst>
                <a:gd name="T0" fmla="*/ 0 w 37"/>
                <a:gd name="T1" fmla="*/ 16 h 17"/>
                <a:gd name="T2" fmla="*/ 0 w 37"/>
                <a:gd name="T3" fmla="*/ 0 h 17"/>
                <a:gd name="T4" fmla="*/ 36 w 37"/>
                <a:gd name="T5" fmla="*/ 0 h 17"/>
                <a:gd name="T6" fmla="*/ 36 w 37"/>
                <a:gd name="T7" fmla="*/ 16 h 17"/>
                <a:gd name="T8" fmla="*/ 0 w 3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16"/>
                  </a:moveTo>
                  <a:lnTo>
                    <a:pt x="0" y="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3" name="Freeform 1237"/>
            <p:cNvSpPr>
              <a:spLocks/>
            </p:cNvSpPr>
            <p:nvPr/>
          </p:nvSpPr>
          <p:spPr bwMode="auto">
            <a:xfrm>
              <a:off x="2588" y="2736"/>
              <a:ext cx="33" cy="17"/>
            </a:xfrm>
            <a:custGeom>
              <a:avLst/>
              <a:gdLst>
                <a:gd name="T0" fmla="*/ 0 w 33"/>
                <a:gd name="T1" fmla="*/ 16 h 17"/>
                <a:gd name="T2" fmla="*/ 0 w 33"/>
                <a:gd name="T3" fmla="*/ 0 h 17"/>
                <a:gd name="T4" fmla="*/ 32 w 33"/>
                <a:gd name="T5" fmla="*/ 0 h 17"/>
                <a:gd name="T6" fmla="*/ 32 w 33"/>
                <a:gd name="T7" fmla="*/ 16 h 17"/>
                <a:gd name="T8" fmla="*/ 0 w 3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6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4" name="Freeform 1238"/>
            <p:cNvSpPr>
              <a:spLocks/>
            </p:cNvSpPr>
            <p:nvPr/>
          </p:nvSpPr>
          <p:spPr bwMode="auto">
            <a:xfrm>
              <a:off x="2624" y="2760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5" name="Freeform 1239"/>
            <p:cNvSpPr>
              <a:spLocks/>
            </p:cNvSpPr>
            <p:nvPr/>
          </p:nvSpPr>
          <p:spPr bwMode="auto">
            <a:xfrm>
              <a:off x="2624" y="2771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6" name="Line 1240"/>
            <p:cNvSpPr>
              <a:spLocks noChangeShapeType="1"/>
            </p:cNvSpPr>
            <p:nvPr/>
          </p:nvSpPr>
          <p:spPr bwMode="auto">
            <a:xfrm>
              <a:off x="2569" y="2769"/>
              <a:ext cx="3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7" name="Freeform 1241"/>
            <p:cNvSpPr>
              <a:spLocks/>
            </p:cNvSpPr>
            <p:nvPr/>
          </p:nvSpPr>
          <p:spPr bwMode="auto">
            <a:xfrm>
              <a:off x="2549" y="2749"/>
              <a:ext cx="114" cy="17"/>
            </a:xfrm>
            <a:custGeom>
              <a:avLst/>
              <a:gdLst>
                <a:gd name="T0" fmla="*/ 0 w 114"/>
                <a:gd name="T1" fmla="*/ 0 h 17"/>
                <a:gd name="T2" fmla="*/ 0 w 114"/>
                <a:gd name="T3" fmla="*/ 14 h 17"/>
                <a:gd name="T4" fmla="*/ 112 w 114"/>
                <a:gd name="T5" fmla="*/ 16 h 17"/>
                <a:gd name="T6" fmla="*/ 113 w 114"/>
                <a:gd name="T7" fmla="*/ 1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7"/>
                <a:gd name="T14" fmla="*/ 114 w 114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7">
                  <a:moveTo>
                    <a:pt x="0" y="0"/>
                  </a:moveTo>
                  <a:lnTo>
                    <a:pt x="0" y="14"/>
                  </a:lnTo>
                  <a:lnTo>
                    <a:pt x="112" y="16"/>
                  </a:lnTo>
                  <a:lnTo>
                    <a:pt x="113" y="1"/>
                  </a:lnTo>
                </a:path>
              </a:pathLst>
            </a:custGeom>
            <a:solidFill>
              <a:schemeClr val="bg2"/>
            </a:solidFill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8" name="Freeform 1242"/>
            <p:cNvSpPr>
              <a:spLocks/>
            </p:cNvSpPr>
            <p:nvPr/>
          </p:nvSpPr>
          <p:spPr bwMode="auto">
            <a:xfrm>
              <a:off x="2736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9" name="Freeform 1243"/>
            <p:cNvSpPr>
              <a:spLocks/>
            </p:cNvSpPr>
            <p:nvPr/>
          </p:nvSpPr>
          <p:spPr bwMode="auto">
            <a:xfrm>
              <a:off x="2745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0" name="Freeform 1244"/>
            <p:cNvSpPr>
              <a:spLocks/>
            </p:cNvSpPr>
            <p:nvPr/>
          </p:nvSpPr>
          <p:spPr bwMode="auto">
            <a:xfrm>
              <a:off x="2756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1" name="Freeform 1245"/>
            <p:cNvSpPr>
              <a:spLocks/>
            </p:cNvSpPr>
            <p:nvPr/>
          </p:nvSpPr>
          <p:spPr bwMode="auto">
            <a:xfrm>
              <a:off x="2736" y="2742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2" name="Oval 1246"/>
            <p:cNvSpPr>
              <a:spLocks noChangeArrowheads="1"/>
            </p:cNvSpPr>
            <p:nvPr/>
          </p:nvSpPr>
          <p:spPr bwMode="auto">
            <a:xfrm>
              <a:off x="2736" y="2790"/>
              <a:ext cx="2" cy="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3" name="Oval 1247"/>
            <p:cNvSpPr>
              <a:spLocks noChangeArrowheads="1"/>
            </p:cNvSpPr>
            <p:nvPr/>
          </p:nvSpPr>
          <p:spPr bwMode="auto">
            <a:xfrm>
              <a:off x="2745" y="2790"/>
              <a:ext cx="4" cy="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4" name="Freeform 1248"/>
            <p:cNvSpPr>
              <a:spLocks/>
            </p:cNvSpPr>
            <p:nvPr/>
          </p:nvSpPr>
          <p:spPr bwMode="auto">
            <a:xfrm>
              <a:off x="2738" y="279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5" name="Oval 1249"/>
            <p:cNvSpPr>
              <a:spLocks noChangeArrowheads="1"/>
            </p:cNvSpPr>
            <p:nvPr/>
          </p:nvSpPr>
          <p:spPr bwMode="auto">
            <a:xfrm>
              <a:off x="2736" y="2800"/>
              <a:ext cx="2" cy="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6" name="Oval 1250"/>
            <p:cNvSpPr>
              <a:spLocks noChangeArrowheads="1"/>
            </p:cNvSpPr>
            <p:nvPr/>
          </p:nvSpPr>
          <p:spPr bwMode="auto">
            <a:xfrm>
              <a:off x="2745" y="2800"/>
              <a:ext cx="4" cy="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7" name="Freeform 1251"/>
            <p:cNvSpPr>
              <a:spLocks/>
            </p:cNvSpPr>
            <p:nvPr/>
          </p:nvSpPr>
          <p:spPr bwMode="auto">
            <a:xfrm>
              <a:off x="2738" y="280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8" name="Line 1252"/>
            <p:cNvSpPr>
              <a:spLocks noChangeShapeType="1"/>
            </p:cNvSpPr>
            <p:nvPr/>
          </p:nvSpPr>
          <p:spPr bwMode="auto">
            <a:xfrm flipH="1">
              <a:off x="2287" y="2868"/>
              <a:ext cx="495" cy="3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9" name="Freeform 1253"/>
            <p:cNvSpPr>
              <a:spLocks/>
            </p:cNvSpPr>
            <p:nvPr/>
          </p:nvSpPr>
          <p:spPr bwMode="auto">
            <a:xfrm>
              <a:off x="2290" y="2875"/>
              <a:ext cx="487" cy="17"/>
            </a:xfrm>
            <a:custGeom>
              <a:avLst/>
              <a:gdLst>
                <a:gd name="T0" fmla="*/ 0 w 487"/>
                <a:gd name="T1" fmla="*/ 16 h 17"/>
                <a:gd name="T2" fmla="*/ 0 w 487"/>
                <a:gd name="T3" fmla="*/ 0 h 17"/>
                <a:gd name="T4" fmla="*/ 486 w 487"/>
                <a:gd name="T5" fmla="*/ 0 h 17"/>
                <a:gd name="T6" fmla="*/ 486 w 487"/>
                <a:gd name="T7" fmla="*/ 16 h 17"/>
                <a:gd name="T8" fmla="*/ 0 w 48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7"/>
                <a:gd name="T16" fmla="*/ 0 h 17"/>
                <a:gd name="T17" fmla="*/ 487 w 48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7" h="17">
                  <a:moveTo>
                    <a:pt x="0" y="16"/>
                  </a:moveTo>
                  <a:lnTo>
                    <a:pt x="0" y="0"/>
                  </a:lnTo>
                  <a:lnTo>
                    <a:pt x="486" y="0"/>
                  </a:lnTo>
                  <a:lnTo>
                    <a:pt x="48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0" name="Freeform 1254"/>
            <p:cNvSpPr>
              <a:spLocks/>
            </p:cNvSpPr>
            <p:nvPr/>
          </p:nvSpPr>
          <p:spPr bwMode="auto">
            <a:xfrm>
              <a:off x="2229" y="2824"/>
              <a:ext cx="660" cy="204"/>
            </a:xfrm>
            <a:custGeom>
              <a:avLst/>
              <a:gdLst>
                <a:gd name="T0" fmla="*/ 1 w 660"/>
                <a:gd name="T1" fmla="*/ 48 h 204"/>
                <a:gd name="T2" fmla="*/ 0 w 660"/>
                <a:gd name="T3" fmla="*/ 35 h 204"/>
                <a:gd name="T4" fmla="*/ 0 w 660"/>
                <a:gd name="T5" fmla="*/ 32 h 204"/>
                <a:gd name="T6" fmla="*/ 1 w 660"/>
                <a:gd name="T7" fmla="*/ 30 h 204"/>
                <a:gd name="T8" fmla="*/ 2 w 660"/>
                <a:gd name="T9" fmla="*/ 28 h 204"/>
                <a:gd name="T10" fmla="*/ 4 w 660"/>
                <a:gd name="T11" fmla="*/ 27 h 204"/>
                <a:gd name="T12" fmla="*/ 577 w 660"/>
                <a:gd name="T13" fmla="*/ 0 h 204"/>
                <a:gd name="T14" fmla="*/ 580 w 660"/>
                <a:gd name="T15" fmla="*/ 0 h 204"/>
                <a:gd name="T16" fmla="*/ 581 w 660"/>
                <a:gd name="T17" fmla="*/ 0 h 204"/>
                <a:gd name="T18" fmla="*/ 582 w 660"/>
                <a:gd name="T19" fmla="*/ 1 h 204"/>
                <a:gd name="T20" fmla="*/ 584 w 660"/>
                <a:gd name="T21" fmla="*/ 2 h 204"/>
                <a:gd name="T22" fmla="*/ 585 w 660"/>
                <a:gd name="T23" fmla="*/ 4 h 204"/>
                <a:gd name="T24" fmla="*/ 586 w 660"/>
                <a:gd name="T25" fmla="*/ 4 h 204"/>
                <a:gd name="T26" fmla="*/ 658 w 660"/>
                <a:gd name="T27" fmla="*/ 143 h 204"/>
                <a:gd name="T28" fmla="*/ 659 w 660"/>
                <a:gd name="T29" fmla="*/ 145 h 204"/>
                <a:gd name="T30" fmla="*/ 659 w 660"/>
                <a:gd name="T31" fmla="*/ 148 h 204"/>
                <a:gd name="T32" fmla="*/ 658 w 660"/>
                <a:gd name="T33" fmla="*/ 151 h 204"/>
                <a:gd name="T34" fmla="*/ 657 w 660"/>
                <a:gd name="T35" fmla="*/ 152 h 204"/>
                <a:gd name="T36" fmla="*/ 655 w 660"/>
                <a:gd name="T37" fmla="*/ 154 h 204"/>
                <a:gd name="T38" fmla="*/ 650 w 660"/>
                <a:gd name="T39" fmla="*/ 154 h 204"/>
                <a:gd name="T40" fmla="*/ 31 w 660"/>
                <a:gd name="T41" fmla="*/ 203 h 204"/>
                <a:gd name="T42" fmla="*/ 28 w 660"/>
                <a:gd name="T43" fmla="*/ 203 h 204"/>
                <a:gd name="T44" fmla="*/ 24 w 660"/>
                <a:gd name="T45" fmla="*/ 203 h 204"/>
                <a:gd name="T46" fmla="*/ 22 w 660"/>
                <a:gd name="T47" fmla="*/ 202 h 204"/>
                <a:gd name="T48" fmla="*/ 18 w 660"/>
                <a:gd name="T49" fmla="*/ 200 h 204"/>
                <a:gd name="T50" fmla="*/ 17 w 660"/>
                <a:gd name="T51" fmla="*/ 198 h 204"/>
                <a:gd name="T52" fmla="*/ 16 w 660"/>
                <a:gd name="T53" fmla="*/ 192 h 204"/>
                <a:gd name="T54" fmla="*/ 1 w 660"/>
                <a:gd name="T55" fmla="*/ 48 h 20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60"/>
                <a:gd name="T85" fmla="*/ 0 h 204"/>
                <a:gd name="T86" fmla="*/ 660 w 660"/>
                <a:gd name="T87" fmla="*/ 204 h 204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60" h="204">
                  <a:moveTo>
                    <a:pt x="1" y="48"/>
                  </a:moveTo>
                  <a:lnTo>
                    <a:pt x="0" y="35"/>
                  </a:lnTo>
                  <a:lnTo>
                    <a:pt x="0" y="32"/>
                  </a:lnTo>
                  <a:lnTo>
                    <a:pt x="1" y="30"/>
                  </a:lnTo>
                  <a:lnTo>
                    <a:pt x="2" y="28"/>
                  </a:lnTo>
                  <a:lnTo>
                    <a:pt x="4" y="27"/>
                  </a:lnTo>
                  <a:lnTo>
                    <a:pt x="577" y="0"/>
                  </a:lnTo>
                  <a:lnTo>
                    <a:pt x="580" y="0"/>
                  </a:lnTo>
                  <a:lnTo>
                    <a:pt x="581" y="0"/>
                  </a:lnTo>
                  <a:lnTo>
                    <a:pt x="582" y="1"/>
                  </a:lnTo>
                  <a:lnTo>
                    <a:pt x="584" y="2"/>
                  </a:lnTo>
                  <a:lnTo>
                    <a:pt x="585" y="4"/>
                  </a:lnTo>
                  <a:lnTo>
                    <a:pt x="586" y="4"/>
                  </a:lnTo>
                  <a:lnTo>
                    <a:pt x="658" y="143"/>
                  </a:lnTo>
                  <a:lnTo>
                    <a:pt x="659" y="145"/>
                  </a:lnTo>
                  <a:lnTo>
                    <a:pt x="659" y="148"/>
                  </a:lnTo>
                  <a:lnTo>
                    <a:pt x="658" y="151"/>
                  </a:lnTo>
                  <a:lnTo>
                    <a:pt x="657" y="152"/>
                  </a:lnTo>
                  <a:lnTo>
                    <a:pt x="655" y="154"/>
                  </a:lnTo>
                  <a:lnTo>
                    <a:pt x="650" y="154"/>
                  </a:lnTo>
                  <a:lnTo>
                    <a:pt x="31" y="203"/>
                  </a:lnTo>
                  <a:lnTo>
                    <a:pt x="28" y="203"/>
                  </a:lnTo>
                  <a:lnTo>
                    <a:pt x="24" y="203"/>
                  </a:lnTo>
                  <a:lnTo>
                    <a:pt x="22" y="202"/>
                  </a:lnTo>
                  <a:lnTo>
                    <a:pt x="18" y="200"/>
                  </a:lnTo>
                  <a:lnTo>
                    <a:pt x="17" y="198"/>
                  </a:lnTo>
                  <a:lnTo>
                    <a:pt x="16" y="192"/>
                  </a:lnTo>
                  <a:lnTo>
                    <a:pt x="1" y="48"/>
                  </a:lnTo>
                </a:path>
              </a:pathLst>
            </a:custGeom>
            <a:solidFill>
              <a:srgbClr val="E0E0E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1" name="Freeform 1255"/>
            <p:cNvSpPr>
              <a:spLocks/>
            </p:cNvSpPr>
            <p:nvPr/>
          </p:nvSpPr>
          <p:spPr bwMode="auto">
            <a:xfrm>
              <a:off x="2232" y="2871"/>
              <a:ext cx="658" cy="174"/>
            </a:xfrm>
            <a:custGeom>
              <a:avLst/>
              <a:gdLst>
                <a:gd name="T0" fmla="*/ 0 w 658"/>
                <a:gd name="T1" fmla="*/ 0 h 174"/>
                <a:gd name="T2" fmla="*/ 14 w 658"/>
                <a:gd name="T3" fmla="*/ 151 h 174"/>
                <a:gd name="T4" fmla="*/ 17 w 658"/>
                <a:gd name="T5" fmla="*/ 155 h 174"/>
                <a:gd name="T6" fmla="*/ 23 w 658"/>
                <a:gd name="T7" fmla="*/ 159 h 174"/>
                <a:gd name="T8" fmla="*/ 34 w 658"/>
                <a:gd name="T9" fmla="*/ 158 h 174"/>
                <a:gd name="T10" fmla="*/ 648 w 658"/>
                <a:gd name="T11" fmla="*/ 108 h 174"/>
                <a:gd name="T12" fmla="*/ 655 w 658"/>
                <a:gd name="T13" fmla="*/ 107 h 174"/>
                <a:gd name="T14" fmla="*/ 657 w 658"/>
                <a:gd name="T15" fmla="*/ 103 h 174"/>
                <a:gd name="T16" fmla="*/ 652 w 658"/>
                <a:gd name="T17" fmla="*/ 122 h 174"/>
                <a:gd name="T18" fmla="*/ 650 w 658"/>
                <a:gd name="T19" fmla="*/ 122 h 174"/>
                <a:gd name="T20" fmla="*/ 648 w 658"/>
                <a:gd name="T21" fmla="*/ 124 h 174"/>
                <a:gd name="T22" fmla="*/ 643 w 658"/>
                <a:gd name="T23" fmla="*/ 124 h 174"/>
                <a:gd name="T24" fmla="*/ 23 w 658"/>
                <a:gd name="T25" fmla="*/ 173 h 174"/>
                <a:gd name="T26" fmla="*/ 15 w 658"/>
                <a:gd name="T27" fmla="*/ 173 h 174"/>
                <a:gd name="T28" fmla="*/ 12 w 658"/>
                <a:gd name="T29" fmla="*/ 164 h 174"/>
                <a:gd name="T30" fmla="*/ 10 w 658"/>
                <a:gd name="T31" fmla="*/ 151 h 174"/>
                <a:gd name="T32" fmla="*/ 0 w 658"/>
                <a:gd name="T33" fmla="*/ 0 h 17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58"/>
                <a:gd name="T52" fmla="*/ 0 h 174"/>
                <a:gd name="T53" fmla="*/ 658 w 658"/>
                <a:gd name="T54" fmla="*/ 174 h 17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58" h="174">
                  <a:moveTo>
                    <a:pt x="0" y="0"/>
                  </a:moveTo>
                  <a:lnTo>
                    <a:pt x="14" y="151"/>
                  </a:lnTo>
                  <a:lnTo>
                    <a:pt x="17" y="155"/>
                  </a:lnTo>
                  <a:lnTo>
                    <a:pt x="23" y="159"/>
                  </a:lnTo>
                  <a:lnTo>
                    <a:pt x="34" y="158"/>
                  </a:lnTo>
                  <a:lnTo>
                    <a:pt x="648" y="108"/>
                  </a:lnTo>
                  <a:lnTo>
                    <a:pt x="655" y="107"/>
                  </a:lnTo>
                  <a:lnTo>
                    <a:pt x="657" y="103"/>
                  </a:lnTo>
                  <a:lnTo>
                    <a:pt x="652" y="122"/>
                  </a:lnTo>
                  <a:lnTo>
                    <a:pt x="650" y="122"/>
                  </a:lnTo>
                  <a:lnTo>
                    <a:pt x="648" y="124"/>
                  </a:lnTo>
                  <a:lnTo>
                    <a:pt x="643" y="124"/>
                  </a:lnTo>
                  <a:lnTo>
                    <a:pt x="23" y="173"/>
                  </a:lnTo>
                  <a:lnTo>
                    <a:pt x="15" y="173"/>
                  </a:lnTo>
                  <a:lnTo>
                    <a:pt x="12" y="164"/>
                  </a:lnTo>
                  <a:lnTo>
                    <a:pt x="10" y="151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2" name="Freeform 1256"/>
            <p:cNvSpPr>
              <a:spLocks/>
            </p:cNvSpPr>
            <p:nvPr/>
          </p:nvSpPr>
          <p:spPr bwMode="auto">
            <a:xfrm>
              <a:off x="2724" y="2850"/>
              <a:ext cx="91" cy="18"/>
            </a:xfrm>
            <a:custGeom>
              <a:avLst/>
              <a:gdLst>
                <a:gd name="T0" fmla="*/ 0 w 91"/>
                <a:gd name="T1" fmla="*/ 4 h 18"/>
                <a:gd name="T2" fmla="*/ 84 w 91"/>
                <a:gd name="T3" fmla="*/ 0 h 18"/>
                <a:gd name="T4" fmla="*/ 90 w 91"/>
                <a:gd name="T5" fmla="*/ 13 h 18"/>
                <a:gd name="T6" fmla="*/ 5 w 91"/>
                <a:gd name="T7" fmla="*/ 17 h 18"/>
                <a:gd name="T8" fmla="*/ 0 w 91"/>
                <a:gd name="T9" fmla="*/ 4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"/>
                <a:gd name="T16" fmla="*/ 0 h 18"/>
                <a:gd name="T17" fmla="*/ 91 w 91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" h="18">
                  <a:moveTo>
                    <a:pt x="0" y="4"/>
                  </a:moveTo>
                  <a:lnTo>
                    <a:pt x="84" y="0"/>
                  </a:lnTo>
                  <a:lnTo>
                    <a:pt x="90" y="13"/>
                  </a:lnTo>
                  <a:lnTo>
                    <a:pt x="5" y="17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3" name="Freeform 1257"/>
            <p:cNvSpPr>
              <a:spLocks/>
            </p:cNvSpPr>
            <p:nvPr/>
          </p:nvSpPr>
          <p:spPr bwMode="auto">
            <a:xfrm>
              <a:off x="2724" y="2850"/>
              <a:ext cx="97" cy="22"/>
            </a:xfrm>
            <a:custGeom>
              <a:avLst/>
              <a:gdLst>
                <a:gd name="T0" fmla="*/ 0 w 97"/>
                <a:gd name="T1" fmla="*/ 6 h 22"/>
                <a:gd name="T2" fmla="*/ 90 w 97"/>
                <a:gd name="T3" fmla="*/ 0 h 22"/>
                <a:gd name="T4" fmla="*/ 96 w 97"/>
                <a:gd name="T5" fmla="*/ 16 h 22"/>
                <a:gd name="T6" fmla="*/ 5 w 97"/>
                <a:gd name="T7" fmla="*/ 21 h 22"/>
                <a:gd name="T8" fmla="*/ 0 w 97"/>
                <a:gd name="T9" fmla="*/ 6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22"/>
                <a:gd name="T17" fmla="*/ 97 w 9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22">
                  <a:moveTo>
                    <a:pt x="0" y="6"/>
                  </a:moveTo>
                  <a:lnTo>
                    <a:pt x="90" y="0"/>
                  </a:lnTo>
                  <a:lnTo>
                    <a:pt x="96" y="16"/>
                  </a:lnTo>
                  <a:lnTo>
                    <a:pt x="5" y="21"/>
                  </a:lnTo>
                  <a:lnTo>
                    <a:pt x="0" y="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4" name="Line 1258"/>
            <p:cNvSpPr>
              <a:spLocks noChangeShapeType="1"/>
            </p:cNvSpPr>
            <p:nvPr/>
          </p:nvSpPr>
          <p:spPr bwMode="auto">
            <a:xfrm>
              <a:off x="2757" y="2861"/>
              <a:ext cx="3" cy="2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5" name="Line 1259"/>
            <p:cNvSpPr>
              <a:spLocks noChangeShapeType="1"/>
            </p:cNvSpPr>
            <p:nvPr/>
          </p:nvSpPr>
          <p:spPr bwMode="auto">
            <a:xfrm>
              <a:off x="2788" y="2860"/>
              <a:ext cx="0" cy="3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6" name="Freeform 1260"/>
            <p:cNvSpPr>
              <a:spLocks/>
            </p:cNvSpPr>
            <p:nvPr/>
          </p:nvSpPr>
          <p:spPr bwMode="auto">
            <a:xfrm>
              <a:off x="2736" y="2884"/>
              <a:ext cx="133" cy="81"/>
            </a:xfrm>
            <a:custGeom>
              <a:avLst/>
              <a:gdLst>
                <a:gd name="T0" fmla="*/ 0 w 133"/>
                <a:gd name="T1" fmla="*/ 7 h 81"/>
                <a:gd name="T2" fmla="*/ 30 w 133"/>
                <a:gd name="T3" fmla="*/ 80 h 81"/>
                <a:gd name="T4" fmla="*/ 132 w 133"/>
                <a:gd name="T5" fmla="*/ 73 h 81"/>
                <a:gd name="T6" fmla="*/ 95 w 133"/>
                <a:gd name="T7" fmla="*/ 0 h 81"/>
                <a:gd name="T8" fmla="*/ 0 w 133"/>
                <a:gd name="T9" fmla="*/ 7 h 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81"/>
                <a:gd name="T17" fmla="*/ 133 w 133"/>
                <a:gd name="T18" fmla="*/ 81 h 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81">
                  <a:moveTo>
                    <a:pt x="0" y="7"/>
                  </a:moveTo>
                  <a:lnTo>
                    <a:pt x="30" y="80"/>
                  </a:lnTo>
                  <a:lnTo>
                    <a:pt x="132" y="73"/>
                  </a:lnTo>
                  <a:lnTo>
                    <a:pt x="95" y="0"/>
                  </a:lnTo>
                  <a:lnTo>
                    <a:pt x="0" y="7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7" name="Freeform 1261"/>
            <p:cNvSpPr>
              <a:spLocks/>
            </p:cNvSpPr>
            <p:nvPr/>
          </p:nvSpPr>
          <p:spPr bwMode="auto">
            <a:xfrm>
              <a:off x="2669" y="2940"/>
              <a:ext cx="82" cy="29"/>
            </a:xfrm>
            <a:custGeom>
              <a:avLst/>
              <a:gdLst>
                <a:gd name="T0" fmla="*/ 0 w 82"/>
                <a:gd name="T1" fmla="*/ 15 h 29"/>
                <a:gd name="T2" fmla="*/ 6 w 82"/>
                <a:gd name="T3" fmla="*/ 28 h 29"/>
                <a:gd name="T4" fmla="*/ 81 w 82"/>
                <a:gd name="T5" fmla="*/ 23 h 29"/>
                <a:gd name="T6" fmla="*/ 75 w 82"/>
                <a:gd name="T7" fmla="*/ 11 h 29"/>
                <a:gd name="T8" fmla="*/ 51 w 82"/>
                <a:gd name="T9" fmla="*/ 13 h 29"/>
                <a:gd name="T10" fmla="*/ 43 w 82"/>
                <a:gd name="T11" fmla="*/ 0 h 29"/>
                <a:gd name="T12" fmla="*/ 20 w 82"/>
                <a:gd name="T13" fmla="*/ 1 h 29"/>
                <a:gd name="T14" fmla="*/ 26 w 82"/>
                <a:gd name="T15" fmla="*/ 15 h 29"/>
                <a:gd name="T16" fmla="*/ 0 w 82"/>
                <a:gd name="T17" fmla="*/ 15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2"/>
                <a:gd name="T28" fmla="*/ 0 h 29"/>
                <a:gd name="T29" fmla="*/ 82 w 82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2" h="29">
                  <a:moveTo>
                    <a:pt x="0" y="15"/>
                  </a:moveTo>
                  <a:lnTo>
                    <a:pt x="6" y="28"/>
                  </a:lnTo>
                  <a:lnTo>
                    <a:pt x="81" y="23"/>
                  </a:lnTo>
                  <a:lnTo>
                    <a:pt x="75" y="11"/>
                  </a:lnTo>
                  <a:lnTo>
                    <a:pt x="51" y="13"/>
                  </a:lnTo>
                  <a:lnTo>
                    <a:pt x="43" y="0"/>
                  </a:lnTo>
                  <a:lnTo>
                    <a:pt x="20" y="1"/>
                  </a:lnTo>
                  <a:lnTo>
                    <a:pt x="26" y="15"/>
                  </a:lnTo>
                  <a:lnTo>
                    <a:pt x="0" y="15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8" name="Freeform 1262"/>
            <p:cNvSpPr>
              <a:spLocks/>
            </p:cNvSpPr>
            <p:nvPr/>
          </p:nvSpPr>
          <p:spPr bwMode="auto">
            <a:xfrm>
              <a:off x="2648" y="2893"/>
              <a:ext cx="85" cy="29"/>
            </a:xfrm>
            <a:custGeom>
              <a:avLst/>
              <a:gdLst>
                <a:gd name="T0" fmla="*/ 0 w 85"/>
                <a:gd name="T1" fmla="*/ 4 h 29"/>
                <a:gd name="T2" fmla="*/ 12 w 85"/>
                <a:gd name="T3" fmla="*/ 28 h 29"/>
                <a:gd name="T4" fmla="*/ 84 w 85"/>
                <a:gd name="T5" fmla="*/ 23 h 29"/>
                <a:gd name="T6" fmla="*/ 73 w 85"/>
                <a:gd name="T7" fmla="*/ 0 h 29"/>
                <a:gd name="T8" fmla="*/ 0 w 85"/>
                <a:gd name="T9" fmla="*/ 4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5"/>
                <a:gd name="T16" fmla="*/ 0 h 29"/>
                <a:gd name="T17" fmla="*/ 85 w 8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5" h="29">
                  <a:moveTo>
                    <a:pt x="0" y="4"/>
                  </a:moveTo>
                  <a:lnTo>
                    <a:pt x="12" y="28"/>
                  </a:lnTo>
                  <a:lnTo>
                    <a:pt x="84" y="23"/>
                  </a:lnTo>
                  <a:lnTo>
                    <a:pt x="7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9" name="Freeform 1263"/>
            <p:cNvSpPr>
              <a:spLocks/>
            </p:cNvSpPr>
            <p:nvPr/>
          </p:nvSpPr>
          <p:spPr bwMode="auto">
            <a:xfrm>
              <a:off x="2636" y="2859"/>
              <a:ext cx="75" cy="20"/>
            </a:xfrm>
            <a:custGeom>
              <a:avLst/>
              <a:gdLst>
                <a:gd name="T0" fmla="*/ 0 w 75"/>
                <a:gd name="T1" fmla="*/ 4 h 20"/>
                <a:gd name="T2" fmla="*/ 8 w 75"/>
                <a:gd name="T3" fmla="*/ 19 h 20"/>
                <a:gd name="T4" fmla="*/ 74 w 75"/>
                <a:gd name="T5" fmla="*/ 15 h 20"/>
                <a:gd name="T6" fmla="*/ 68 w 75"/>
                <a:gd name="T7" fmla="*/ 0 h 20"/>
                <a:gd name="T8" fmla="*/ 0 w 75"/>
                <a:gd name="T9" fmla="*/ 4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"/>
                <a:gd name="T16" fmla="*/ 0 h 20"/>
                <a:gd name="T17" fmla="*/ 75 w 75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" h="20">
                  <a:moveTo>
                    <a:pt x="0" y="4"/>
                  </a:moveTo>
                  <a:lnTo>
                    <a:pt x="8" y="19"/>
                  </a:lnTo>
                  <a:lnTo>
                    <a:pt x="74" y="15"/>
                  </a:lnTo>
                  <a:lnTo>
                    <a:pt x="68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0" name="Freeform 1264"/>
            <p:cNvSpPr>
              <a:spLocks/>
            </p:cNvSpPr>
            <p:nvPr/>
          </p:nvSpPr>
          <p:spPr bwMode="auto">
            <a:xfrm>
              <a:off x="2262" y="2898"/>
              <a:ext cx="399" cy="105"/>
            </a:xfrm>
            <a:custGeom>
              <a:avLst/>
              <a:gdLst>
                <a:gd name="T0" fmla="*/ 0 w 399"/>
                <a:gd name="T1" fmla="*/ 22 h 105"/>
                <a:gd name="T2" fmla="*/ 11 w 399"/>
                <a:gd name="T3" fmla="*/ 104 h 105"/>
                <a:gd name="T4" fmla="*/ 52 w 399"/>
                <a:gd name="T5" fmla="*/ 101 h 105"/>
                <a:gd name="T6" fmla="*/ 49 w 399"/>
                <a:gd name="T7" fmla="*/ 83 h 105"/>
                <a:gd name="T8" fmla="*/ 69 w 399"/>
                <a:gd name="T9" fmla="*/ 81 h 105"/>
                <a:gd name="T10" fmla="*/ 75 w 399"/>
                <a:gd name="T11" fmla="*/ 100 h 105"/>
                <a:gd name="T12" fmla="*/ 335 w 399"/>
                <a:gd name="T13" fmla="*/ 79 h 105"/>
                <a:gd name="T14" fmla="*/ 330 w 399"/>
                <a:gd name="T15" fmla="*/ 63 h 105"/>
                <a:gd name="T16" fmla="*/ 353 w 399"/>
                <a:gd name="T17" fmla="*/ 61 h 105"/>
                <a:gd name="T18" fmla="*/ 358 w 399"/>
                <a:gd name="T19" fmla="*/ 76 h 105"/>
                <a:gd name="T20" fmla="*/ 398 w 399"/>
                <a:gd name="T21" fmla="*/ 74 h 105"/>
                <a:gd name="T22" fmla="*/ 370 w 399"/>
                <a:gd name="T23" fmla="*/ 0 h 105"/>
                <a:gd name="T24" fmla="*/ 0 w 399"/>
                <a:gd name="T25" fmla="*/ 22 h 1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99"/>
                <a:gd name="T40" fmla="*/ 0 h 105"/>
                <a:gd name="T41" fmla="*/ 399 w 399"/>
                <a:gd name="T42" fmla="*/ 105 h 10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99" h="105">
                  <a:moveTo>
                    <a:pt x="0" y="22"/>
                  </a:moveTo>
                  <a:lnTo>
                    <a:pt x="11" y="104"/>
                  </a:lnTo>
                  <a:lnTo>
                    <a:pt x="52" y="101"/>
                  </a:lnTo>
                  <a:lnTo>
                    <a:pt x="49" y="83"/>
                  </a:lnTo>
                  <a:lnTo>
                    <a:pt x="69" y="81"/>
                  </a:lnTo>
                  <a:lnTo>
                    <a:pt x="75" y="100"/>
                  </a:lnTo>
                  <a:lnTo>
                    <a:pt x="335" y="79"/>
                  </a:lnTo>
                  <a:lnTo>
                    <a:pt x="330" y="63"/>
                  </a:lnTo>
                  <a:lnTo>
                    <a:pt x="353" y="61"/>
                  </a:lnTo>
                  <a:lnTo>
                    <a:pt x="358" y="76"/>
                  </a:lnTo>
                  <a:lnTo>
                    <a:pt x="398" y="74"/>
                  </a:lnTo>
                  <a:lnTo>
                    <a:pt x="370" y="0"/>
                  </a:lnTo>
                  <a:lnTo>
                    <a:pt x="0" y="22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1" name="Freeform 1265"/>
            <p:cNvSpPr>
              <a:spLocks/>
            </p:cNvSpPr>
            <p:nvPr/>
          </p:nvSpPr>
          <p:spPr bwMode="auto">
            <a:xfrm>
              <a:off x="2254" y="2884"/>
              <a:ext cx="27" cy="18"/>
            </a:xfrm>
            <a:custGeom>
              <a:avLst/>
              <a:gdLst>
                <a:gd name="T0" fmla="*/ 0 w 27"/>
                <a:gd name="T1" fmla="*/ 1 h 18"/>
                <a:gd name="T2" fmla="*/ 2 w 27"/>
                <a:gd name="T3" fmla="*/ 17 h 18"/>
                <a:gd name="T4" fmla="*/ 26 w 27"/>
                <a:gd name="T5" fmla="*/ 15 h 18"/>
                <a:gd name="T6" fmla="*/ 22 w 27"/>
                <a:gd name="T7" fmla="*/ 0 h 18"/>
                <a:gd name="T8" fmla="*/ 0 w 27"/>
                <a:gd name="T9" fmla="*/ 1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8"/>
                <a:gd name="T17" fmla="*/ 27 w 2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8">
                  <a:moveTo>
                    <a:pt x="0" y="1"/>
                  </a:moveTo>
                  <a:lnTo>
                    <a:pt x="2" y="17"/>
                  </a:lnTo>
                  <a:lnTo>
                    <a:pt x="26" y="15"/>
                  </a:lnTo>
                  <a:lnTo>
                    <a:pt x="22" y="0"/>
                  </a:lnTo>
                  <a:lnTo>
                    <a:pt x="0" y="1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2" name="Freeform 1266"/>
            <p:cNvSpPr>
              <a:spLocks/>
            </p:cNvSpPr>
            <p:nvPr/>
          </p:nvSpPr>
          <p:spPr bwMode="auto">
            <a:xfrm>
              <a:off x="2298" y="2878"/>
              <a:ext cx="109" cy="20"/>
            </a:xfrm>
            <a:custGeom>
              <a:avLst/>
              <a:gdLst>
                <a:gd name="T0" fmla="*/ 0 w 109"/>
                <a:gd name="T1" fmla="*/ 3 h 20"/>
                <a:gd name="T2" fmla="*/ 3 w 109"/>
                <a:gd name="T3" fmla="*/ 19 h 20"/>
                <a:gd name="T4" fmla="*/ 108 w 109"/>
                <a:gd name="T5" fmla="*/ 14 h 20"/>
                <a:gd name="T6" fmla="*/ 102 w 109"/>
                <a:gd name="T7" fmla="*/ 0 h 20"/>
                <a:gd name="T8" fmla="*/ 0 w 109"/>
                <a:gd name="T9" fmla="*/ 3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"/>
                <a:gd name="T16" fmla="*/ 0 h 20"/>
                <a:gd name="T17" fmla="*/ 109 w 109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" h="20">
                  <a:moveTo>
                    <a:pt x="0" y="3"/>
                  </a:moveTo>
                  <a:lnTo>
                    <a:pt x="3" y="19"/>
                  </a:lnTo>
                  <a:lnTo>
                    <a:pt x="108" y="14"/>
                  </a:lnTo>
                  <a:lnTo>
                    <a:pt x="102" y="0"/>
                  </a:lnTo>
                  <a:lnTo>
                    <a:pt x="0" y="3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3" name="Freeform 1267"/>
            <p:cNvSpPr>
              <a:spLocks/>
            </p:cNvSpPr>
            <p:nvPr/>
          </p:nvSpPr>
          <p:spPr bwMode="auto">
            <a:xfrm>
              <a:off x="2416" y="2867"/>
              <a:ext cx="103" cy="21"/>
            </a:xfrm>
            <a:custGeom>
              <a:avLst/>
              <a:gdLst>
                <a:gd name="T0" fmla="*/ 0 w 103"/>
                <a:gd name="T1" fmla="*/ 5 h 21"/>
                <a:gd name="T2" fmla="*/ 6 w 103"/>
                <a:gd name="T3" fmla="*/ 20 h 21"/>
                <a:gd name="T4" fmla="*/ 102 w 103"/>
                <a:gd name="T5" fmla="*/ 14 h 21"/>
                <a:gd name="T6" fmla="*/ 94 w 103"/>
                <a:gd name="T7" fmla="*/ 0 h 21"/>
                <a:gd name="T8" fmla="*/ 0 w 103"/>
                <a:gd name="T9" fmla="*/ 5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"/>
                <a:gd name="T16" fmla="*/ 0 h 21"/>
                <a:gd name="T17" fmla="*/ 103 w 103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" h="21">
                  <a:moveTo>
                    <a:pt x="0" y="5"/>
                  </a:moveTo>
                  <a:lnTo>
                    <a:pt x="6" y="20"/>
                  </a:lnTo>
                  <a:lnTo>
                    <a:pt x="102" y="14"/>
                  </a:lnTo>
                  <a:lnTo>
                    <a:pt x="94" y="0"/>
                  </a:lnTo>
                  <a:lnTo>
                    <a:pt x="0" y="5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4" name="Freeform 1268"/>
            <p:cNvSpPr>
              <a:spLocks/>
            </p:cNvSpPr>
            <p:nvPr/>
          </p:nvSpPr>
          <p:spPr bwMode="auto">
            <a:xfrm>
              <a:off x="2526" y="2866"/>
              <a:ext cx="101" cy="19"/>
            </a:xfrm>
            <a:custGeom>
              <a:avLst/>
              <a:gdLst>
                <a:gd name="T0" fmla="*/ 0 w 101"/>
                <a:gd name="T1" fmla="*/ 4 h 19"/>
                <a:gd name="T2" fmla="*/ 6 w 101"/>
                <a:gd name="T3" fmla="*/ 18 h 19"/>
                <a:gd name="T4" fmla="*/ 100 w 101"/>
                <a:gd name="T5" fmla="*/ 13 h 19"/>
                <a:gd name="T6" fmla="*/ 93 w 101"/>
                <a:gd name="T7" fmla="*/ 0 h 19"/>
                <a:gd name="T8" fmla="*/ 0 w 101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1"/>
                <a:gd name="T16" fmla="*/ 0 h 19"/>
                <a:gd name="T17" fmla="*/ 101 w 101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1" h="19">
                  <a:moveTo>
                    <a:pt x="0" y="4"/>
                  </a:moveTo>
                  <a:lnTo>
                    <a:pt x="6" y="18"/>
                  </a:lnTo>
                  <a:lnTo>
                    <a:pt x="100" y="13"/>
                  </a:lnTo>
                  <a:lnTo>
                    <a:pt x="9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5" name="Freeform 1269"/>
            <p:cNvSpPr>
              <a:spLocks/>
            </p:cNvSpPr>
            <p:nvPr/>
          </p:nvSpPr>
          <p:spPr bwMode="auto">
            <a:xfrm>
              <a:off x="2269" y="2988"/>
              <a:ext cx="40" cy="17"/>
            </a:xfrm>
            <a:custGeom>
              <a:avLst/>
              <a:gdLst>
                <a:gd name="T0" fmla="*/ 0 w 40"/>
                <a:gd name="T1" fmla="*/ 16 h 17"/>
                <a:gd name="T2" fmla="*/ 4 w 40"/>
                <a:gd name="T3" fmla="*/ 2 h 17"/>
                <a:gd name="T4" fmla="*/ 37 w 40"/>
                <a:gd name="T5" fmla="*/ 0 h 17"/>
                <a:gd name="T6" fmla="*/ 39 w 40"/>
                <a:gd name="T7" fmla="*/ 12 h 17"/>
                <a:gd name="T8" fmla="*/ 0 w 4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17"/>
                <a:gd name="T17" fmla="*/ 40 w 4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17">
                  <a:moveTo>
                    <a:pt x="0" y="16"/>
                  </a:moveTo>
                  <a:lnTo>
                    <a:pt x="4" y="2"/>
                  </a:lnTo>
                  <a:lnTo>
                    <a:pt x="37" y="0"/>
                  </a:lnTo>
                  <a:lnTo>
                    <a:pt x="39" y="12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6" name="Freeform 1270"/>
            <p:cNvSpPr>
              <a:spLocks/>
            </p:cNvSpPr>
            <p:nvPr/>
          </p:nvSpPr>
          <p:spPr bwMode="auto">
            <a:xfrm>
              <a:off x="2268" y="2977"/>
              <a:ext cx="17" cy="26"/>
            </a:xfrm>
            <a:custGeom>
              <a:avLst/>
              <a:gdLst>
                <a:gd name="T0" fmla="*/ 16 w 17"/>
                <a:gd name="T1" fmla="*/ 0 h 26"/>
                <a:gd name="T2" fmla="*/ 0 w 17"/>
                <a:gd name="T3" fmla="*/ 8 h 26"/>
                <a:gd name="T4" fmla="*/ 0 w 17"/>
                <a:gd name="T5" fmla="*/ 25 h 26"/>
                <a:gd name="T6" fmla="*/ 16 w 17"/>
                <a:gd name="T7" fmla="*/ 12 h 26"/>
                <a:gd name="T8" fmla="*/ 16 w 17"/>
                <a:gd name="T9" fmla="*/ 0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6"/>
                <a:gd name="T17" fmla="*/ 17 w 17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6">
                  <a:moveTo>
                    <a:pt x="16" y="0"/>
                  </a:moveTo>
                  <a:lnTo>
                    <a:pt x="0" y="8"/>
                  </a:lnTo>
                  <a:lnTo>
                    <a:pt x="0" y="25"/>
                  </a:lnTo>
                  <a:lnTo>
                    <a:pt x="16" y="12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7" name="Freeform 1271"/>
            <p:cNvSpPr>
              <a:spLocks/>
            </p:cNvSpPr>
            <p:nvPr/>
          </p:nvSpPr>
          <p:spPr bwMode="auto">
            <a:xfrm>
              <a:off x="2268" y="2966"/>
              <a:ext cx="58" cy="17"/>
            </a:xfrm>
            <a:custGeom>
              <a:avLst/>
              <a:gdLst>
                <a:gd name="T0" fmla="*/ 57 w 58"/>
                <a:gd name="T1" fmla="*/ 10 h 17"/>
                <a:gd name="T2" fmla="*/ 56 w 58"/>
                <a:gd name="T3" fmla="*/ 0 h 17"/>
                <a:gd name="T4" fmla="*/ 4 w 58"/>
                <a:gd name="T5" fmla="*/ 4 h 17"/>
                <a:gd name="T6" fmla="*/ 0 w 58"/>
                <a:gd name="T7" fmla="*/ 16 h 17"/>
                <a:gd name="T8" fmla="*/ 2 w 58"/>
                <a:gd name="T9" fmla="*/ 16 h 17"/>
                <a:gd name="T10" fmla="*/ 4 w 58"/>
                <a:gd name="T11" fmla="*/ 11 h 17"/>
                <a:gd name="T12" fmla="*/ 35 w 58"/>
                <a:gd name="T13" fmla="*/ 10 h 17"/>
                <a:gd name="T14" fmla="*/ 36 w 58"/>
                <a:gd name="T15" fmla="*/ 12 h 17"/>
                <a:gd name="T16" fmla="*/ 57 w 58"/>
                <a:gd name="T17" fmla="*/ 1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"/>
                <a:gd name="T28" fmla="*/ 0 h 17"/>
                <a:gd name="T29" fmla="*/ 58 w 58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" h="17">
                  <a:moveTo>
                    <a:pt x="57" y="10"/>
                  </a:moveTo>
                  <a:lnTo>
                    <a:pt x="56" y="0"/>
                  </a:lnTo>
                  <a:lnTo>
                    <a:pt x="4" y="4"/>
                  </a:lnTo>
                  <a:lnTo>
                    <a:pt x="0" y="16"/>
                  </a:lnTo>
                  <a:lnTo>
                    <a:pt x="2" y="16"/>
                  </a:lnTo>
                  <a:lnTo>
                    <a:pt x="4" y="11"/>
                  </a:lnTo>
                  <a:lnTo>
                    <a:pt x="35" y="10"/>
                  </a:lnTo>
                  <a:lnTo>
                    <a:pt x="36" y="12"/>
                  </a:lnTo>
                  <a:lnTo>
                    <a:pt x="57" y="1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8" name="Freeform 1272"/>
            <p:cNvSpPr>
              <a:spLocks/>
            </p:cNvSpPr>
            <p:nvPr/>
          </p:nvSpPr>
          <p:spPr bwMode="auto">
            <a:xfrm>
              <a:off x="2265" y="2959"/>
              <a:ext cx="17" cy="22"/>
            </a:xfrm>
            <a:custGeom>
              <a:avLst/>
              <a:gdLst>
                <a:gd name="T0" fmla="*/ 4 w 17"/>
                <a:gd name="T1" fmla="*/ 21 h 22"/>
                <a:gd name="T2" fmla="*/ 16 w 17"/>
                <a:gd name="T3" fmla="*/ 11 h 22"/>
                <a:gd name="T4" fmla="*/ 12 w 17"/>
                <a:gd name="T5" fmla="*/ 0 h 22"/>
                <a:gd name="T6" fmla="*/ 0 w 17"/>
                <a:gd name="T7" fmla="*/ 7 h 22"/>
                <a:gd name="T8" fmla="*/ 4 w 17"/>
                <a:gd name="T9" fmla="*/ 2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2"/>
                <a:gd name="T17" fmla="*/ 17 w 1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2">
                  <a:moveTo>
                    <a:pt x="4" y="21"/>
                  </a:moveTo>
                  <a:lnTo>
                    <a:pt x="16" y="11"/>
                  </a:lnTo>
                  <a:lnTo>
                    <a:pt x="12" y="0"/>
                  </a:lnTo>
                  <a:lnTo>
                    <a:pt x="0" y="7"/>
                  </a:lnTo>
                  <a:lnTo>
                    <a:pt x="4" y="2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9" name="Freeform 1273"/>
            <p:cNvSpPr>
              <a:spLocks/>
            </p:cNvSpPr>
            <p:nvPr/>
          </p:nvSpPr>
          <p:spPr bwMode="auto">
            <a:xfrm>
              <a:off x="2264" y="2943"/>
              <a:ext cx="17" cy="22"/>
            </a:xfrm>
            <a:custGeom>
              <a:avLst/>
              <a:gdLst>
                <a:gd name="T0" fmla="*/ 8 w 17"/>
                <a:gd name="T1" fmla="*/ 21 h 22"/>
                <a:gd name="T2" fmla="*/ 16 w 17"/>
                <a:gd name="T3" fmla="*/ 10 h 22"/>
                <a:gd name="T4" fmla="*/ 12 w 17"/>
                <a:gd name="T5" fmla="*/ 0 h 22"/>
                <a:gd name="T6" fmla="*/ 0 w 17"/>
                <a:gd name="T7" fmla="*/ 7 h 22"/>
                <a:gd name="T8" fmla="*/ 8 w 17"/>
                <a:gd name="T9" fmla="*/ 2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2"/>
                <a:gd name="T17" fmla="*/ 17 w 1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2">
                  <a:moveTo>
                    <a:pt x="8" y="21"/>
                  </a:moveTo>
                  <a:lnTo>
                    <a:pt x="16" y="10"/>
                  </a:lnTo>
                  <a:lnTo>
                    <a:pt x="12" y="0"/>
                  </a:lnTo>
                  <a:lnTo>
                    <a:pt x="0" y="7"/>
                  </a:lnTo>
                  <a:lnTo>
                    <a:pt x="8" y="2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0" name="Freeform 1274"/>
            <p:cNvSpPr>
              <a:spLocks/>
            </p:cNvSpPr>
            <p:nvPr/>
          </p:nvSpPr>
          <p:spPr bwMode="auto">
            <a:xfrm>
              <a:off x="2264" y="2953"/>
              <a:ext cx="30" cy="17"/>
            </a:xfrm>
            <a:custGeom>
              <a:avLst/>
              <a:gdLst>
                <a:gd name="T0" fmla="*/ 0 w 30"/>
                <a:gd name="T1" fmla="*/ 16 h 17"/>
                <a:gd name="T2" fmla="*/ 3 w 30"/>
                <a:gd name="T3" fmla="*/ 16 h 17"/>
                <a:gd name="T4" fmla="*/ 6 w 30"/>
                <a:gd name="T5" fmla="*/ 5 h 17"/>
                <a:gd name="T6" fmla="*/ 29 w 30"/>
                <a:gd name="T7" fmla="*/ 4 h 17"/>
                <a:gd name="T8" fmla="*/ 28 w 30"/>
                <a:gd name="T9" fmla="*/ 0 h 17"/>
                <a:gd name="T10" fmla="*/ 6 w 30"/>
                <a:gd name="T11" fmla="*/ 1 h 17"/>
                <a:gd name="T12" fmla="*/ 0 w 30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17"/>
                <a:gd name="T23" fmla="*/ 30 w 3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17">
                  <a:moveTo>
                    <a:pt x="0" y="16"/>
                  </a:moveTo>
                  <a:lnTo>
                    <a:pt x="3" y="16"/>
                  </a:lnTo>
                  <a:lnTo>
                    <a:pt x="6" y="5"/>
                  </a:lnTo>
                  <a:lnTo>
                    <a:pt x="29" y="4"/>
                  </a:lnTo>
                  <a:lnTo>
                    <a:pt x="28" y="0"/>
                  </a:lnTo>
                  <a:lnTo>
                    <a:pt x="6" y="1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1" name="Freeform 1275"/>
            <p:cNvSpPr>
              <a:spLocks/>
            </p:cNvSpPr>
            <p:nvPr/>
          </p:nvSpPr>
          <p:spPr bwMode="auto">
            <a:xfrm>
              <a:off x="2269" y="2942"/>
              <a:ext cx="22" cy="17"/>
            </a:xfrm>
            <a:custGeom>
              <a:avLst/>
              <a:gdLst>
                <a:gd name="T0" fmla="*/ 0 w 22"/>
                <a:gd name="T1" fmla="*/ 3 h 17"/>
                <a:gd name="T2" fmla="*/ 1 w 22"/>
                <a:gd name="T3" fmla="*/ 16 h 17"/>
                <a:gd name="T4" fmla="*/ 21 w 22"/>
                <a:gd name="T5" fmla="*/ 14 h 17"/>
                <a:gd name="T6" fmla="*/ 19 w 22"/>
                <a:gd name="T7" fmla="*/ 0 h 17"/>
                <a:gd name="T8" fmla="*/ 0 w 22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7"/>
                <a:gd name="T17" fmla="*/ 22 w 22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7">
                  <a:moveTo>
                    <a:pt x="0" y="3"/>
                  </a:moveTo>
                  <a:lnTo>
                    <a:pt x="1" y="16"/>
                  </a:lnTo>
                  <a:lnTo>
                    <a:pt x="21" y="14"/>
                  </a:lnTo>
                  <a:lnTo>
                    <a:pt x="1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2" name="Freeform 1276"/>
            <p:cNvSpPr>
              <a:spLocks/>
            </p:cNvSpPr>
            <p:nvPr/>
          </p:nvSpPr>
          <p:spPr bwMode="auto">
            <a:xfrm>
              <a:off x="2290" y="2953"/>
              <a:ext cx="19" cy="17"/>
            </a:xfrm>
            <a:custGeom>
              <a:avLst/>
              <a:gdLst>
                <a:gd name="T0" fmla="*/ 0 w 19"/>
                <a:gd name="T1" fmla="*/ 8 h 17"/>
                <a:gd name="T2" fmla="*/ 17 w 19"/>
                <a:gd name="T3" fmla="*/ 0 h 17"/>
                <a:gd name="T4" fmla="*/ 18 w 19"/>
                <a:gd name="T5" fmla="*/ 16 h 17"/>
                <a:gd name="T6" fmla="*/ 0 w 19"/>
                <a:gd name="T7" fmla="*/ 16 h 17"/>
                <a:gd name="T8" fmla="*/ 0 w 19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8"/>
                  </a:moveTo>
                  <a:lnTo>
                    <a:pt x="17" y="0"/>
                  </a:lnTo>
                  <a:lnTo>
                    <a:pt x="18" y="16"/>
                  </a:lnTo>
                  <a:lnTo>
                    <a:pt x="0" y="16"/>
                  </a:lnTo>
                  <a:lnTo>
                    <a:pt x="0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3" name="Freeform 1277"/>
            <p:cNvSpPr>
              <a:spLocks/>
            </p:cNvSpPr>
            <p:nvPr/>
          </p:nvSpPr>
          <p:spPr bwMode="auto">
            <a:xfrm>
              <a:off x="2290" y="2943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1 w 19"/>
                <a:gd name="T3" fmla="*/ 14 h 17"/>
                <a:gd name="T4" fmla="*/ 1 w 19"/>
                <a:gd name="T5" fmla="*/ 16 h 17"/>
                <a:gd name="T6" fmla="*/ 18 w 19"/>
                <a:gd name="T7" fmla="*/ 14 h 17"/>
                <a:gd name="T8" fmla="*/ 17 w 19"/>
                <a:gd name="T9" fmla="*/ 0 h 17"/>
                <a:gd name="T10" fmla="*/ 0 w 19"/>
                <a:gd name="T11" fmla="*/ 1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7"/>
                <a:gd name="T20" fmla="*/ 19 w 19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7">
                  <a:moveTo>
                    <a:pt x="0" y="1"/>
                  </a:moveTo>
                  <a:lnTo>
                    <a:pt x="1" y="14"/>
                  </a:lnTo>
                  <a:lnTo>
                    <a:pt x="1" y="16"/>
                  </a:lnTo>
                  <a:lnTo>
                    <a:pt x="18" y="14"/>
                  </a:lnTo>
                  <a:lnTo>
                    <a:pt x="17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4" name="Line 1278"/>
            <p:cNvSpPr>
              <a:spLocks noChangeShapeType="1"/>
            </p:cNvSpPr>
            <p:nvPr/>
          </p:nvSpPr>
          <p:spPr bwMode="auto">
            <a:xfrm>
              <a:off x="2291" y="2950"/>
              <a:ext cx="5" cy="1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5" name="Freeform 1279"/>
            <p:cNvSpPr>
              <a:spLocks/>
            </p:cNvSpPr>
            <p:nvPr/>
          </p:nvSpPr>
          <p:spPr bwMode="auto">
            <a:xfrm>
              <a:off x="2262" y="2928"/>
              <a:ext cx="17" cy="20"/>
            </a:xfrm>
            <a:custGeom>
              <a:avLst/>
              <a:gdLst>
                <a:gd name="T0" fmla="*/ 5 w 17"/>
                <a:gd name="T1" fmla="*/ 19 h 20"/>
                <a:gd name="T2" fmla="*/ 16 w 17"/>
                <a:gd name="T3" fmla="*/ 10 h 20"/>
                <a:gd name="T4" fmla="*/ 16 w 17"/>
                <a:gd name="T5" fmla="*/ 0 h 20"/>
                <a:gd name="T6" fmla="*/ 0 w 17"/>
                <a:gd name="T7" fmla="*/ 4 h 20"/>
                <a:gd name="T8" fmla="*/ 5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5" y="19"/>
                  </a:moveTo>
                  <a:lnTo>
                    <a:pt x="16" y="10"/>
                  </a:lnTo>
                  <a:lnTo>
                    <a:pt x="16" y="0"/>
                  </a:lnTo>
                  <a:lnTo>
                    <a:pt x="0" y="4"/>
                  </a:lnTo>
                  <a:lnTo>
                    <a:pt x="5" y="1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6" name="Freeform 1280"/>
            <p:cNvSpPr>
              <a:spLocks/>
            </p:cNvSpPr>
            <p:nvPr/>
          </p:nvSpPr>
          <p:spPr bwMode="auto">
            <a:xfrm>
              <a:off x="2264" y="2940"/>
              <a:ext cx="35" cy="17"/>
            </a:xfrm>
            <a:custGeom>
              <a:avLst/>
              <a:gdLst>
                <a:gd name="T0" fmla="*/ 34 w 35"/>
                <a:gd name="T1" fmla="*/ 6 h 17"/>
                <a:gd name="T2" fmla="*/ 27 w 35"/>
                <a:gd name="T3" fmla="*/ 6 h 17"/>
                <a:gd name="T4" fmla="*/ 26 w 35"/>
                <a:gd name="T5" fmla="*/ 4 h 17"/>
                <a:gd name="T6" fmla="*/ 6 w 35"/>
                <a:gd name="T7" fmla="*/ 6 h 17"/>
                <a:gd name="T8" fmla="*/ 1 w 35"/>
                <a:gd name="T9" fmla="*/ 16 h 17"/>
                <a:gd name="T10" fmla="*/ 0 w 35"/>
                <a:gd name="T11" fmla="*/ 16 h 17"/>
                <a:gd name="T12" fmla="*/ 6 w 35"/>
                <a:gd name="T13" fmla="*/ 2 h 17"/>
                <a:gd name="T14" fmla="*/ 34 w 35"/>
                <a:gd name="T15" fmla="*/ 0 h 17"/>
                <a:gd name="T16" fmla="*/ 34 w 35"/>
                <a:gd name="T17" fmla="*/ 6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5"/>
                <a:gd name="T28" fmla="*/ 0 h 17"/>
                <a:gd name="T29" fmla="*/ 35 w 35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5" h="17">
                  <a:moveTo>
                    <a:pt x="34" y="6"/>
                  </a:moveTo>
                  <a:lnTo>
                    <a:pt x="27" y="6"/>
                  </a:lnTo>
                  <a:lnTo>
                    <a:pt x="26" y="4"/>
                  </a:lnTo>
                  <a:lnTo>
                    <a:pt x="6" y="6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6" y="2"/>
                  </a:lnTo>
                  <a:lnTo>
                    <a:pt x="34" y="0"/>
                  </a:lnTo>
                  <a:lnTo>
                    <a:pt x="34" y="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7" name="Freeform 1281"/>
            <p:cNvSpPr>
              <a:spLocks/>
            </p:cNvSpPr>
            <p:nvPr/>
          </p:nvSpPr>
          <p:spPr bwMode="auto">
            <a:xfrm>
              <a:off x="2262" y="2915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12 h 18"/>
                <a:gd name="T4" fmla="*/ 8 w 17"/>
                <a:gd name="T5" fmla="*/ 0 h 18"/>
                <a:gd name="T6" fmla="*/ 0 w 17"/>
                <a:gd name="T7" fmla="*/ 4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12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8" name="Freeform 1282"/>
            <p:cNvSpPr>
              <a:spLocks/>
            </p:cNvSpPr>
            <p:nvPr/>
          </p:nvSpPr>
          <p:spPr bwMode="auto">
            <a:xfrm>
              <a:off x="2262" y="2926"/>
              <a:ext cx="19" cy="17"/>
            </a:xfrm>
            <a:custGeom>
              <a:avLst/>
              <a:gdLst>
                <a:gd name="T0" fmla="*/ 0 w 19"/>
                <a:gd name="T1" fmla="*/ 13 h 17"/>
                <a:gd name="T2" fmla="*/ 0 w 19"/>
                <a:gd name="T3" fmla="*/ 16 h 17"/>
                <a:gd name="T4" fmla="*/ 5 w 19"/>
                <a:gd name="T5" fmla="*/ 8 h 17"/>
                <a:gd name="T6" fmla="*/ 18 w 19"/>
                <a:gd name="T7" fmla="*/ 5 h 17"/>
                <a:gd name="T8" fmla="*/ 18 w 19"/>
                <a:gd name="T9" fmla="*/ 0 h 17"/>
                <a:gd name="T10" fmla="*/ 5 w 19"/>
                <a:gd name="T11" fmla="*/ 0 h 17"/>
                <a:gd name="T12" fmla="*/ 0 w 19"/>
                <a:gd name="T13" fmla="*/ 13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17"/>
                <a:gd name="T23" fmla="*/ 19 w 19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17">
                  <a:moveTo>
                    <a:pt x="0" y="13"/>
                  </a:moveTo>
                  <a:lnTo>
                    <a:pt x="0" y="16"/>
                  </a:lnTo>
                  <a:lnTo>
                    <a:pt x="5" y="8"/>
                  </a:lnTo>
                  <a:lnTo>
                    <a:pt x="18" y="5"/>
                  </a:lnTo>
                  <a:lnTo>
                    <a:pt x="18" y="0"/>
                  </a:lnTo>
                  <a:lnTo>
                    <a:pt x="5" y="0"/>
                  </a:lnTo>
                  <a:lnTo>
                    <a:pt x="0" y="1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9" name="Freeform 1283"/>
            <p:cNvSpPr>
              <a:spLocks/>
            </p:cNvSpPr>
            <p:nvPr/>
          </p:nvSpPr>
          <p:spPr bwMode="auto">
            <a:xfrm>
              <a:off x="2264" y="291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13 w 17"/>
                <a:gd name="T3" fmla="*/ 0 h 17"/>
                <a:gd name="T4" fmla="*/ 16 w 17"/>
                <a:gd name="T5" fmla="*/ 14 h 17"/>
                <a:gd name="T6" fmla="*/ 2 w 17"/>
                <a:gd name="T7" fmla="*/ 16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0" name="Freeform 1284"/>
            <p:cNvSpPr>
              <a:spLocks/>
            </p:cNvSpPr>
            <p:nvPr/>
          </p:nvSpPr>
          <p:spPr bwMode="auto">
            <a:xfrm>
              <a:off x="2256" y="2890"/>
              <a:ext cx="25" cy="17"/>
            </a:xfrm>
            <a:custGeom>
              <a:avLst/>
              <a:gdLst>
                <a:gd name="T0" fmla="*/ 0 w 25"/>
                <a:gd name="T1" fmla="*/ 16 h 17"/>
                <a:gd name="T2" fmla="*/ 4 w 25"/>
                <a:gd name="T3" fmla="*/ 3 h 17"/>
                <a:gd name="T4" fmla="*/ 23 w 25"/>
                <a:gd name="T5" fmla="*/ 0 h 17"/>
                <a:gd name="T6" fmla="*/ 24 w 25"/>
                <a:gd name="T7" fmla="*/ 14 h 17"/>
                <a:gd name="T8" fmla="*/ 0 w 25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17"/>
                <a:gd name="T17" fmla="*/ 25 w 2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17">
                  <a:moveTo>
                    <a:pt x="0" y="16"/>
                  </a:moveTo>
                  <a:lnTo>
                    <a:pt x="4" y="3"/>
                  </a:lnTo>
                  <a:lnTo>
                    <a:pt x="23" y="0"/>
                  </a:lnTo>
                  <a:lnTo>
                    <a:pt x="24" y="14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1" name="Freeform 1285"/>
            <p:cNvSpPr>
              <a:spLocks/>
            </p:cNvSpPr>
            <p:nvPr/>
          </p:nvSpPr>
          <p:spPr bwMode="auto">
            <a:xfrm>
              <a:off x="2256" y="2881"/>
              <a:ext cx="17" cy="19"/>
            </a:xfrm>
            <a:custGeom>
              <a:avLst/>
              <a:gdLst>
                <a:gd name="T0" fmla="*/ 0 w 17"/>
                <a:gd name="T1" fmla="*/ 4 h 19"/>
                <a:gd name="T2" fmla="*/ 8 w 17"/>
                <a:gd name="T3" fmla="*/ 0 h 19"/>
                <a:gd name="T4" fmla="*/ 16 w 17"/>
                <a:gd name="T5" fmla="*/ 10 h 19"/>
                <a:gd name="T6" fmla="*/ 4 w 17"/>
                <a:gd name="T7" fmla="*/ 18 h 19"/>
                <a:gd name="T8" fmla="*/ 0 w 17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0" y="4"/>
                  </a:moveTo>
                  <a:lnTo>
                    <a:pt x="8" y="0"/>
                  </a:lnTo>
                  <a:lnTo>
                    <a:pt x="16" y="10"/>
                  </a:lnTo>
                  <a:lnTo>
                    <a:pt x="4" y="18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2" name="Freeform 1286"/>
            <p:cNvSpPr>
              <a:spLocks/>
            </p:cNvSpPr>
            <p:nvPr/>
          </p:nvSpPr>
          <p:spPr bwMode="auto">
            <a:xfrm>
              <a:off x="2262" y="2880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2 w 19"/>
                <a:gd name="T3" fmla="*/ 16 h 17"/>
                <a:gd name="T4" fmla="*/ 18 w 19"/>
                <a:gd name="T5" fmla="*/ 13 h 17"/>
                <a:gd name="T6" fmla="*/ 15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2" y="16"/>
                  </a:lnTo>
                  <a:lnTo>
                    <a:pt x="18" y="13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3" name="Freeform 1287"/>
            <p:cNvSpPr>
              <a:spLocks/>
            </p:cNvSpPr>
            <p:nvPr/>
          </p:nvSpPr>
          <p:spPr bwMode="auto">
            <a:xfrm>
              <a:off x="2285" y="2926"/>
              <a:ext cx="20" cy="17"/>
            </a:xfrm>
            <a:custGeom>
              <a:avLst/>
              <a:gdLst>
                <a:gd name="T0" fmla="*/ 5 w 20"/>
                <a:gd name="T1" fmla="*/ 0 h 17"/>
                <a:gd name="T2" fmla="*/ 0 w 20"/>
                <a:gd name="T3" fmla="*/ 16 h 17"/>
                <a:gd name="T4" fmla="*/ 11 w 20"/>
                <a:gd name="T5" fmla="*/ 16 h 17"/>
                <a:gd name="T6" fmla="*/ 19 w 20"/>
                <a:gd name="T7" fmla="*/ 16 h 17"/>
                <a:gd name="T8" fmla="*/ 18 w 20"/>
                <a:gd name="T9" fmla="*/ 0 h 17"/>
                <a:gd name="T10" fmla="*/ 6 w 20"/>
                <a:gd name="T11" fmla="*/ 0 h 17"/>
                <a:gd name="T12" fmla="*/ 5 w 20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"/>
                <a:gd name="T22" fmla="*/ 0 h 17"/>
                <a:gd name="T23" fmla="*/ 20 w 2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" h="17">
                  <a:moveTo>
                    <a:pt x="5" y="0"/>
                  </a:moveTo>
                  <a:lnTo>
                    <a:pt x="0" y="16"/>
                  </a:lnTo>
                  <a:lnTo>
                    <a:pt x="11" y="16"/>
                  </a:lnTo>
                  <a:lnTo>
                    <a:pt x="19" y="16"/>
                  </a:lnTo>
                  <a:lnTo>
                    <a:pt x="18" y="0"/>
                  </a:lnTo>
                  <a:lnTo>
                    <a:pt x="6" y="0"/>
                  </a:lnTo>
                  <a:lnTo>
                    <a:pt x="5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4" name="Freeform 1288"/>
            <p:cNvSpPr>
              <a:spLocks/>
            </p:cNvSpPr>
            <p:nvPr/>
          </p:nvSpPr>
          <p:spPr bwMode="auto">
            <a:xfrm>
              <a:off x="2284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8 w 17"/>
                <a:gd name="T3" fmla="*/ 13 h 17"/>
                <a:gd name="T4" fmla="*/ 0 w 17"/>
                <a:gd name="T5" fmla="*/ 16 h 17"/>
                <a:gd name="T6" fmla="*/ 0 w 17"/>
                <a:gd name="T7" fmla="*/ 3 h 17"/>
                <a:gd name="T8" fmla="*/ 16 w 17"/>
                <a:gd name="T9" fmla="*/ 0 h 17"/>
                <a:gd name="T10" fmla="*/ 16 w 17"/>
                <a:gd name="T11" fmla="*/ 11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16" y="11"/>
                  </a:moveTo>
                  <a:lnTo>
                    <a:pt x="8" y="13"/>
                  </a:lnTo>
                  <a:lnTo>
                    <a:pt x="0" y="16"/>
                  </a:lnTo>
                  <a:lnTo>
                    <a:pt x="0" y="3"/>
                  </a:lnTo>
                  <a:lnTo>
                    <a:pt x="16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5" name="Freeform 1289"/>
            <p:cNvSpPr>
              <a:spLocks/>
            </p:cNvSpPr>
            <p:nvPr/>
          </p:nvSpPr>
          <p:spPr bwMode="auto">
            <a:xfrm>
              <a:off x="2288" y="291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6" name="Freeform 1290"/>
            <p:cNvSpPr>
              <a:spLocks/>
            </p:cNvSpPr>
            <p:nvPr/>
          </p:nvSpPr>
          <p:spPr bwMode="auto">
            <a:xfrm>
              <a:off x="2316" y="2926"/>
              <a:ext cx="17" cy="1"/>
            </a:xfrm>
            <a:custGeom>
              <a:avLst/>
              <a:gdLst>
                <a:gd name="T0" fmla="*/ 0 w 17"/>
                <a:gd name="T1" fmla="*/ 0 h 1"/>
                <a:gd name="T2" fmla="*/ 6 w 17"/>
                <a:gd name="T3" fmla="*/ 0 h 1"/>
                <a:gd name="T4" fmla="*/ 9 w 17"/>
                <a:gd name="T5" fmla="*/ 0 h 1"/>
                <a:gd name="T6" fmla="*/ 16 w 17"/>
                <a:gd name="T7" fmla="*/ 0 h 1"/>
                <a:gd name="T8" fmla="*/ 2 w 17"/>
                <a:gd name="T9" fmla="*/ 0 h 1"/>
                <a:gd name="T10" fmla="*/ 0 w 17"/>
                <a:gd name="T11" fmla="*/ 0 h 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"/>
                <a:gd name="T20" fmla="*/ 17 w 17"/>
                <a:gd name="T21" fmla="*/ 1 h 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">
                  <a:moveTo>
                    <a:pt x="0" y="0"/>
                  </a:moveTo>
                  <a:lnTo>
                    <a:pt x="6" y="0"/>
                  </a:lnTo>
                  <a:lnTo>
                    <a:pt x="9" y="0"/>
                  </a:lnTo>
                  <a:lnTo>
                    <a:pt x="16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7" name="Freeform 1291"/>
            <p:cNvSpPr>
              <a:spLocks/>
            </p:cNvSpPr>
            <p:nvPr/>
          </p:nvSpPr>
          <p:spPr bwMode="auto">
            <a:xfrm>
              <a:off x="2312" y="291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8 w 17"/>
                <a:gd name="T3" fmla="*/ 16 h 17"/>
                <a:gd name="T4" fmla="*/ 0 w 17"/>
                <a:gd name="T5" fmla="*/ 4 h 17"/>
                <a:gd name="T6" fmla="*/ 12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12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8" name="Freeform 1292"/>
            <p:cNvSpPr>
              <a:spLocks/>
            </p:cNvSpPr>
            <p:nvPr/>
          </p:nvSpPr>
          <p:spPr bwMode="auto">
            <a:xfrm>
              <a:off x="2316" y="2910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9" name="Freeform 1293"/>
            <p:cNvSpPr>
              <a:spLocks/>
            </p:cNvSpPr>
            <p:nvPr/>
          </p:nvSpPr>
          <p:spPr bwMode="auto">
            <a:xfrm>
              <a:off x="2304" y="2926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1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1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0" name="Freeform 1294"/>
            <p:cNvSpPr>
              <a:spLocks/>
            </p:cNvSpPr>
            <p:nvPr/>
          </p:nvSpPr>
          <p:spPr bwMode="auto">
            <a:xfrm>
              <a:off x="2340" y="292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6 h 17"/>
                <a:gd name="T4" fmla="*/ 15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6"/>
                  </a:lnTo>
                  <a:lnTo>
                    <a:pt x="15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1" name="Freeform 1295"/>
            <p:cNvSpPr>
              <a:spLocks/>
            </p:cNvSpPr>
            <p:nvPr/>
          </p:nvSpPr>
          <p:spPr bwMode="auto">
            <a:xfrm>
              <a:off x="2340" y="2910"/>
              <a:ext cx="1" cy="17"/>
            </a:xfrm>
            <a:custGeom>
              <a:avLst/>
              <a:gdLst>
                <a:gd name="T0" fmla="*/ 0 w 1"/>
                <a:gd name="T1" fmla="*/ 16 h 17"/>
                <a:gd name="T2" fmla="*/ 0 w 1"/>
                <a:gd name="T3" fmla="*/ 4 h 17"/>
                <a:gd name="T4" fmla="*/ 0 w 1"/>
                <a:gd name="T5" fmla="*/ 0 h 17"/>
                <a:gd name="T6" fmla="*/ 0 w 1"/>
                <a:gd name="T7" fmla="*/ 11 h 17"/>
                <a:gd name="T8" fmla="*/ 0 w 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16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2" name="Freeform 1296"/>
            <p:cNvSpPr>
              <a:spLocks/>
            </p:cNvSpPr>
            <p:nvPr/>
          </p:nvSpPr>
          <p:spPr bwMode="auto">
            <a:xfrm>
              <a:off x="2342" y="2910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3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3" name="Freeform 1297"/>
            <p:cNvSpPr>
              <a:spLocks/>
            </p:cNvSpPr>
            <p:nvPr/>
          </p:nvSpPr>
          <p:spPr bwMode="auto">
            <a:xfrm>
              <a:off x="2336" y="2984"/>
              <a:ext cx="39" cy="17"/>
            </a:xfrm>
            <a:custGeom>
              <a:avLst/>
              <a:gdLst>
                <a:gd name="T0" fmla="*/ 0 w 39"/>
                <a:gd name="T1" fmla="*/ 16 h 17"/>
                <a:gd name="T2" fmla="*/ 2 w 39"/>
                <a:gd name="T3" fmla="*/ 2 h 17"/>
                <a:gd name="T4" fmla="*/ 37 w 39"/>
                <a:gd name="T5" fmla="*/ 0 h 17"/>
                <a:gd name="T6" fmla="*/ 38 w 39"/>
                <a:gd name="T7" fmla="*/ 9 h 17"/>
                <a:gd name="T8" fmla="*/ 0 w 3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17"/>
                <a:gd name="T17" fmla="*/ 39 w 3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17">
                  <a:moveTo>
                    <a:pt x="0" y="16"/>
                  </a:moveTo>
                  <a:lnTo>
                    <a:pt x="2" y="2"/>
                  </a:lnTo>
                  <a:lnTo>
                    <a:pt x="37" y="0"/>
                  </a:lnTo>
                  <a:lnTo>
                    <a:pt x="38" y="9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4" name="Freeform 1298"/>
            <p:cNvSpPr>
              <a:spLocks/>
            </p:cNvSpPr>
            <p:nvPr/>
          </p:nvSpPr>
          <p:spPr bwMode="auto">
            <a:xfrm>
              <a:off x="2330" y="2977"/>
              <a:ext cx="17" cy="21"/>
            </a:xfrm>
            <a:custGeom>
              <a:avLst/>
              <a:gdLst>
                <a:gd name="T0" fmla="*/ 10 w 17"/>
                <a:gd name="T1" fmla="*/ 20 h 21"/>
                <a:gd name="T2" fmla="*/ 0 w 17"/>
                <a:gd name="T3" fmla="*/ 6 h 21"/>
                <a:gd name="T4" fmla="*/ 10 w 17"/>
                <a:gd name="T5" fmla="*/ 0 h 21"/>
                <a:gd name="T6" fmla="*/ 16 w 17"/>
                <a:gd name="T7" fmla="*/ 8 h 21"/>
                <a:gd name="T8" fmla="*/ 10 w 17"/>
                <a:gd name="T9" fmla="*/ 2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1"/>
                <a:gd name="T17" fmla="*/ 17 w 17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1">
                  <a:moveTo>
                    <a:pt x="10" y="20"/>
                  </a:moveTo>
                  <a:lnTo>
                    <a:pt x="0" y="6"/>
                  </a:lnTo>
                  <a:lnTo>
                    <a:pt x="10" y="0"/>
                  </a:lnTo>
                  <a:lnTo>
                    <a:pt x="16" y="8"/>
                  </a:lnTo>
                  <a:lnTo>
                    <a:pt x="10" y="2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5" name="Freeform 1299"/>
            <p:cNvSpPr>
              <a:spLocks/>
            </p:cNvSpPr>
            <p:nvPr/>
          </p:nvSpPr>
          <p:spPr bwMode="auto">
            <a:xfrm>
              <a:off x="2380" y="2971"/>
              <a:ext cx="178" cy="18"/>
            </a:xfrm>
            <a:custGeom>
              <a:avLst/>
              <a:gdLst>
                <a:gd name="T0" fmla="*/ 0 w 178"/>
                <a:gd name="T1" fmla="*/ 17 h 18"/>
                <a:gd name="T2" fmla="*/ 3 w 178"/>
                <a:gd name="T3" fmla="*/ 10 h 18"/>
                <a:gd name="T4" fmla="*/ 175 w 178"/>
                <a:gd name="T5" fmla="*/ 0 h 18"/>
                <a:gd name="T6" fmla="*/ 177 w 178"/>
                <a:gd name="T7" fmla="*/ 8 h 18"/>
                <a:gd name="T8" fmla="*/ 0 w 178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8"/>
                <a:gd name="T16" fmla="*/ 0 h 18"/>
                <a:gd name="T17" fmla="*/ 178 w 178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8" h="18">
                  <a:moveTo>
                    <a:pt x="0" y="17"/>
                  </a:moveTo>
                  <a:lnTo>
                    <a:pt x="3" y="10"/>
                  </a:lnTo>
                  <a:lnTo>
                    <a:pt x="175" y="0"/>
                  </a:lnTo>
                  <a:lnTo>
                    <a:pt x="177" y="8"/>
                  </a:lnTo>
                  <a:lnTo>
                    <a:pt x="0" y="17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6" name="Freeform 1300"/>
            <p:cNvSpPr>
              <a:spLocks/>
            </p:cNvSpPr>
            <p:nvPr/>
          </p:nvSpPr>
          <p:spPr bwMode="auto">
            <a:xfrm>
              <a:off x="2380" y="2973"/>
              <a:ext cx="17" cy="20"/>
            </a:xfrm>
            <a:custGeom>
              <a:avLst/>
              <a:gdLst>
                <a:gd name="T0" fmla="*/ 8 w 17"/>
                <a:gd name="T1" fmla="*/ 19 h 20"/>
                <a:gd name="T2" fmla="*/ 0 w 17"/>
                <a:gd name="T3" fmla="*/ 5 h 20"/>
                <a:gd name="T4" fmla="*/ 8 w 17"/>
                <a:gd name="T5" fmla="*/ 0 h 20"/>
                <a:gd name="T6" fmla="*/ 16 w 17"/>
                <a:gd name="T7" fmla="*/ 9 h 20"/>
                <a:gd name="T8" fmla="*/ 8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8" y="19"/>
                  </a:moveTo>
                  <a:lnTo>
                    <a:pt x="0" y="5"/>
                  </a:lnTo>
                  <a:lnTo>
                    <a:pt x="8" y="0"/>
                  </a:lnTo>
                  <a:lnTo>
                    <a:pt x="16" y="9"/>
                  </a:lnTo>
                  <a:lnTo>
                    <a:pt x="8" y="19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7" name="Freeform 1301"/>
            <p:cNvSpPr>
              <a:spLocks/>
            </p:cNvSpPr>
            <p:nvPr/>
          </p:nvSpPr>
          <p:spPr bwMode="auto">
            <a:xfrm>
              <a:off x="2562" y="2966"/>
              <a:ext cx="37" cy="17"/>
            </a:xfrm>
            <a:custGeom>
              <a:avLst/>
              <a:gdLst>
                <a:gd name="T0" fmla="*/ 0 w 37"/>
                <a:gd name="T1" fmla="*/ 16 h 17"/>
                <a:gd name="T2" fmla="*/ 3 w 37"/>
                <a:gd name="T3" fmla="*/ 4 h 17"/>
                <a:gd name="T4" fmla="*/ 34 w 37"/>
                <a:gd name="T5" fmla="*/ 0 h 17"/>
                <a:gd name="T6" fmla="*/ 36 w 37"/>
                <a:gd name="T7" fmla="*/ 13 h 17"/>
                <a:gd name="T8" fmla="*/ 0 w 3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16"/>
                  </a:moveTo>
                  <a:lnTo>
                    <a:pt x="3" y="4"/>
                  </a:lnTo>
                  <a:lnTo>
                    <a:pt x="34" y="0"/>
                  </a:lnTo>
                  <a:lnTo>
                    <a:pt x="36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8" name="Freeform 1302"/>
            <p:cNvSpPr>
              <a:spLocks/>
            </p:cNvSpPr>
            <p:nvPr/>
          </p:nvSpPr>
          <p:spPr bwMode="auto">
            <a:xfrm>
              <a:off x="2557" y="2964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0 w 17"/>
                <a:gd name="T3" fmla="*/ 7 h 17"/>
                <a:gd name="T4" fmla="*/ 9 w 17"/>
                <a:gd name="T5" fmla="*/ 0 h 17"/>
                <a:gd name="T6" fmla="*/ 16 w 17"/>
                <a:gd name="T7" fmla="*/ 6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0" y="7"/>
                  </a:lnTo>
                  <a:lnTo>
                    <a:pt x="9" y="0"/>
                  </a:lnTo>
                  <a:lnTo>
                    <a:pt x="16" y="6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9" name="Freeform 1303"/>
            <p:cNvSpPr>
              <a:spLocks/>
            </p:cNvSpPr>
            <p:nvPr/>
          </p:nvSpPr>
          <p:spPr bwMode="auto">
            <a:xfrm>
              <a:off x="2368" y="292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0" name="Freeform 1304"/>
            <p:cNvSpPr>
              <a:spLocks/>
            </p:cNvSpPr>
            <p:nvPr/>
          </p:nvSpPr>
          <p:spPr bwMode="auto">
            <a:xfrm>
              <a:off x="2394" y="291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4 w 17"/>
                <a:gd name="T3" fmla="*/ 0 h 17"/>
                <a:gd name="T4" fmla="*/ 16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4" y="0"/>
                  </a:lnTo>
                  <a:lnTo>
                    <a:pt x="16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1" name="Freeform 1305"/>
            <p:cNvSpPr>
              <a:spLocks/>
            </p:cNvSpPr>
            <p:nvPr/>
          </p:nvSpPr>
          <p:spPr bwMode="auto">
            <a:xfrm>
              <a:off x="2416" y="291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2 h 17"/>
                <a:gd name="T4" fmla="*/ 16 w 17"/>
                <a:gd name="T5" fmla="*/ 0 h 17"/>
                <a:gd name="T6" fmla="*/ 14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2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2" name="Freeform 1306"/>
            <p:cNvSpPr>
              <a:spLocks/>
            </p:cNvSpPr>
            <p:nvPr/>
          </p:nvSpPr>
          <p:spPr bwMode="auto">
            <a:xfrm>
              <a:off x="2366" y="2910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3" name="Freeform 1307"/>
            <p:cNvSpPr>
              <a:spLocks/>
            </p:cNvSpPr>
            <p:nvPr/>
          </p:nvSpPr>
          <p:spPr bwMode="auto">
            <a:xfrm>
              <a:off x="2389" y="2910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3 w 17"/>
                <a:gd name="T3" fmla="*/ 16 h 17"/>
                <a:gd name="T4" fmla="*/ 0 w 17"/>
                <a:gd name="T5" fmla="*/ 3 h 17"/>
                <a:gd name="T6" fmla="*/ 9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3" y="16"/>
                  </a:lnTo>
                  <a:lnTo>
                    <a:pt x="0" y="3"/>
                  </a:lnTo>
                  <a:lnTo>
                    <a:pt x="9" y="0"/>
                  </a:lnTo>
                  <a:lnTo>
                    <a:pt x="16" y="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4" name="Freeform 1308"/>
            <p:cNvSpPr>
              <a:spLocks/>
            </p:cNvSpPr>
            <p:nvPr/>
          </p:nvSpPr>
          <p:spPr bwMode="auto">
            <a:xfrm>
              <a:off x="2412" y="2906"/>
              <a:ext cx="17" cy="19"/>
            </a:xfrm>
            <a:custGeom>
              <a:avLst/>
              <a:gdLst>
                <a:gd name="T0" fmla="*/ 16 w 17"/>
                <a:gd name="T1" fmla="*/ 11 h 19"/>
                <a:gd name="T2" fmla="*/ 8 w 17"/>
                <a:gd name="T3" fmla="*/ 18 h 19"/>
                <a:gd name="T4" fmla="*/ 0 w 17"/>
                <a:gd name="T5" fmla="*/ 4 h 19"/>
                <a:gd name="T6" fmla="*/ 8 w 17"/>
                <a:gd name="T7" fmla="*/ 0 h 19"/>
                <a:gd name="T8" fmla="*/ 16 w 17"/>
                <a:gd name="T9" fmla="*/ 11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16" y="11"/>
                  </a:moveTo>
                  <a:lnTo>
                    <a:pt x="8" y="18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5" name="Freeform 1309"/>
            <p:cNvSpPr>
              <a:spLocks/>
            </p:cNvSpPr>
            <p:nvPr/>
          </p:nvSpPr>
          <p:spPr bwMode="auto">
            <a:xfrm>
              <a:off x="2368" y="2910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2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2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6" name="Freeform 1310"/>
            <p:cNvSpPr>
              <a:spLocks/>
            </p:cNvSpPr>
            <p:nvPr/>
          </p:nvSpPr>
          <p:spPr bwMode="auto">
            <a:xfrm>
              <a:off x="2394" y="290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4 h 17"/>
                <a:gd name="T6" fmla="*/ 10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0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7" name="Freeform 1311"/>
            <p:cNvSpPr>
              <a:spLocks/>
            </p:cNvSpPr>
            <p:nvPr/>
          </p:nvSpPr>
          <p:spPr bwMode="auto">
            <a:xfrm>
              <a:off x="2416" y="2906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8" name="Freeform 1312"/>
            <p:cNvSpPr>
              <a:spLocks/>
            </p:cNvSpPr>
            <p:nvPr/>
          </p:nvSpPr>
          <p:spPr bwMode="auto">
            <a:xfrm>
              <a:off x="2465" y="2903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9" name="Freeform 1313"/>
            <p:cNvSpPr>
              <a:spLocks/>
            </p:cNvSpPr>
            <p:nvPr/>
          </p:nvSpPr>
          <p:spPr bwMode="auto">
            <a:xfrm>
              <a:off x="2486" y="2903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6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6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0" name="Freeform 1314"/>
            <p:cNvSpPr>
              <a:spLocks/>
            </p:cNvSpPr>
            <p:nvPr/>
          </p:nvSpPr>
          <p:spPr bwMode="auto">
            <a:xfrm>
              <a:off x="2510" y="290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1" name="Freeform 1315"/>
            <p:cNvSpPr>
              <a:spLocks/>
            </p:cNvSpPr>
            <p:nvPr/>
          </p:nvSpPr>
          <p:spPr bwMode="auto">
            <a:xfrm>
              <a:off x="2534" y="290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6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2" name="Freeform 1316"/>
            <p:cNvSpPr>
              <a:spLocks/>
            </p:cNvSpPr>
            <p:nvPr/>
          </p:nvSpPr>
          <p:spPr bwMode="auto">
            <a:xfrm>
              <a:off x="2560" y="2898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4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3" name="Freeform 1317"/>
            <p:cNvSpPr>
              <a:spLocks/>
            </p:cNvSpPr>
            <p:nvPr/>
          </p:nvSpPr>
          <p:spPr bwMode="auto">
            <a:xfrm>
              <a:off x="2304" y="2887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4 w 18"/>
                <a:gd name="T3" fmla="*/ 2 h 17"/>
                <a:gd name="T4" fmla="*/ 16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4" y="2"/>
                  </a:lnTo>
                  <a:lnTo>
                    <a:pt x="16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4" name="Freeform 1318"/>
            <p:cNvSpPr>
              <a:spLocks/>
            </p:cNvSpPr>
            <p:nvPr/>
          </p:nvSpPr>
          <p:spPr bwMode="auto">
            <a:xfrm>
              <a:off x="2336" y="2886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1 h 17"/>
                <a:gd name="T4" fmla="*/ 18 w 19"/>
                <a:gd name="T5" fmla="*/ 0 h 17"/>
                <a:gd name="T6" fmla="*/ 18 w 19"/>
                <a:gd name="T7" fmla="*/ 14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1"/>
                  </a:lnTo>
                  <a:lnTo>
                    <a:pt x="18" y="0"/>
                  </a:lnTo>
                  <a:lnTo>
                    <a:pt x="18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5" name="Freeform 1319"/>
            <p:cNvSpPr>
              <a:spLocks/>
            </p:cNvSpPr>
            <p:nvPr/>
          </p:nvSpPr>
          <p:spPr bwMode="auto">
            <a:xfrm>
              <a:off x="2364" y="288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5 w 17"/>
                <a:gd name="T3" fmla="*/ 1 h 17"/>
                <a:gd name="T4" fmla="*/ 15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5" y="1"/>
                  </a:lnTo>
                  <a:lnTo>
                    <a:pt x="15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6" name="Freeform 1320"/>
            <p:cNvSpPr>
              <a:spLocks/>
            </p:cNvSpPr>
            <p:nvPr/>
          </p:nvSpPr>
          <p:spPr bwMode="auto">
            <a:xfrm>
              <a:off x="2389" y="2884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1 h 17"/>
                <a:gd name="T4" fmla="*/ 15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1"/>
                  </a:lnTo>
                  <a:lnTo>
                    <a:pt x="15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7" name="Freeform 1321"/>
            <p:cNvSpPr>
              <a:spLocks/>
            </p:cNvSpPr>
            <p:nvPr/>
          </p:nvSpPr>
          <p:spPr bwMode="auto">
            <a:xfrm>
              <a:off x="2424" y="2884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0 h 17"/>
                <a:gd name="T4" fmla="*/ 16 w 18"/>
                <a:gd name="T5" fmla="*/ 0 h 17"/>
                <a:gd name="T6" fmla="*/ 17 w 18"/>
                <a:gd name="T7" fmla="*/ 10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7" y="10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8" name="Freeform 1322"/>
            <p:cNvSpPr>
              <a:spLocks/>
            </p:cNvSpPr>
            <p:nvPr/>
          </p:nvSpPr>
          <p:spPr bwMode="auto">
            <a:xfrm>
              <a:off x="2476" y="288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9" name="Freeform 1323"/>
            <p:cNvSpPr>
              <a:spLocks/>
            </p:cNvSpPr>
            <p:nvPr/>
          </p:nvSpPr>
          <p:spPr bwMode="auto">
            <a:xfrm>
              <a:off x="2497" y="2879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1 w 20"/>
                <a:gd name="T3" fmla="*/ 3 h 17"/>
                <a:gd name="T4" fmla="*/ 16 w 20"/>
                <a:gd name="T5" fmla="*/ 0 h 17"/>
                <a:gd name="T6" fmla="*/ 19 w 20"/>
                <a:gd name="T7" fmla="*/ 12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1" y="3"/>
                  </a:lnTo>
                  <a:lnTo>
                    <a:pt x="16" y="0"/>
                  </a:lnTo>
                  <a:lnTo>
                    <a:pt x="19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0" name="Freeform 1324"/>
            <p:cNvSpPr>
              <a:spLocks/>
            </p:cNvSpPr>
            <p:nvPr/>
          </p:nvSpPr>
          <p:spPr bwMode="auto">
            <a:xfrm>
              <a:off x="2536" y="287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3 h 17"/>
                <a:gd name="T4" fmla="*/ 14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3"/>
                  </a:lnTo>
                  <a:lnTo>
                    <a:pt x="14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1" name="Freeform 1325"/>
            <p:cNvSpPr>
              <a:spLocks/>
            </p:cNvSpPr>
            <p:nvPr/>
          </p:nvSpPr>
          <p:spPr bwMode="auto">
            <a:xfrm>
              <a:off x="2564" y="287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3 h 17"/>
                <a:gd name="T4" fmla="*/ 12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3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2" name="Freeform 1326"/>
            <p:cNvSpPr>
              <a:spLocks/>
            </p:cNvSpPr>
            <p:nvPr/>
          </p:nvSpPr>
          <p:spPr bwMode="auto">
            <a:xfrm>
              <a:off x="2584" y="287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3 w 18"/>
                <a:gd name="T3" fmla="*/ 0 h 17"/>
                <a:gd name="T4" fmla="*/ 13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3" y="0"/>
                  </a:lnTo>
                  <a:lnTo>
                    <a:pt x="13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3" name="Freeform 1327"/>
            <p:cNvSpPr>
              <a:spLocks/>
            </p:cNvSpPr>
            <p:nvPr/>
          </p:nvSpPr>
          <p:spPr bwMode="auto">
            <a:xfrm>
              <a:off x="2608" y="287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4" name="Freeform 1328"/>
            <p:cNvSpPr>
              <a:spLocks/>
            </p:cNvSpPr>
            <p:nvPr/>
          </p:nvSpPr>
          <p:spPr bwMode="auto">
            <a:xfrm>
              <a:off x="2644" y="286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4 w 17"/>
                <a:gd name="T5" fmla="*/ 0 h 17"/>
                <a:gd name="T6" fmla="*/ 16 w 17"/>
                <a:gd name="T7" fmla="*/ 11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4" y="0"/>
                  </a:lnTo>
                  <a:lnTo>
                    <a:pt x="16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5" name="Freeform 1329"/>
            <p:cNvSpPr>
              <a:spLocks/>
            </p:cNvSpPr>
            <p:nvPr/>
          </p:nvSpPr>
          <p:spPr bwMode="auto">
            <a:xfrm>
              <a:off x="2668" y="286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4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4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6" name="Freeform 1330"/>
            <p:cNvSpPr>
              <a:spLocks/>
            </p:cNvSpPr>
            <p:nvPr/>
          </p:nvSpPr>
          <p:spPr bwMode="auto">
            <a:xfrm>
              <a:off x="2694" y="28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7" name="Freeform 1331"/>
            <p:cNvSpPr>
              <a:spLocks/>
            </p:cNvSpPr>
            <p:nvPr/>
          </p:nvSpPr>
          <p:spPr bwMode="auto">
            <a:xfrm>
              <a:off x="2300" y="2880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10 w 17"/>
                <a:gd name="T5" fmla="*/ 0 h 17"/>
                <a:gd name="T6" fmla="*/ 0 w 17"/>
                <a:gd name="T7" fmla="*/ 1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10" y="0"/>
                  </a:lnTo>
                  <a:lnTo>
                    <a:pt x="0" y="1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8" name="Freeform 1332"/>
            <p:cNvSpPr>
              <a:spLocks/>
            </p:cNvSpPr>
            <p:nvPr/>
          </p:nvSpPr>
          <p:spPr bwMode="auto">
            <a:xfrm>
              <a:off x="2304" y="2879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3 w 18"/>
                <a:gd name="T3" fmla="*/ 16 h 17"/>
                <a:gd name="T4" fmla="*/ 17 w 18"/>
                <a:gd name="T5" fmla="*/ 16 h 17"/>
                <a:gd name="T6" fmla="*/ 14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3" y="16"/>
                  </a:lnTo>
                  <a:lnTo>
                    <a:pt x="17" y="16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9" name="Freeform 1333"/>
            <p:cNvSpPr>
              <a:spLocks/>
            </p:cNvSpPr>
            <p:nvPr/>
          </p:nvSpPr>
          <p:spPr bwMode="auto">
            <a:xfrm>
              <a:off x="2330" y="2879"/>
              <a:ext cx="17" cy="17"/>
            </a:xfrm>
            <a:custGeom>
              <a:avLst/>
              <a:gdLst>
                <a:gd name="T0" fmla="*/ 10 w 17"/>
                <a:gd name="T1" fmla="*/ 0 h 17"/>
                <a:gd name="T2" fmla="*/ 16 w 17"/>
                <a:gd name="T3" fmla="*/ 8 h 17"/>
                <a:gd name="T4" fmla="*/ 5 w 17"/>
                <a:gd name="T5" fmla="*/ 16 h 17"/>
                <a:gd name="T6" fmla="*/ 0 w 17"/>
                <a:gd name="T7" fmla="*/ 3 h 17"/>
                <a:gd name="T8" fmla="*/ 1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0"/>
                  </a:moveTo>
                  <a:lnTo>
                    <a:pt x="16" y="8"/>
                  </a:lnTo>
                  <a:lnTo>
                    <a:pt x="5" y="16"/>
                  </a:lnTo>
                  <a:lnTo>
                    <a:pt x="0" y="3"/>
                  </a:lnTo>
                  <a:lnTo>
                    <a:pt x="1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0" name="Freeform 1334"/>
            <p:cNvSpPr>
              <a:spLocks/>
            </p:cNvSpPr>
            <p:nvPr/>
          </p:nvSpPr>
          <p:spPr bwMode="auto">
            <a:xfrm>
              <a:off x="2336" y="2878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7 w 19"/>
                <a:gd name="T5" fmla="*/ 14 h 17"/>
                <a:gd name="T6" fmla="*/ 18 w 19"/>
                <a:gd name="T7" fmla="*/ 12 h 17"/>
                <a:gd name="T8" fmla="*/ 16 w 19"/>
                <a:gd name="T9" fmla="*/ 0 h 17"/>
                <a:gd name="T10" fmla="*/ 0 w 19"/>
                <a:gd name="T11" fmla="*/ 2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7"/>
                <a:gd name="T20" fmla="*/ 19 w 19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7" y="14"/>
                  </a:lnTo>
                  <a:lnTo>
                    <a:pt x="18" y="12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1" name="Freeform 1335"/>
            <p:cNvSpPr>
              <a:spLocks/>
            </p:cNvSpPr>
            <p:nvPr/>
          </p:nvSpPr>
          <p:spPr bwMode="auto">
            <a:xfrm>
              <a:off x="2360" y="2878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8 h 17"/>
                <a:gd name="T4" fmla="*/ 12 w 17"/>
                <a:gd name="T5" fmla="*/ 0 h 17"/>
                <a:gd name="T6" fmla="*/ 0 w 17"/>
                <a:gd name="T7" fmla="*/ 2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8"/>
                  </a:lnTo>
                  <a:lnTo>
                    <a:pt x="12" y="0"/>
                  </a:lnTo>
                  <a:lnTo>
                    <a:pt x="0" y="2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2" name="Freeform 1336"/>
            <p:cNvSpPr>
              <a:spLocks/>
            </p:cNvSpPr>
            <p:nvPr/>
          </p:nvSpPr>
          <p:spPr bwMode="auto">
            <a:xfrm>
              <a:off x="2366" y="2875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1 w 17"/>
                <a:gd name="T3" fmla="*/ 16 h 17"/>
                <a:gd name="T4" fmla="*/ 16 w 17"/>
                <a:gd name="T5" fmla="*/ 14 h 17"/>
                <a:gd name="T6" fmla="*/ 14 w 17"/>
                <a:gd name="T7" fmla="*/ 0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1" y="16"/>
                  </a:lnTo>
                  <a:lnTo>
                    <a:pt x="16" y="14"/>
                  </a:lnTo>
                  <a:lnTo>
                    <a:pt x="14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3" name="Freeform 1337"/>
            <p:cNvSpPr>
              <a:spLocks/>
            </p:cNvSpPr>
            <p:nvPr/>
          </p:nvSpPr>
          <p:spPr bwMode="auto">
            <a:xfrm>
              <a:off x="2385" y="2875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16 w 17"/>
                <a:gd name="T3" fmla="*/ 10 h 19"/>
                <a:gd name="T4" fmla="*/ 12 w 17"/>
                <a:gd name="T5" fmla="*/ 0 h 19"/>
                <a:gd name="T6" fmla="*/ 0 w 17"/>
                <a:gd name="T7" fmla="*/ 3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16" y="10"/>
                  </a:lnTo>
                  <a:lnTo>
                    <a:pt x="12" y="0"/>
                  </a:lnTo>
                  <a:lnTo>
                    <a:pt x="0" y="3"/>
                  </a:lnTo>
                  <a:lnTo>
                    <a:pt x="8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4" name="Freeform 1338"/>
            <p:cNvSpPr>
              <a:spLocks/>
            </p:cNvSpPr>
            <p:nvPr/>
          </p:nvSpPr>
          <p:spPr bwMode="auto">
            <a:xfrm>
              <a:off x="2389" y="2872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5" name="Freeform 1339"/>
            <p:cNvSpPr>
              <a:spLocks/>
            </p:cNvSpPr>
            <p:nvPr/>
          </p:nvSpPr>
          <p:spPr bwMode="auto">
            <a:xfrm>
              <a:off x="2448" y="288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3 h 17"/>
                <a:gd name="T4" fmla="*/ 15 w 18"/>
                <a:gd name="T5" fmla="*/ 0 h 17"/>
                <a:gd name="T6" fmla="*/ 17 w 18"/>
                <a:gd name="T7" fmla="*/ 16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3"/>
                  </a:lnTo>
                  <a:lnTo>
                    <a:pt x="15" y="0"/>
                  </a:lnTo>
                  <a:lnTo>
                    <a:pt x="17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6" name="Freeform 1340"/>
            <p:cNvSpPr>
              <a:spLocks/>
            </p:cNvSpPr>
            <p:nvPr/>
          </p:nvSpPr>
          <p:spPr bwMode="auto">
            <a:xfrm>
              <a:off x="2424" y="287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7" name="Freeform 1341"/>
            <p:cNvSpPr>
              <a:spLocks/>
            </p:cNvSpPr>
            <p:nvPr/>
          </p:nvSpPr>
          <p:spPr bwMode="auto">
            <a:xfrm>
              <a:off x="2448" y="2870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8" name="Freeform 1342"/>
            <p:cNvSpPr>
              <a:spLocks/>
            </p:cNvSpPr>
            <p:nvPr/>
          </p:nvSpPr>
          <p:spPr bwMode="auto">
            <a:xfrm>
              <a:off x="2472" y="286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9" name="Freeform 1343"/>
            <p:cNvSpPr>
              <a:spLocks/>
            </p:cNvSpPr>
            <p:nvPr/>
          </p:nvSpPr>
          <p:spPr bwMode="auto">
            <a:xfrm>
              <a:off x="2497" y="286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2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2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0" name="Freeform 1344"/>
            <p:cNvSpPr>
              <a:spLocks/>
            </p:cNvSpPr>
            <p:nvPr/>
          </p:nvSpPr>
          <p:spPr bwMode="auto">
            <a:xfrm>
              <a:off x="2420" y="2872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8 w 17"/>
                <a:gd name="T3" fmla="*/ 0 h 17"/>
                <a:gd name="T4" fmla="*/ 16 w 17"/>
                <a:gd name="T5" fmla="*/ 8 h 17"/>
                <a:gd name="T6" fmla="*/ 8 w 17"/>
                <a:gd name="T7" fmla="*/ 16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3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1" name="Freeform 1345"/>
            <p:cNvSpPr>
              <a:spLocks/>
            </p:cNvSpPr>
            <p:nvPr/>
          </p:nvSpPr>
          <p:spPr bwMode="auto">
            <a:xfrm>
              <a:off x="2441" y="2870"/>
              <a:ext cx="17" cy="18"/>
            </a:xfrm>
            <a:custGeom>
              <a:avLst/>
              <a:gdLst>
                <a:gd name="T0" fmla="*/ 4 w 17"/>
                <a:gd name="T1" fmla="*/ 0 h 18"/>
                <a:gd name="T2" fmla="*/ 16 w 17"/>
                <a:gd name="T3" fmla="*/ 10 h 18"/>
                <a:gd name="T4" fmla="*/ 11 w 17"/>
                <a:gd name="T5" fmla="*/ 17 h 18"/>
                <a:gd name="T6" fmla="*/ 0 w 17"/>
                <a:gd name="T7" fmla="*/ 4 h 18"/>
                <a:gd name="T8" fmla="*/ 4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4" y="0"/>
                  </a:moveTo>
                  <a:lnTo>
                    <a:pt x="16" y="10"/>
                  </a:lnTo>
                  <a:lnTo>
                    <a:pt x="11" y="17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2" name="Freeform 1346"/>
            <p:cNvSpPr>
              <a:spLocks/>
            </p:cNvSpPr>
            <p:nvPr/>
          </p:nvSpPr>
          <p:spPr bwMode="auto">
            <a:xfrm>
              <a:off x="2468" y="2867"/>
              <a:ext cx="17" cy="20"/>
            </a:xfrm>
            <a:custGeom>
              <a:avLst/>
              <a:gdLst>
                <a:gd name="T0" fmla="*/ 8 w 17"/>
                <a:gd name="T1" fmla="*/ 0 h 20"/>
                <a:gd name="T2" fmla="*/ 16 w 17"/>
                <a:gd name="T3" fmla="*/ 11 h 20"/>
                <a:gd name="T4" fmla="*/ 10 w 17"/>
                <a:gd name="T5" fmla="*/ 19 h 20"/>
                <a:gd name="T6" fmla="*/ 0 w 17"/>
                <a:gd name="T7" fmla="*/ 4 h 20"/>
                <a:gd name="T8" fmla="*/ 8 w 17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8" y="0"/>
                  </a:moveTo>
                  <a:lnTo>
                    <a:pt x="16" y="11"/>
                  </a:lnTo>
                  <a:lnTo>
                    <a:pt x="10" y="19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3" name="Freeform 1347"/>
            <p:cNvSpPr>
              <a:spLocks/>
            </p:cNvSpPr>
            <p:nvPr/>
          </p:nvSpPr>
          <p:spPr bwMode="auto">
            <a:xfrm>
              <a:off x="2493" y="2867"/>
              <a:ext cx="17" cy="18"/>
            </a:xfrm>
            <a:custGeom>
              <a:avLst/>
              <a:gdLst>
                <a:gd name="T0" fmla="*/ 8 w 17"/>
                <a:gd name="T1" fmla="*/ 0 h 18"/>
                <a:gd name="T2" fmla="*/ 16 w 17"/>
                <a:gd name="T3" fmla="*/ 11 h 18"/>
                <a:gd name="T4" fmla="*/ 12 w 17"/>
                <a:gd name="T5" fmla="*/ 17 h 18"/>
                <a:gd name="T6" fmla="*/ 0 w 17"/>
                <a:gd name="T7" fmla="*/ 3 h 18"/>
                <a:gd name="T8" fmla="*/ 8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0"/>
                  </a:moveTo>
                  <a:lnTo>
                    <a:pt x="16" y="11"/>
                  </a:lnTo>
                  <a:lnTo>
                    <a:pt x="12" y="17"/>
                  </a:lnTo>
                  <a:lnTo>
                    <a:pt x="0" y="3"/>
                  </a:lnTo>
                  <a:lnTo>
                    <a:pt x="8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4" name="Freeform 1348"/>
            <p:cNvSpPr>
              <a:spLocks/>
            </p:cNvSpPr>
            <p:nvPr/>
          </p:nvSpPr>
          <p:spPr bwMode="auto">
            <a:xfrm>
              <a:off x="2532" y="2866"/>
              <a:ext cx="18" cy="17"/>
            </a:xfrm>
            <a:custGeom>
              <a:avLst/>
              <a:gdLst>
                <a:gd name="T0" fmla="*/ 4 w 18"/>
                <a:gd name="T1" fmla="*/ 16 h 17"/>
                <a:gd name="T2" fmla="*/ 17 w 18"/>
                <a:gd name="T3" fmla="*/ 12 h 17"/>
                <a:gd name="T4" fmla="*/ 14 w 18"/>
                <a:gd name="T5" fmla="*/ 0 h 17"/>
                <a:gd name="T6" fmla="*/ 0 w 18"/>
                <a:gd name="T7" fmla="*/ 1 h 17"/>
                <a:gd name="T8" fmla="*/ 4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4" y="16"/>
                  </a:moveTo>
                  <a:lnTo>
                    <a:pt x="17" y="12"/>
                  </a:lnTo>
                  <a:lnTo>
                    <a:pt x="14" y="0"/>
                  </a:lnTo>
                  <a:lnTo>
                    <a:pt x="0" y="1"/>
                  </a:lnTo>
                  <a:lnTo>
                    <a:pt x="4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5" name="Freeform 1349"/>
            <p:cNvSpPr>
              <a:spLocks/>
            </p:cNvSpPr>
            <p:nvPr/>
          </p:nvSpPr>
          <p:spPr bwMode="auto">
            <a:xfrm>
              <a:off x="2528" y="2866"/>
              <a:ext cx="17" cy="19"/>
            </a:xfrm>
            <a:custGeom>
              <a:avLst/>
              <a:gdLst>
                <a:gd name="T0" fmla="*/ 13 w 17"/>
                <a:gd name="T1" fmla="*/ 18 h 19"/>
                <a:gd name="T2" fmla="*/ 16 w 17"/>
                <a:gd name="T3" fmla="*/ 10 h 19"/>
                <a:gd name="T4" fmla="*/ 10 w 17"/>
                <a:gd name="T5" fmla="*/ 0 h 19"/>
                <a:gd name="T6" fmla="*/ 0 w 17"/>
                <a:gd name="T7" fmla="*/ 2 h 19"/>
                <a:gd name="T8" fmla="*/ 13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13" y="18"/>
                  </a:moveTo>
                  <a:lnTo>
                    <a:pt x="16" y="10"/>
                  </a:lnTo>
                  <a:lnTo>
                    <a:pt x="10" y="0"/>
                  </a:lnTo>
                  <a:lnTo>
                    <a:pt x="0" y="2"/>
                  </a:lnTo>
                  <a:lnTo>
                    <a:pt x="13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6" name="Freeform 1350"/>
            <p:cNvSpPr>
              <a:spLocks/>
            </p:cNvSpPr>
            <p:nvPr/>
          </p:nvSpPr>
          <p:spPr bwMode="auto">
            <a:xfrm>
              <a:off x="2562" y="2866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2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7" name="Freeform 1351"/>
            <p:cNvSpPr>
              <a:spLocks/>
            </p:cNvSpPr>
            <p:nvPr/>
          </p:nvSpPr>
          <p:spPr bwMode="auto">
            <a:xfrm>
              <a:off x="2557" y="2866"/>
              <a:ext cx="17" cy="17"/>
            </a:xfrm>
            <a:custGeom>
              <a:avLst/>
              <a:gdLst>
                <a:gd name="T0" fmla="*/ 9 w 17"/>
                <a:gd name="T1" fmla="*/ 0 h 17"/>
                <a:gd name="T2" fmla="*/ 16 w 17"/>
                <a:gd name="T3" fmla="*/ 8 h 17"/>
                <a:gd name="T4" fmla="*/ 12 w 17"/>
                <a:gd name="T5" fmla="*/ 16 h 17"/>
                <a:gd name="T6" fmla="*/ 0 w 17"/>
                <a:gd name="T7" fmla="*/ 2 h 17"/>
                <a:gd name="T8" fmla="*/ 9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0"/>
                  </a:moveTo>
                  <a:lnTo>
                    <a:pt x="16" y="8"/>
                  </a:lnTo>
                  <a:lnTo>
                    <a:pt x="12" y="16"/>
                  </a:lnTo>
                  <a:lnTo>
                    <a:pt x="0" y="2"/>
                  </a:lnTo>
                  <a:lnTo>
                    <a:pt x="9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8" name="Freeform 1352"/>
            <p:cNvSpPr>
              <a:spLocks/>
            </p:cNvSpPr>
            <p:nvPr/>
          </p:nvSpPr>
          <p:spPr bwMode="auto">
            <a:xfrm>
              <a:off x="2584" y="2864"/>
              <a:ext cx="17" cy="17"/>
            </a:xfrm>
            <a:custGeom>
              <a:avLst/>
              <a:gdLst>
                <a:gd name="T0" fmla="*/ 3 w 17"/>
                <a:gd name="T1" fmla="*/ 16 h 17"/>
                <a:gd name="T2" fmla="*/ 0 w 17"/>
                <a:gd name="T3" fmla="*/ 2 h 17"/>
                <a:gd name="T4" fmla="*/ 12 w 17"/>
                <a:gd name="T5" fmla="*/ 0 h 17"/>
                <a:gd name="T6" fmla="*/ 16 w 17"/>
                <a:gd name="T7" fmla="*/ 16 h 17"/>
                <a:gd name="T8" fmla="*/ 3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3" y="16"/>
                  </a:moveTo>
                  <a:lnTo>
                    <a:pt x="0" y="2"/>
                  </a:lnTo>
                  <a:lnTo>
                    <a:pt x="12" y="0"/>
                  </a:lnTo>
                  <a:lnTo>
                    <a:pt x="16" y="16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9" name="Freeform 1353"/>
            <p:cNvSpPr>
              <a:spLocks/>
            </p:cNvSpPr>
            <p:nvPr/>
          </p:nvSpPr>
          <p:spPr bwMode="auto">
            <a:xfrm>
              <a:off x="2602" y="2864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3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3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0" name="Freeform 1354"/>
            <p:cNvSpPr>
              <a:spLocks/>
            </p:cNvSpPr>
            <p:nvPr/>
          </p:nvSpPr>
          <p:spPr bwMode="auto">
            <a:xfrm>
              <a:off x="2581" y="2866"/>
              <a:ext cx="17" cy="17"/>
            </a:xfrm>
            <a:custGeom>
              <a:avLst/>
              <a:gdLst>
                <a:gd name="T0" fmla="*/ 10 w 17"/>
                <a:gd name="T1" fmla="*/ 0 h 17"/>
                <a:gd name="T2" fmla="*/ 16 w 17"/>
                <a:gd name="T3" fmla="*/ 6 h 17"/>
                <a:gd name="T4" fmla="*/ 10 w 17"/>
                <a:gd name="T5" fmla="*/ 16 h 17"/>
                <a:gd name="T6" fmla="*/ 0 w 17"/>
                <a:gd name="T7" fmla="*/ 2 h 17"/>
                <a:gd name="T8" fmla="*/ 1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0"/>
                  </a:moveTo>
                  <a:lnTo>
                    <a:pt x="16" y="6"/>
                  </a:lnTo>
                  <a:lnTo>
                    <a:pt x="10" y="16"/>
                  </a:lnTo>
                  <a:lnTo>
                    <a:pt x="0" y="2"/>
                  </a:lnTo>
                  <a:lnTo>
                    <a:pt x="1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1" name="Freeform 1355"/>
            <p:cNvSpPr>
              <a:spLocks/>
            </p:cNvSpPr>
            <p:nvPr/>
          </p:nvSpPr>
          <p:spPr bwMode="auto">
            <a:xfrm>
              <a:off x="2606" y="2864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3 w 19"/>
                <a:gd name="T3" fmla="*/ 16 h 17"/>
                <a:gd name="T4" fmla="*/ 18 w 19"/>
                <a:gd name="T5" fmla="*/ 16 h 17"/>
                <a:gd name="T6" fmla="*/ 14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2" name="Freeform 1356"/>
            <p:cNvSpPr>
              <a:spLocks/>
            </p:cNvSpPr>
            <p:nvPr/>
          </p:nvSpPr>
          <p:spPr bwMode="auto">
            <a:xfrm>
              <a:off x="2636" y="2859"/>
              <a:ext cx="17" cy="20"/>
            </a:xfrm>
            <a:custGeom>
              <a:avLst/>
              <a:gdLst>
                <a:gd name="T0" fmla="*/ 16 w 17"/>
                <a:gd name="T1" fmla="*/ 9 h 20"/>
                <a:gd name="T2" fmla="*/ 12 w 17"/>
                <a:gd name="T3" fmla="*/ 19 h 20"/>
                <a:gd name="T4" fmla="*/ 0 w 17"/>
                <a:gd name="T5" fmla="*/ 3 h 20"/>
                <a:gd name="T6" fmla="*/ 8 w 17"/>
                <a:gd name="T7" fmla="*/ 0 h 20"/>
                <a:gd name="T8" fmla="*/ 16 w 17"/>
                <a:gd name="T9" fmla="*/ 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16" y="9"/>
                  </a:moveTo>
                  <a:lnTo>
                    <a:pt x="12" y="19"/>
                  </a:lnTo>
                  <a:lnTo>
                    <a:pt x="0" y="3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3" name="Freeform 1357"/>
            <p:cNvSpPr>
              <a:spLocks/>
            </p:cNvSpPr>
            <p:nvPr/>
          </p:nvSpPr>
          <p:spPr bwMode="auto">
            <a:xfrm>
              <a:off x="2662" y="2859"/>
              <a:ext cx="17" cy="17"/>
            </a:xfrm>
            <a:custGeom>
              <a:avLst/>
              <a:gdLst>
                <a:gd name="T0" fmla="*/ 9 w 17"/>
                <a:gd name="T1" fmla="*/ 16 h 17"/>
                <a:gd name="T2" fmla="*/ 16 w 17"/>
                <a:gd name="T3" fmla="*/ 9 h 17"/>
                <a:gd name="T4" fmla="*/ 6 w 17"/>
                <a:gd name="T5" fmla="*/ 0 h 17"/>
                <a:gd name="T6" fmla="*/ 0 w 17"/>
                <a:gd name="T7" fmla="*/ 4 h 17"/>
                <a:gd name="T8" fmla="*/ 9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16"/>
                  </a:moveTo>
                  <a:lnTo>
                    <a:pt x="16" y="9"/>
                  </a:lnTo>
                  <a:lnTo>
                    <a:pt x="6" y="0"/>
                  </a:lnTo>
                  <a:lnTo>
                    <a:pt x="0" y="4"/>
                  </a:lnTo>
                  <a:lnTo>
                    <a:pt x="9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4" name="Freeform 1358"/>
            <p:cNvSpPr>
              <a:spLocks/>
            </p:cNvSpPr>
            <p:nvPr/>
          </p:nvSpPr>
          <p:spPr bwMode="auto">
            <a:xfrm>
              <a:off x="2688" y="2859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0 w 17"/>
                <a:gd name="T3" fmla="*/ 0 h 17"/>
                <a:gd name="T4" fmla="*/ 0 w 17"/>
                <a:gd name="T5" fmla="*/ 1 h 17"/>
                <a:gd name="T6" fmla="*/ 16 w 17"/>
                <a:gd name="T7" fmla="*/ 16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16" y="16"/>
                  </a:lnTo>
                  <a:lnTo>
                    <a:pt x="16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5" name="Freeform 1359"/>
            <p:cNvSpPr>
              <a:spLocks/>
            </p:cNvSpPr>
            <p:nvPr/>
          </p:nvSpPr>
          <p:spPr bwMode="auto">
            <a:xfrm>
              <a:off x="2640" y="2859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5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5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6" name="Freeform 1360"/>
            <p:cNvSpPr>
              <a:spLocks/>
            </p:cNvSpPr>
            <p:nvPr/>
          </p:nvSpPr>
          <p:spPr bwMode="auto">
            <a:xfrm>
              <a:off x="2658" y="2910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3 w 23"/>
                <a:gd name="T3" fmla="*/ 2 h 17"/>
                <a:gd name="T4" fmla="*/ 20 w 23"/>
                <a:gd name="T5" fmla="*/ 0 h 17"/>
                <a:gd name="T6" fmla="*/ 22 w 23"/>
                <a:gd name="T7" fmla="*/ 16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3" y="2"/>
                  </a:lnTo>
                  <a:lnTo>
                    <a:pt x="20" y="0"/>
                  </a:lnTo>
                  <a:lnTo>
                    <a:pt x="22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7" name="Freeform 1361"/>
            <p:cNvSpPr>
              <a:spLocks/>
            </p:cNvSpPr>
            <p:nvPr/>
          </p:nvSpPr>
          <p:spPr bwMode="auto">
            <a:xfrm>
              <a:off x="2654" y="2898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4 h 17"/>
                <a:gd name="T4" fmla="*/ 17 w 19"/>
                <a:gd name="T5" fmla="*/ 0 h 17"/>
                <a:gd name="T6" fmla="*/ 18 w 19"/>
                <a:gd name="T7" fmla="*/ 12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4"/>
                  </a:lnTo>
                  <a:lnTo>
                    <a:pt x="17" y="0"/>
                  </a:lnTo>
                  <a:lnTo>
                    <a:pt x="1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8" name="Freeform 1362"/>
            <p:cNvSpPr>
              <a:spLocks/>
            </p:cNvSpPr>
            <p:nvPr/>
          </p:nvSpPr>
          <p:spPr bwMode="auto">
            <a:xfrm>
              <a:off x="2680" y="2898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3 h 17"/>
                <a:gd name="T4" fmla="*/ 19 w 21"/>
                <a:gd name="T5" fmla="*/ 0 h 17"/>
                <a:gd name="T6" fmla="*/ 20 w 21"/>
                <a:gd name="T7" fmla="*/ 12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3"/>
                  </a:lnTo>
                  <a:lnTo>
                    <a:pt x="19" y="0"/>
                  </a:lnTo>
                  <a:lnTo>
                    <a:pt x="20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9" name="Freeform 1363"/>
            <p:cNvSpPr>
              <a:spLocks/>
            </p:cNvSpPr>
            <p:nvPr/>
          </p:nvSpPr>
          <p:spPr bwMode="auto">
            <a:xfrm>
              <a:off x="2684" y="2910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3 w 21"/>
                <a:gd name="T3" fmla="*/ 2 h 17"/>
                <a:gd name="T4" fmla="*/ 19 w 21"/>
                <a:gd name="T5" fmla="*/ 0 h 17"/>
                <a:gd name="T6" fmla="*/ 20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3" y="2"/>
                  </a:lnTo>
                  <a:lnTo>
                    <a:pt x="19" y="0"/>
                  </a:lnTo>
                  <a:lnTo>
                    <a:pt x="20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0" name="Freeform 1364"/>
            <p:cNvSpPr>
              <a:spLocks/>
            </p:cNvSpPr>
            <p:nvPr/>
          </p:nvSpPr>
          <p:spPr bwMode="auto">
            <a:xfrm>
              <a:off x="2704" y="2897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1 w 21"/>
                <a:gd name="T3" fmla="*/ 2 h 17"/>
                <a:gd name="T4" fmla="*/ 17 w 21"/>
                <a:gd name="T5" fmla="*/ 0 h 17"/>
                <a:gd name="T6" fmla="*/ 20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1" y="2"/>
                  </a:lnTo>
                  <a:lnTo>
                    <a:pt x="17" y="0"/>
                  </a:lnTo>
                  <a:lnTo>
                    <a:pt x="20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1" name="Freeform 1365"/>
            <p:cNvSpPr>
              <a:spLocks/>
            </p:cNvSpPr>
            <p:nvPr/>
          </p:nvSpPr>
          <p:spPr bwMode="auto">
            <a:xfrm>
              <a:off x="2710" y="2910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 w 23"/>
                <a:gd name="T3" fmla="*/ 2 h 17"/>
                <a:gd name="T4" fmla="*/ 18 w 23"/>
                <a:gd name="T5" fmla="*/ 0 h 17"/>
                <a:gd name="T6" fmla="*/ 22 w 23"/>
                <a:gd name="T7" fmla="*/ 11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" y="2"/>
                  </a:lnTo>
                  <a:lnTo>
                    <a:pt x="18" y="0"/>
                  </a:lnTo>
                  <a:lnTo>
                    <a:pt x="22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2" name="Freeform 1366"/>
            <p:cNvSpPr>
              <a:spLocks/>
            </p:cNvSpPr>
            <p:nvPr/>
          </p:nvSpPr>
          <p:spPr bwMode="auto">
            <a:xfrm>
              <a:off x="2648" y="2890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9 h 17"/>
                <a:gd name="T4" fmla="*/ 5 w 17"/>
                <a:gd name="T5" fmla="*/ 0 h 17"/>
                <a:gd name="T6" fmla="*/ 0 w 17"/>
                <a:gd name="T7" fmla="*/ 7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9"/>
                  </a:lnTo>
                  <a:lnTo>
                    <a:pt x="5" y="0"/>
                  </a:lnTo>
                  <a:lnTo>
                    <a:pt x="0" y="7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3" name="Freeform 1367"/>
            <p:cNvSpPr>
              <a:spLocks/>
            </p:cNvSpPr>
            <p:nvPr/>
          </p:nvSpPr>
          <p:spPr bwMode="auto">
            <a:xfrm>
              <a:off x="2676" y="2887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9 h 17"/>
                <a:gd name="T4" fmla="*/ 12 w 17"/>
                <a:gd name="T5" fmla="*/ 0 h 17"/>
                <a:gd name="T6" fmla="*/ 0 w 17"/>
                <a:gd name="T7" fmla="*/ 7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9"/>
                  </a:lnTo>
                  <a:lnTo>
                    <a:pt x="12" y="0"/>
                  </a:lnTo>
                  <a:lnTo>
                    <a:pt x="0" y="7"/>
                  </a:lnTo>
                  <a:lnTo>
                    <a:pt x="12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4" name="Freeform 1368"/>
            <p:cNvSpPr>
              <a:spLocks/>
            </p:cNvSpPr>
            <p:nvPr/>
          </p:nvSpPr>
          <p:spPr bwMode="auto">
            <a:xfrm>
              <a:off x="2700" y="2887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9 h 17"/>
                <a:gd name="T4" fmla="*/ 8 w 17"/>
                <a:gd name="T5" fmla="*/ 0 h 17"/>
                <a:gd name="T6" fmla="*/ 0 w 17"/>
                <a:gd name="T7" fmla="*/ 5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5"/>
                  </a:lnTo>
                  <a:lnTo>
                    <a:pt x="12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5" name="Freeform 1369"/>
            <p:cNvSpPr>
              <a:spLocks/>
            </p:cNvSpPr>
            <p:nvPr/>
          </p:nvSpPr>
          <p:spPr bwMode="auto">
            <a:xfrm>
              <a:off x="2654" y="2906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6 h 17"/>
                <a:gd name="T4" fmla="*/ 8 w 17"/>
                <a:gd name="T5" fmla="*/ 0 h 17"/>
                <a:gd name="T6" fmla="*/ 0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6"/>
                  </a:lnTo>
                  <a:lnTo>
                    <a:pt x="8" y="0"/>
                  </a:lnTo>
                  <a:lnTo>
                    <a:pt x="0" y="5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6" name="Freeform 1370"/>
            <p:cNvSpPr>
              <a:spLocks/>
            </p:cNvSpPr>
            <p:nvPr/>
          </p:nvSpPr>
          <p:spPr bwMode="auto">
            <a:xfrm>
              <a:off x="2658" y="2903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3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3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7" name="Freeform 1371"/>
            <p:cNvSpPr>
              <a:spLocks/>
            </p:cNvSpPr>
            <p:nvPr/>
          </p:nvSpPr>
          <p:spPr bwMode="auto">
            <a:xfrm>
              <a:off x="2680" y="2903"/>
              <a:ext cx="17" cy="17"/>
            </a:xfrm>
            <a:custGeom>
              <a:avLst/>
              <a:gdLst>
                <a:gd name="T0" fmla="*/ 10 w 17"/>
                <a:gd name="T1" fmla="*/ 16 h 17"/>
                <a:gd name="T2" fmla="*/ 16 w 17"/>
                <a:gd name="T3" fmla="*/ 6 h 17"/>
                <a:gd name="T4" fmla="*/ 6 w 17"/>
                <a:gd name="T5" fmla="*/ 0 h 17"/>
                <a:gd name="T6" fmla="*/ 0 w 17"/>
                <a:gd name="T7" fmla="*/ 5 h 17"/>
                <a:gd name="T8" fmla="*/ 1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16"/>
                  </a:moveTo>
                  <a:lnTo>
                    <a:pt x="16" y="6"/>
                  </a:lnTo>
                  <a:lnTo>
                    <a:pt x="6" y="0"/>
                  </a:lnTo>
                  <a:lnTo>
                    <a:pt x="0" y="5"/>
                  </a:lnTo>
                  <a:lnTo>
                    <a:pt x="1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8" name="Freeform 1372"/>
            <p:cNvSpPr>
              <a:spLocks/>
            </p:cNvSpPr>
            <p:nvPr/>
          </p:nvSpPr>
          <p:spPr bwMode="auto">
            <a:xfrm>
              <a:off x="2705" y="2903"/>
              <a:ext cx="17" cy="17"/>
            </a:xfrm>
            <a:custGeom>
              <a:avLst/>
              <a:gdLst>
                <a:gd name="T0" fmla="*/ 9 w 17"/>
                <a:gd name="T1" fmla="*/ 16 h 17"/>
                <a:gd name="T2" fmla="*/ 16 w 17"/>
                <a:gd name="T3" fmla="*/ 6 h 17"/>
                <a:gd name="T4" fmla="*/ 9 w 17"/>
                <a:gd name="T5" fmla="*/ 0 h 17"/>
                <a:gd name="T6" fmla="*/ 0 w 17"/>
                <a:gd name="T7" fmla="*/ 6 h 17"/>
                <a:gd name="T8" fmla="*/ 9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16"/>
                  </a:moveTo>
                  <a:lnTo>
                    <a:pt x="16" y="6"/>
                  </a:lnTo>
                  <a:lnTo>
                    <a:pt x="9" y="0"/>
                  </a:lnTo>
                  <a:lnTo>
                    <a:pt x="0" y="6"/>
                  </a:lnTo>
                  <a:lnTo>
                    <a:pt x="9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9" name="Freeform 1373"/>
            <p:cNvSpPr>
              <a:spLocks/>
            </p:cNvSpPr>
            <p:nvPr/>
          </p:nvSpPr>
          <p:spPr bwMode="auto">
            <a:xfrm>
              <a:off x="2654" y="2887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3 w 19"/>
                <a:gd name="T3" fmla="*/ 16 h 17"/>
                <a:gd name="T4" fmla="*/ 18 w 19"/>
                <a:gd name="T5" fmla="*/ 16 h 17"/>
                <a:gd name="T6" fmla="*/ 15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0" name="Freeform 1374"/>
            <p:cNvSpPr>
              <a:spLocks/>
            </p:cNvSpPr>
            <p:nvPr/>
          </p:nvSpPr>
          <p:spPr bwMode="auto">
            <a:xfrm>
              <a:off x="2680" y="2887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1" name="Freeform 1375"/>
            <p:cNvSpPr>
              <a:spLocks/>
            </p:cNvSpPr>
            <p:nvPr/>
          </p:nvSpPr>
          <p:spPr bwMode="auto">
            <a:xfrm>
              <a:off x="2704" y="2886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3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3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2" name="Freeform 1376"/>
            <p:cNvSpPr>
              <a:spLocks/>
            </p:cNvSpPr>
            <p:nvPr/>
          </p:nvSpPr>
          <p:spPr bwMode="auto">
            <a:xfrm>
              <a:off x="2684" y="2903"/>
              <a:ext cx="21" cy="17"/>
            </a:xfrm>
            <a:custGeom>
              <a:avLst/>
              <a:gdLst>
                <a:gd name="T0" fmla="*/ 0 w 21"/>
                <a:gd name="T1" fmla="*/ 2 h 17"/>
                <a:gd name="T2" fmla="*/ 3 w 21"/>
                <a:gd name="T3" fmla="*/ 16 h 17"/>
                <a:gd name="T4" fmla="*/ 20 w 21"/>
                <a:gd name="T5" fmla="*/ 13 h 17"/>
                <a:gd name="T6" fmla="*/ 16 w 21"/>
                <a:gd name="T7" fmla="*/ 0 h 17"/>
                <a:gd name="T8" fmla="*/ 0 w 2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2"/>
                  </a:moveTo>
                  <a:lnTo>
                    <a:pt x="3" y="16"/>
                  </a:lnTo>
                  <a:lnTo>
                    <a:pt x="20" y="13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3" name="Freeform 1377"/>
            <p:cNvSpPr>
              <a:spLocks/>
            </p:cNvSpPr>
            <p:nvPr/>
          </p:nvSpPr>
          <p:spPr bwMode="auto">
            <a:xfrm>
              <a:off x="2708" y="2901"/>
              <a:ext cx="21" cy="17"/>
            </a:xfrm>
            <a:custGeom>
              <a:avLst/>
              <a:gdLst>
                <a:gd name="T0" fmla="*/ 0 w 21"/>
                <a:gd name="T1" fmla="*/ 3 h 17"/>
                <a:gd name="T2" fmla="*/ 3 w 21"/>
                <a:gd name="T3" fmla="*/ 16 h 17"/>
                <a:gd name="T4" fmla="*/ 20 w 21"/>
                <a:gd name="T5" fmla="*/ 16 h 17"/>
                <a:gd name="T6" fmla="*/ 16 w 21"/>
                <a:gd name="T7" fmla="*/ 0 h 17"/>
                <a:gd name="T8" fmla="*/ 0 w 21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3"/>
                  </a:moveTo>
                  <a:lnTo>
                    <a:pt x="3" y="16"/>
                  </a:lnTo>
                  <a:lnTo>
                    <a:pt x="20" y="16"/>
                  </a:lnTo>
                  <a:lnTo>
                    <a:pt x="16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4" name="Freeform 1378"/>
            <p:cNvSpPr>
              <a:spLocks/>
            </p:cNvSpPr>
            <p:nvPr/>
          </p:nvSpPr>
          <p:spPr bwMode="auto">
            <a:xfrm>
              <a:off x="2696" y="2942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2 w 23"/>
                <a:gd name="T3" fmla="*/ 10 h 17"/>
                <a:gd name="T4" fmla="*/ 21 w 23"/>
                <a:gd name="T5" fmla="*/ 0 h 17"/>
                <a:gd name="T6" fmla="*/ 5 w 23"/>
                <a:gd name="T7" fmla="*/ 1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2" y="10"/>
                  </a:lnTo>
                  <a:lnTo>
                    <a:pt x="21" y="0"/>
                  </a:lnTo>
                  <a:lnTo>
                    <a:pt x="5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5" name="Freeform 1379"/>
            <p:cNvSpPr>
              <a:spLocks/>
            </p:cNvSpPr>
            <p:nvPr/>
          </p:nvSpPr>
          <p:spPr bwMode="auto">
            <a:xfrm>
              <a:off x="2689" y="2933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16 w 17"/>
                <a:gd name="T3" fmla="*/ 8 h 19"/>
                <a:gd name="T4" fmla="*/ 8 w 17"/>
                <a:gd name="T5" fmla="*/ 0 h 19"/>
                <a:gd name="T6" fmla="*/ 0 w 17"/>
                <a:gd name="T7" fmla="*/ 6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8" y="1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6" name="Freeform 1380"/>
            <p:cNvSpPr>
              <a:spLocks/>
            </p:cNvSpPr>
            <p:nvPr/>
          </p:nvSpPr>
          <p:spPr bwMode="auto">
            <a:xfrm>
              <a:off x="2696" y="2932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4 w 19"/>
                <a:gd name="T3" fmla="*/ 16 h 17"/>
                <a:gd name="T4" fmla="*/ 18 w 19"/>
                <a:gd name="T5" fmla="*/ 14 h 17"/>
                <a:gd name="T6" fmla="*/ 13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7" name="Freeform 1381"/>
            <p:cNvSpPr>
              <a:spLocks/>
            </p:cNvSpPr>
            <p:nvPr/>
          </p:nvSpPr>
          <p:spPr bwMode="auto">
            <a:xfrm>
              <a:off x="2732" y="2957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17 w 18"/>
                <a:gd name="T3" fmla="*/ 12 h 17"/>
                <a:gd name="T4" fmla="*/ 17 w 18"/>
                <a:gd name="T5" fmla="*/ 0 h 17"/>
                <a:gd name="T6" fmla="*/ 3 w 18"/>
                <a:gd name="T7" fmla="*/ 1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17" y="12"/>
                  </a:lnTo>
                  <a:lnTo>
                    <a:pt x="17" y="0"/>
                  </a:lnTo>
                  <a:lnTo>
                    <a:pt x="3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8" name="Freeform 1382"/>
            <p:cNvSpPr>
              <a:spLocks/>
            </p:cNvSpPr>
            <p:nvPr/>
          </p:nvSpPr>
          <p:spPr bwMode="auto">
            <a:xfrm>
              <a:off x="2724" y="2947"/>
              <a:ext cx="17" cy="20"/>
            </a:xfrm>
            <a:custGeom>
              <a:avLst/>
              <a:gdLst>
                <a:gd name="T0" fmla="*/ 10 w 17"/>
                <a:gd name="T1" fmla="*/ 19 h 20"/>
                <a:gd name="T2" fmla="*/ 16 w 17"/>
                <a:gd name="T3" fmla="*/ 8 h 20"/>
                <a:gd name="T4" fmla="*/ 8 w 17"/>
                <a:gd name="T5" fmla="*/ 0 h 20"/>
                <a:gd name="T6" fmla="*/ 0 w 17"/>
                <a:gd name="T7" fmla="*/ 6 h 20"/>
                <a:gd name="T8" fmla="*/ 10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10" y="19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10" y="1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9" name="Freeform 1383"/>
            <p:cNvSpPr>
              <a:spLocks/>
            </p:cNvSpPr>
            <p:nvPr/>
          </p:nvSpPr>
          <p:spPr bwMode="auto">
            <a:xfrm>
              <a:off x="2732" y="2947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4 w 18"/>
                <a:gd name="T3" fmla="*/ 16 h 17"/>
                <a:gd name="T4" fmla="*/ 17 w 18"/>
                <a:gd name="T5" fmla="*/ 14 h 17"/>
                <a:gd name="T6" fmla="*/ 13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0" name="Freeform 1384"/>
            <p:cNvSpPr>
              <a:spLocks/>
            </p:cNvSpPr>
            <p:nvPr/>
          </p:nvSpPr>
          <p:spPr bwMode="auto">
            <a:xfrm>
              <a:off x="2676" y="2959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0 w 21"/>
                <a:gd name="T3" fmla="*/ 12 h 17"/>
                <a:gd name="T4" fmla="*/ 20 w 21"/>
                <a:gd name="T5" fmla="*/ 0 h 17"/>
                <a:gd name="T6" fmla="*/ 5 w 21"/>
                <a:gd name="T7" fmla="*/ 1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0" y="12"/>
                  </a:lnTo>
                  <a:lnTo>
                    <a:pt x="20" y="0"/>
                  </a:lnTo>
                  <a:lnTo>
                    <a:pt x="5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1" name="Freeform 1385"/>
            <p:cNvSpPr>
              <a:spLocks/>
            </p:cNvSpPr>
            <p:nvPr/>
          </p:nvSpPr>
          <p:spPr bwMode="auto">
            <a:xfrm>
              <a:off x="2672" y="2951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8 h 18"/>
                <a:gd name="T4" fmla="*/ 8 w 17"/>
                <a:gd name="T5" fmla="*/ 0 h 18"/>
                <a:gd name="T6" fmla="*/ 0 w 17"/>
                <a:gd name="T7" fmla="*/ 6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8" y="17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2" name="Freeform 1386"/>
            <p:cNvSpPr>
              <a:spLocks/>
            </p:cNvSpPr>
            <p:nvPr/>
          </p:nvSpPr>
          <p:spPr bwMode="auto">
            <a:xfrm>
              <a:off x="2676" y="2949"/>
              <a:ext cx="21" cy="17"/>
            </a:xfrm>
            <a:custGeom>
              <a:avLst/>
              <a:gdLst>
                <a:gd name="T0" fmla="*/ 0 w 21"/>
                <a:gd name="T1" fmla="*/ 1 h 17"/>
                <a:gd name="T2" fmla="*/ 4 w 21"/>
                <a:gd name="T3" fmla="*/ 16 h 17"/>
                <a:gd name="T4" fmla="*/ 20 w 21"/>
                <a:gd name="T5" fmla="*/ 12 h 17"/>
                <a:gd name="T6" fmla="*/ 15 w 21"/>
                <a:gd name="T7" fmla="*/ 0 h 17"/>
                <a:gd name="T8" fmla="*/ 0 w 21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"/>
                  </a:moveTo>
                  <a:lnTo>
                    <a:pt x="4" y="16"/>
                  </a:lnTo>
                  <a:lnTo>
                    <a:pt x="20" y="12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3" name="Freeform 1387"/>
            <p:cNvSpPr>
              <a:spLocks/>
            </p:cNvSpPr>
            <p:nvPr/>
          </p:nvSpPr>
          <p:spPr bwMode="auto">
            <a:xfrm>
              <a:off x="2704" y="2959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0 w 21"/>
                <a:gd name="T3" fmla="*/ 11 h 17"/>
                <a:gd name="T4" fmla="*/ 18 w 21"/>
                <a:gd name="T5" fmla="*/ 0 h 17"/>
                <a:gd name="T6" fmla="*/ 4 w 21"/>
                <a:gd name="T7" fmla="*/ 2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0" y="11"/>
                  </a:lnTo>
                  <a:lnTo>
                    <a:pt x="18" y="0"/>
                  </a:lnTo>
                  <a:lnTo>
                    <a:pt x="4" y="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4" name="Freeform 1388"/>
            <p:cNvSpPr>
              <a:spLocks/>
            </p:cNvSpPr>
            <p:nvPr/>
          </p:nvSpPr>
          <p:spPr bwMode="auto">
            <a:xfrm>
              <a:off x="2696" y="2949"/>
              <a:ext cx="17" cy="18"/>
            </a:xfrm>
            <a:custGeom>
              <a:avLst/>
              <a:gdLst>
                <a:gd name="T0" fmla="*/ 10 w 17"/>
                <a:gd name="T1" fmla="*/ 17 h 18"/>
                <a:gd name="T2" fmla="*/ 16 w 17"/>
                <a:gd name="T3" fmla="*/ 8 h 18"/>
                <a:gd name="T4" fmla="*/ 10 w 17"/>
                <a:gd name="T5" fmla="*/ 0 h 18"/>
                <a:gd name="T6" fmla="*/ 0 w 17"/>
                <a:gd name="T7" fmla="*/ 5 h 18"/>
                <a:gd name="T8" fmla="*/ 10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0" y="17"/>
                  </a:moveTo>
                  <a:lnTo>
                    <a:pt x="16" y="8"/>
                  </a:lnTo>
                  <a:lnTo>
                    <a:pt x="10" y="0"/>
                  </a:lnTo>
                  <a:lnTo>
                    <a:pt x="0" y="5"/>
                  </a:lnTo>
                  <a:lnTo>
                    <a:pt x="10" y="17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5" name="Freeform 1389"/>
            <p:cNvSpPr>
              <a:spLocks/>
            </p:cNvSpPr>
            <p:nvPr/>
          </p:nvSpPr>
          <p:spPr bwMode="auto">
            <a:xfrm>
              <a:off x="2704" y="2947"/>
              <a:ext cx="21" cy="17"/>
            </a:xfrm>
            <a:custGeom>
              <a:avLst/>
              <a:gdLst>
                <a:gd name="T0" fmla="*/ 0 w 21"/>
                <a:gd name="T1" fmla="*/ 3 h 17"/>
                <a:gd name="T2" fmla="*/ 4 w 21"/>
                <a:gd name="T3" fmla="*/ 16 h 17"/>
                <a:gd name="T4" fmla="*/ 20 w 21"/>
                <a:gd name="T5" fmla="*/ 14 h 17"/>
                <a:gd name="T6" fmla="*/ 16 w 21"/>
                <a:gd name="T7" fmla="*/ 0 h 17"/>
                <a:gd name="T8" fmla="*/ 0 w 21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3"/>
                  </a:moveTo>
                  <a:lnTo>
                    <a:pt x="4" y="16"/>
                  </a:lnTo>
                  <a:lnTo>
                    <a:pt x="20" y="14"/>
                  </a:lnTo>
                  <a:lnTo>
                    <a:pt x="16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6" name="Freeform 1390"/>
            <p:cNvSpPr>
              <a:spLocks/>
            </p:cNvSpPr>
            <p:nvPr/>
          </p:nvSpPr>
          <p:spPr bwMode="auto">
            <a:xfrm>
              <a:off x="2741" y="289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7" name="Freeform 1391"/>
            <p:cNvSpPr>
              <a:spLocks/>
            </p:cNvSpPr>
            <p:nvPr/>
          </p:nvSpPr>
          <p:spPr bwMode="auto">
            <a:xfrm>
              <a:off x="2764" y="2893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3 h 17"/>
                <a:gd name="T4" fmla="*/ 16 w 18"/>
                <a:gd name="T5" fmla="*/ 0 h 17"/>
                <a:gd name="T6" fmla="*/ 17 w 18"/>
                <a:gd name="T7" fmla="*/ 12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3"/>
                  </a:lnTo>
                  <a:lnTo>
                    <a:pt x="16" y="0"/>
                  </a:lnTo>
                  <a:lnTo>
                    <a:pt x="17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8" name="Freeform 1392"/>
            <p:cNvSpPr>
              <a:spLocks/>
            </p:cNvSpPr>
            <p:nvPr/>
          </p:nvSpPr>
          <p:spPr bwMode="auto">
            <a:xfrm>
              <a:off x="2790" y="2890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1 w 20"/>
                <a:gd name="T3" fmla="*/ 4 h 17"/>
                <a:gd name="T4" fmla="*/ 18 w 20"/>
                <a:gd name="T5" fmla="*/ 0 h 17"/>
                <a:gd name="T6" fmla="*/ 19 w 20"/>
                <a:gd name="T7" fmla="*/ 11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1" y="4"/>
                  </a:lnTo>
                  <a:lnTo>
                    <a:pt x="18" y="0"/>
                  </a:lnTo>
                  <a:lnTo>
                    <a:pt x="19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9" name="Freeform 1393"/>
            <p:cNvSpPr>
              <a:spLocks/>
            </p:cNvSpPr>
            <p:nvPr/>
          </p:nvSpPr>
          <p:spPr bwMode="auto">
            <a:xfrm>
              <a:off x="2814" y="288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6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6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0" name="Freeform 1394"/>
            <p:cNvSpPr>
              <a:spLocks/>
            </p:cNvSpPr>
            <p:nvPr/>
          </p:nvSpPr>
          <p:spPr bwMode="auto">
            <a:xfrm>
              <a:off x="2745" y="2906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3 w 20"/>
                <a:gd name="T3" fmla="*/ 1 h 17"/>
                <a:gd name="T4" fmla="*/ 18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3" y="1"/>
                  </a:lnTo>
                  <a:lnTo>
                    <a:pt x="18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1" name="Freeform 1395"/>
            <p:cNvSpPr>
              <a:spLocks/>
            </p:cNvSpPr>
            <p:nvPr/>
          </p:nvSpPr>
          <p:spPr bwMode="auto">
            <a:xfrm>
              <a:off x="2772" y="2906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3 w 21"/>
                <a:gd name="T3" fmla="*/ 3 h 17"/>
                <a:gd name="T4" fmla="*/ 17 w 21"/>
                <a:gd name="T5" fmla="*/ 0 h 17"/>
                <a:gd name="T6" fmla="*/ 20 w 21"/>
                <a:gd name="T7" fmla="*/ 14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3" y="3"/>
                  </a:lnTo>
                  <a:lnTo>
                    <a:pt x="17" y="0"/>
                  </a:lnTo>
                  <a:lnTo>
                    <a:pt x="20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2" name="Freeform 1396"/>
            <p:cNvSpPr>
              <a:spLocks/>
            </p:cNvSpPr>
            <p:nvPr/>
          </p:nvSpPr>
          <p:spPr bwMode="auto">
            <a:xfrm>
              <a:off x="2792" y="2904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4 w 23"/>
                <a:gd name="T3" fmla="*/ 2 h 17"/>
                <a:gd name="T4" fmla="*/ 19 w 23"/>
                <a:gd name="T5" fmla="*/ 0 h 17"/>
                <a:gd name="T6" fmla="*/ 22 w 23"/>
                <a:gd name="T7" fmla="*/ 13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4" y="2"/>
                  </a:lnTo>
                  <a:lnTo>
                    <a:pt x="19" y="0"/>
                  </a:lnTo>
                  <a:lnTo>
                    <a:pt x="22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3" name="Freeform 1397"/>
            <p:cNvSpPr>
              <a:spLocks/>
            </p:cNvSpPr>
            <p:nvPr/>
          </p:nvSpPr>
          <p:spPr bwMode="auto">
            <a:xfrm>
              <a:off x="2753" y="2921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3 w 20"/>
                <a:gd name="T3" fmla="*/ 2 h 17"/>
                <a:gd name="T4" fmla="*/ 17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3" y="2"/>
                  </a:lnTo>
                  <a:lnTo>
                    <a:pt x="17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4" name="Freeform 1398"/>
            <p:cNvSpPr>
              <a:spLocks/>
            </p:cNvSpPr>
            <p:nvPr/>
          </p:nvSpPr>
          <p:spPr bwMode="auto">
            <a:xfrm>
              <a:off x="2778" y="2920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4 w 20"/>
                <a:gd name="T3" fmla="*/ 2 h 17"/>
                <a:gd name="T4" fmla="*/ 17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4" y="2"/>
                  </a:lnTo>
                  <a:lnTo>
                    <a:pt x="17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5" name="Freeform 1399"/>
            <p:cNvSpPr>
              <a:spLocks/>
            </p:cNvSpPr>
            <p:nvPr/>
          </p:nvSpPr>
          <p:spPr bwMode="auto">
            <a:xfrm>
              <a:off x="2804" y="2917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1 h 17"/>
                <a:gd name="T4" fmla="*/ 18 w 21"/>
                <a:gd name="T5" fmla="*/ 0 h 17"/>
                <a:gd name="T6" fmla="*/ 20 w 21"/>
                <a:gd name="T7" fmla="*/ 14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1"/>
                  </a:lnTo>
                  <a:lnTo>
                    <a:pt x="18" y="0"/>
                  </a:lnTo>
                  <a:lnTo>
                    <a:pt x="20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6" name="Freeform 1400"/>
            <p:cNvSpPr>
              <a:spLocks/>
            </p:cNvSpPr>
            <p:nvPr/>
          </p:nvSpPr>
          <p:spPr bwMode="auto">
            <a:xfrm>
              <a:off x="2830" y="291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1 h 17"/>
                <a:gd name="T4" fmla="*/ 15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1"/>
                  </a:lnTo>
                  <a:lnTo>
                    <a:pt x="15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7" name="Freeform 1401"/>
            <p:cNvSpPr>
              <a:spLocks/>
            </p:cNvSpPr>
            <p:nvPr/>
          </p:nvSpPr>
          <p:spPr bwMode="auto">
            <a:xfrm>
              <a:off x="2758" y="2935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4 h 17"/>
                <a:gd name="T4" fmla="*/ 17 w 19"/>
                <a:gd name="T5" fmla="*/ 0 h 17"/>
                <a:gd name="T6" fmla="*/ 18 w 19"/>
                <a:gd name="T7" fmla="*/ 14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4"/>
                  </a:lnTo>
                  <a:lnTo>
                    <a:pt x="17" y="0"/>
                  </a:lnTo>
                  <a:lnTo>
                    <a:pt x="18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8" name="Freeform 1402"/>
            <p:cNvSpPr>
              <a:spLocks/>
            </p:cNvSpPr>
            <p:nvPr/>
          </p:nvSpPr>
          <p:spPr bwMode="auto">
            <a:xfrm>
              <a:off x="2784" y="2934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4 h 17"/>
                <a:gd name="T4" fmla="*/ 18 w 21"/>
                <a:gd name="T5" fmla="*/ 0 h 17"/>
                <a:gd name="T6" fmla="*/ 20 w 21"/>
                <a:gd name="T7" fmla="*/ 16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4"/>
                  </a:lnTo>
                  <a:lnTo>
                    <a:pt x="18" y="0"/>
                  </a:lnTo>
                  <a:lnTo>
                    <a:pt x="20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9" name="Freeform 1403"/>
            <p:cNvSpPr>
              <a:spLocks/>
            </p:cNvSpPr>
            <p:nvPr/>
          </p:nvSpPr>
          <p:spPr bwMode="auto">
            <a:xfrm>
              <a:off x="2809" y="2934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4 w 20"/>
                <a:gd name="T3" fmla="*/ 0 h 17"/>
                <a:gd name="T4" fmla="*/ 18 w 20"/>
                <a:gd name="T5" fmla="*/ 0 h 17"/>
                <a:gd name="T6" fmla="*/ 19 w 20"/>
                <a:gd name="T7" fmla="*/ 12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4" y="0"/>
                  </a:lnTo>
                  <a:lnTo>
                    <a:pt x="18" y="0"/>
                  </a:lnTo>
                  <a:lnTo>
                    <a:pt x="19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0" name="Freeform 1404"/>
            <p:cNvSpPr>
              <a:spLocks/>
            </p:cNvSpPr>
            <p:nvPr/>
          </p:nvSpPr>
          <p:spPr bwMode="auto">
            <a:xfrm>
              <a:off x="2766" y="2953"/>
              <a:ext cx="47" cy="17"/>
            </a:xfrm>
            <a:custGeom>
              <a:avLst/>
              <a:gdLst>
                <a:gd name="T0" fmla="*/ 0 w 47"/>
                <a:gd name="T1" fmla="*/ 16 h 17"/>
                <a:gd name="T2" fmla="*/ 3 w 47"/>
                <a:gd name="T3" fmla="*/ 2 h 17"/>
                <a:gd name="T4" fmla="*/ 45 w 47"/>
                <a:gd name="T5" fmla="*/ 0 h 17"/>
                <a:gd name="T6" fmla="*/ 46 w 47"/>
                <a:gd name="T7" fmla="*/ 11 h 17"/>
                <a:gd name="T8" fmla="*/ 0 w 4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17"/>
                <a:gd name="T17" fmla="*/ 47 w 4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17">
                  <a:moveTo>
                    <a:pt x="0" y="16"/>
                  </a:moveTo>
                  <a:lnTo>
                    <a:pt x="3" y="2"/>
                  </a:lnTo>
                  <a:lnTo>
                    <a:pt x="45" y="0"/>
                  </a:lnTo>
                  <a:lnTo>
                    <a:pt x="46" y="11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1" name="Freeform 1405"/>
            <p:cNvSpPr>
              <a:spLocks/>
            </p:cNvSpPr>
            <p:nvPr/>
          </p:nvSpPr>
          <p:spPr bwMode="auto">
            <a:xfrm>
              <a:off x="2814" y="2949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 w 23"/>
                <a:gd name="T3" fmla="*/ 1 h 17"/>
                <a:gd name="T4" fmla="*/ 21 w 23"/>
                <a:gd name="T5" fmla="*/ 0 h 17"/>
                <a:gd name="T6" fmla="*/ 22 w 23"/>
                <a:gd name="T7" fmla="*/ 14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" y="1"/>
                  </a:lnTo>
                  <a:lnTo>
                    <a:pt x="21" y="0"/>
                  </a:lnTo>
                  <a:lnTo>
                    <a:pt x="22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2" name="Freeform 1406"/>
            <p:cNvSpPr>
              <a:spLocks/>
            </p:cNvSpPr>
            <p:nvPr/>
          </p:nvSpPr>
          <p:spPr bwMode="auto">
            <a:xfrm>
              <a:off x="2844" y="2947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3 h 17"/>
                <a:gd name="T4" fmla="*/ 17 w 19"/>
                <a:gd name="T5" fmla="*/ 0 h 17"/>
                <a:gd name="T6" fmla="*/ 18 w 19"/>
                <a:gd name="T7" fmla="*/ 12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3"/>
                  </a:lnTo>
                  <a:lnTo>
                    <a:pt x="17" y="0"/>
                  </a:lnTo>
                  <a:lnTo>
                    <a:pt x="1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3" name="Freeform 1407"/>
            <p:cNvSpPr>
              <a:spLocks/>
            </p:cNvSpPr>
            <p:nvPr/>
          </p:nvSpPr>
          <p:spPr bwMode="auto">
            <a:xfrm>
              <a:off x="2736" y="2886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6 w 17"/>
                <a:gd name="T5" fmla="*/ 0 h 17"/>
                <a:gd name="T6" fmla="*/ 0 w 17"/>
                <a:gd name="T7" fmla="*/ 5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6" y="0"/>
                  </a:lnTo>
                  <a:lnTo>
                    <a:pt x="0" y="5"/>
                  </a:lnTo>
                  <a:lnTo>
                    <a:pt x="6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4" name="Freeform 1408"/>
            <p:cNvSpPr>
              <a:spLocks/>
            </p:cNvSpPr>
            <p:nvPr/>
          </p:nvSpPr>
          <p:spPr bwMode="auto">
            <a:xfrm>
              <a:off x="2762" y="2884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8 h 17"/>
                <a:gd name="T4" fmla="*/ 5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8"/>
                  </a:lnTo>
                  <a:lnTo>
                    <a:pt x="5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5" name="Freeform 1409"/>
            <p:cNvSpPr>
              <a:spLocks/>
            </p:cNvSpPr>
            <p:nvPr/>
          </p:nvSpPr>
          <p:spPr bwMode="auto">
            <a:xfrm>
              <a:off x="2784" y="2884"/>
              <a:ext cx="17" cy="17"/>
            </a:xfrm>
            <a:custGeom>
              <a:avLst/>
              <a:gdLst>
                <a:gd name="T0" fmla="*/ 10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4 h 17"/>
                <a:gd name="T8" fmla="*/ 1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4"/>
                  </a:lnTo>
                  <a:lnTo>
                    <a:pt x="1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6" name="Freeform 1410"/>
            <p:cNvSpPr>
              <a:spLocks/>
            </p:cNvSpPr>
            <p:nvPr/>
          </p:nvSpPr>
          <p:spPr bwMode="auto">
            <a:xfrm>
              <a:off x="2812" y="2884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5 h 17"/>
                <a:gd name="T4" fmla="*/ 8 w 17"/>
                <a:gd name="T5" fmla="*/ 0 h 17"/>
                <a:gd name="T6" fmla="*/ 0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5"/>
                  </a:lnTo>
                  <a:lnTo>
                    <a:pt x="8" y="0"/>
                  </a:lnTo>
                  <a:lnTo>
                    <a:pt x="0" y="5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7" name="Freeform 1411"/>
            <p:cNvSpPr>
              <a:spLocks/>
            </p:cNvSpPr>
            <p:nvPr/>
          </p:nvSpPr>
          <p:spPr bwMode="auto">
            <a:xfrm>
              <a:off x="2740" y="2886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8" name="Freeform 1412"/>
            <p:cNvSpPr>
              <a:spLocks/>
            </p:cNvSpPr>
            <p:nvPr/>
          </p:nvSpPr>
          <p:spPr bwMode="auto">
            <a:xfrm>
              <a:off x="2764" y="2884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5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5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9" name="Freeform 1413"/>
            <p:cNvSpPr>
              <a:spLocks/>
            </p:cNvSpPr>
            <p:nvPr/>
          </p:nvSpPr>
          <p:spPr bwMode="auto">
            <a:xfrm>
              <a:off x="2789" y="2884"/>
              <a:ext cx="18" cy="17"/>
            </a:xfrm>
            <a:custGeom>
              <a:avLst/>
              <a:gdLst>
                <a:gd name="T0" fmla="*/ 0 w 18"/>
                <a:gd name="T1" fmla="*/ 0 h 17"/>
                <a:gd name="T2" fmla="*/ 4 w 18"/>
                <a:gd name="T3" fmla="*/ 16 h 17"/>
                <a:gd name="T4" fmla="*/ 17 w 18"/>
                <a:gd name="T5" fmla="*/ 10 h 17"/>
                <a:gd name="T6" fmla="*/ 13 w 18"/>
                <a:gd name="T7" fmla="*/ 0 h 17"/>
                <a:gd name="T8" fmla="*/ 0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0"/>
                  </a:moveTo>
                  <a:lnTo>
                    <a:pt x="4" y="16"/>
                  </a:lnTo>
                  <a:lnTo>
                    <a:pt x="17" y="1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0" name="Freeform 1414"/>
            <p:cNvSpPr>
              <a:spLocks/>
            </p:cNvSpPr>
            <p:nvPr/>
          </p:nvSpPr>
          <p:spPr bwMode="auto">
            <a:xfrm>
              <a:off x="2814" y="2884"/>
              <a:ext cx="17" cy="17"/>
            </a:xfrm>
            <a:custGeom>
              <a:avLst/>
              <a:gdLst>
                <a:gd name="T0" fmla="*/ 0 w 17"/>
                <a:gd name="T1" fmla="*/ 5 h 17"/>
                <a:gd name="T2" fmla="*/ 3 w 17"/>
                <a:gd name="T3" fmla="*/ 16 h 17"/>
                <a:gd name="T4" fmla="*/ 16 w 17"/>
                <a:gd name="T5" fmla="*/ 16 h 17"/>
                <a:gd name="T6" fmla="*/ 13 w 17"/>
                <a:gd name="T7" fmla="*/ 0 h 17"/>
                <a:gd name="T8" fmla="*/ 0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5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3" y="0"/>
                  </a:lnTo>
                  <a:lnTo>
                    <a:pt x="0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1" name="Freeform 1415"/>
            <p:cNvSpPr>
              <a:spLocks/>
            </p:cNvSpPr>
            <p:nvPr/>
          </p:nvSpPr>
          <p:spPr bwMode="auto">
            <a:xfrm>
              <a:off x="2741" y="2901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3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3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2" name="Freeform 1416"/>
            <p:cNvSpPr>
              <a:spLocks/>
            </p:cNvSpPr>
            <p:nvPr/>
          </p:nvSpPr>
          <p:spPr bwMode="auto">
            <a:xfrm>
              <a:off x="2766" y="2898"/>
              <a:ext cx="17" cy="18"/>
            </a:xfrm>
            <a:custGeom>
              <a:avLst/>
              <a:gdLst>
                <a:gd name="T0" fmla="*/ 10 w 17"/>
                <a:gd name="T1" fmla="*/ 17 h 18"/>
                <a:gd name="T2" fmla="*/ 16 w 17"/>
                <a:gd name="T3" fmla="*/ 9 h 18"/>
                <a:gd name="T4" fmla="*/ 8 w 17"/>
                <a:gd name="T5" fmla="*/ 0 h 18"/>
                <a:gd name="T6" fmla="*/ 0 w 17"/>
                <a:gd name="T7" fmla="*/ 5 h 18"/>
                <a:gd name="T8" fmla="*/ 10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0" y="17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5"/>
                  </a:lnTo>
                  <a:lnTo>
                    <a:pt x="10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3" name="Freeform 1417"/>
            <p:cNvSpPr>
              <a:spLocks/>
            </p:cNvSpPr>
            <p:nvPr/>
          </p:nvSpPr>
          <p:spPr bwMode="auto">
            <a:xfrm>
              <a:off x="2792" y="2897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4" name="Freeform 1418"/>
            <p:cNvSpPr>
              <a:spLocks/>
            </p:cNvSpPr>
            <p:nvPr/>
          </p:nvSpPr>
          <p:spPr bwMode="auto">
            <a:xfrm>
              <a:off x="2744" y="2901"/>
              <a:ext cx="19" cy="17"/>
            </a:xfrm>
            <a:custGeom>
              <a:avLst/>
              <a:gdLst>
                <a:gd name="T0" fmla="*/ 3 w 19"/>
                <a:gd name="T1" fmla="*/ 16 h 17"/>
                <a:gd name="T2" fmla="*/ 18 w 19"/>
                <a:gd name="T3" fmla="*/ 12 h 17"/>
                <a:gd name="T4" fmla="*/ 15 w 19"/>
                <a:gd name="T5" fmla="*/ 0 h 17"/>
                <a:gd name="T6" fmla="*/ 0 w 19"/>
                <a:gd name="T7" fmla="*/ 3 h 17"/>
                <a:gd name="T8" fmla="*/ 3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16"/>
                  </a:moveTo>
                  <a:lnTo>
                    <a:pt x="18" y="12"/>
                  </a:lnTo>
                  <a:lnTo>
                    <a:pt x="15" y="0"/>
                  </a:lnTo>
                  <a:lnTo>
                    <a:pt x="0" y="3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5" name="Freeform 1419"/>
            <p:cNvSpPr>
              <a:spLocks/>
            </p:cNvSpPr>
            <p:nvPr/>
          </p:nvSpPr>
          <p:spPr bwMode="auto">
            <a:xfrm>
              <a:off x="2770" y="2898"/>
              <a:ext cx="19" cy="17"/>
            </a:xfrm>
            <a:custGeom>
              <a:avLst/>
              <a:gdLst>
                <a:gd name="T0" fmla="*/ 3 w 19"/>
                <a:gd name="T1" fmla="*/ 16 h 17"/>
                <a:gd name="T2" fmla="*/ 18 w 19"/>
                <a:gd name="T3" fmla="*/ 12 h 17"/>
                <a:gd name="T4" fmla="*/ 15 w 19"/>
                <a:gd name="T5" fmla="*/ 0 h 17"/>
                <a:gd name="T6" fmla="*/ 0 w 19"/>
                <a:gd name="T7" fmla="*/ 4 h 17"/>
                <a:gd name="T8" fmla="*/ 3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16"/>
                  </a:moveTo>
                  <a:lnTo>
                    <a:pt x="18" y="12"/>
                  </a:lnTo>
                  <a:lnTo>
                    <a:pt x="15" y="0"/>
                  </a:lnTo>
                  <a:lnTo>
                    <a:pt x="0" y="4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6" name="Freeform 1420"/>
            <p:cNvSpPr>
              <a:spLocks/>
            </p:cNvSpPr>
            <p:nvPr/>
          </p:nvSpPr>
          <p:spPr bwMode="auto">
            <a:xfrm>
              <a:off x="2792" y="2897"/>
              <a:ext cx="21" cy="17"/>
            </a:xfrm>
            <a:custGeom>
              <a:avLst/>
              <a:gdLst>
                <a:gd name="T0" fmla="*/ 4 w 21"/>
                <a:gd name="T1" fmla="*/ 16 h 17"/>
                <a:gd name="T2" fmla="*/ 20 w 21"/>
                <a:gd name="T3" fmla="*/ 16 h 17"/>
                <a:gd name="T4" fmla="*/ 16 w 21"/>
                <a:gd name="T5" fmla="*/ 0 h 17"/>
                <a:gd name="T6" fmla="*/ 0 w 21"/>
                <a:gd name="T7" fmla="*/ 2 h 17"/>
                <a:gd name="T8" fmla="*/ 4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4" y="16"/>
                  </a:moveTo>
                  <a:lnTo>
                    <a:pt x="20" y="16"/>
                  </a:lnTo>
                  <a:lnTo>
                    <a:pt x="16" y="0"/>
                  </a:lnTo>
                  <a:lnTo>
                    <a:pt x="0" y="2"/>
                  </a:lnTo>
                  <a:lnTo>
                    <a:pt x="4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7" name="Freeform 1421"/>
            <p:cNvSpPr>
              <a:spLocks/>
            </p:cNvSpPr>
            <p:nvPr/>
          </p:nvSpPr>
          <p:spPr bwMode="auto">
            <a:xfrm>
              <a:off x="2814" y="2897"/>
              <a:ext cx="17" cy="30"/>
            </a:xfrm>
            <a:custGeom>
              <a:avLst/>
              <a:gdLst>
                <a:gd name="T0" fmla="*/ 14 w 17"/>
                <a:gd name="T1" fmla="*/ 29 h 30"/>
                <a:gd name="T2" fmla="*/ 16 w 17"/>
                <a:gd name="T3" fmla="*/ 19 h 30"/>
                <a:gd name="T4" fmla="*/ 5 w 17"/>
                <a:gd name="T5" fmla="*/ 0 h 30"/>
                <a:gd name="T6" fmla="*/ 0 w 17"/>
                <a:gd name="T7" fmla="*/ 4 h 30"/>
                <a:gd name="T8" fmla="*/ 14 w 17"/>
                <a:gd name="T9" fmla="*/ 29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0"/>
                <a:gd name="T17" fmla="*/ 17 w 17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0">
                  <a:moveTo>
                    <a:pt x="14" y="29"/>
                  </a:moveTo>
                  <a:lnTo>
                    <a:pt x="16" y="19"/>
                  </a:lnTo>
                  <a:lnTo>
                    <a:pt x="5" y="0"/>
                  </a:lnTo>
                  <a:lnTo>
                    <a:pt x="0" y="4"/>
                  </a:lnTo>
                  <a:lnTo>
                    <a:pt x="14" y="2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8" name="Freeform 1422"/>
            <p:cNvSpPr>
              <a:spLocks/>
            </p:cNvSpPr>
            <p:nvPr/>
          </p:nvSpPr>
          <p:spPr bwMode="auto">
            <a:xfrm>
              <a:off x="2820" y="2895"/>
              <a:ext cx="25" cy="21"/>
            </a:xfrm>
            <a:custGeom>
              <a:avLst/>
              <a:gdLst>
                <a:gd name="T0" fmla="*/ 10 w 25"/>
                <a:gd name="T1" fmla="*/ 20 h 21"/>
                <a:gd name="T2" fmla="*/ 24 w 25"/>
                <a:gd name="T3" fmla="*/ 19 h 21"/>
                <a:gd name="T4" fmla="*/ 14 w 25"/>
                <a:gd name="T5" fmla="*/ 0 h 21"/>
                <a:gd name="T6" fmla="*/ 0 w 25"/>
                <a:gd name="T7" fmla="*/ 1 h 21"/>
                <a:gd name="T8" fmla="*/ 10 w 25"/>
                <a:gd name="T9" fmla="*/ 2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1"/>
                <a:gd name="T17" fmla="*/ 25 w 25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1">
                  <a:moveTo>
                    <a:pt x="10" y="20"/>
                  </a:moveTo>
                  <a:lnTo>
                    <a:pt x="24" y="19"/>
                  </a:lnTo>
                  <a:lnTo>
                    <a:pt x="14" y="0"/>
                  </a:lnTo>
                  <a:lnTo>
                    <a:pt x="0" y="1"/>
                  </a:lnTo>
                  <a:lnTo>
                    <a:pt x="10" y="2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9" name="Freeform 1423"/>
            <p:cNvSpPr>
              <a:spLocks/>
            </p:cNvSpPr>
            <p:nvPr/>
          </p:nvSpPr>
          <p:spPr bwMode="auto">
            <a:xfrm>
              <a:off x="2745" y="2915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9 h 18"/>
                <a:gd name="T4" fmla="*/ 6 w 17"/>
                <a:gd name="T5" fmla="*/ 0 h 18"/>
                <a:gd name="T6" fmla="*/ 0 w 17"/>
                <a:gd name="T7" fmla="*/ 5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9"/>
                  </a:lnTo>
                  <a:lnTo>
                    <a:pt x="6" y="0"/>
                  </a:lnTo>
                  <a:lnTo>
                    <a:pt x="0" y="5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0" name="Freeform 1424"/>
            <p:cNvSpPr>
              <a:spLocks/>
            </p:cNvSpPr>
            <p:nvPr/>
          </p:nvSpPr>
          <p:spPr bwMode="auto">
            <a:xfrm>
              <a:off x="2750" y="2915"/>
              <a:ext cx="21" cy="17"/>
            </a:xfrm>
            <a:custGeom>
              <a:avLst/>
              <a:gdLst>
                <a:gd name="T0" fmla="*/ 0 w 21"/>
                <a:gd name="T1" fmla="*/ 2 h 17"/>
                <a:gd name="T2" fmla="*/ 5 w 21"/>
                <a:gd name="T3" fmla="*/ 16 h 17"/>
                <a:gd name="T4" fmla="*/ 20 w 21"/>
                <a:gd name="T5" fmla="*/ 10 h 17"/>
                <a:gd name="T6" fmla="*/ 15 w 21"/>
                <a:gd name="T7" fmla="*/ 0 h 17"/>
                <a:gd name="T8" fmla="*/ 0 w 2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2"/>
                  </a:moveTo>
                  <a:lnTo>
                    <a:pt x="5" y="16"/>
                  </a:lnTo>
                  <a:lnTo>
                    <a:pt x="20" y="10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1" name="Freeform 1425"/>
            <p:cNvSpPr>
              <a:spLocks/>
            </p:cNvSpPr>
            <p:nvPr/>
          </p:nvSpPr>
          <p:spPr bwMode="auto">
            <a:xfrm>
              <a:off x="2773" y="2911"/>
              <a:ext cx="17" cy="18"/>
            </a:xfrm>
            <a:custGeom>
              <a:avLst/>
              <a:gdLst>
                <a:gd name="T0" fmla="*/ 12 w 17"/>
                <a:gd name="T1" fmla="*/ 17 h 18"/>
                <a:gd name="T2" fmla="*/ 16 w 17"/>
                <a:gd name="T3" fmla="*/ 6 h 18"/>
                <a:gd name="T4" fmla="*/ 6 w 17"/>
                <a:gd name="T5" fmla="*/ 0 h 18"/>
                <a:gd name="T6" fmla="*/ 0 w 17"/>
                <a:gd name="T7" fmla="*/ 5 h 18"/>
                <a:gd name="T8" fmla="*/ 12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2" y="17"/>
                  </a:moveTo>
                  <a:lnTo>
                    <a:pt x="16" y="6"/>
                  </a:lnTo>
                  <a:lnTo>
                    <a:pt x="6" y="0"/>
                  </a:lnTo>
                  <a:lnTo>
                    <a:pt x="0" y="5"/>
                  </a:lnTo>
                  <a:lnTo>
                    <a:pt x="12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2" name="Freeform 1426"/>
            <p:cNvSpPr>
              <a:spLocks/>
            </p:cNvSpPr>
            <p:nvPr/>
          </p:nvSpPr>
          <p:spPr bwMode="auto">
            <a:xfrm>
              <a:off x="2776" y="291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4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4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3" name="Freeform 1427"/>
            <p:cNvSpPr>
              <a:spLocks/>
            </p:cNvSpPr>
            <p:nvPr/>
          </p:nvSpPr>
          <p:spPr bwMode="auto">
            <a:xfrm>
              <a:off x="2800" y="2910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6 h 17"/>
                <a:gd name="T4" fmla="*/ 8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6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4" name="Freeform 1428"/>
            <p:cNvSpPr>
              <a:spLocks/>
            </p:cNvSpPr>
            <p:nvPr/>
          </p:nvSpPr>
          <p:spPr bwMode="auto">
            <a:xfrm>
              <a:off x="2802" y="2910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4 w 19"/>
                <a:gd name="T3" fmla="*/ 16 h 17"/>
                <a:gd name="T4" fmla="*/ 18 w 19"/>
                <a:gd name="T5" fmla="*/ 11 h 17"/>
                <a:gd name="T6" fmla="*/ 15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4" y="16"/>
                  </a:lnTo>
                  <a:lnTo>
                    <a:pt x="18" y="11"/>
                  </a:lnTo>
                  <a:lnTo>
                    <a:pt x="15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5" name="Freeform 1429"/>
            <p:cNvSpPr>
              <a:spLocks/>
            </p:cNvSpPr>
            <p:nvPr/>
          </p:nvSpPr>
          <p:spPr bwMode="auto">
            <a:xfrm>
              <a:off x="2753" y="2928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7 h 17"/>
                <a:gd name="T4" fmla="*/ 6 w 17"/>
                <a:gd name="T5" fmla="*/ 0 h 17"/>
                <a:gd name="T6" fmla="*/ 0 w 17"/>
                <a:gd name="T7" fmla="*/ 3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7"/>
                  </a:lnTo>
                  <a:lnTo>
                    <a:pt x="6" y="0"/>
                  </a:lnTo>
                  <a:lnTo>
                    <a:pt x="0" y="3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6" name="Freeform 1430"/>
            <p:cNvSpPr>
              <a:spLocks/>
            </p:cNvSpPr>
            <p:nvPr/>
          </p:nvSpPr>
          <p:spPr bwMode="auto">
            <a:xfrm>
              <a:off x="2756" y="2926"/>
              <a:ext cx="21" cy="17"/>
            </a:xfrm>
            <a:custGeom>
              <a:avLst/>
              <a:gdLst>
                <a:gd name="T0" fmla="*/ 0 w 21"/>
                <a:gd name="T1" fmla="*/ 0 h 17"/>
                <a:gd name="T2" fmla="*/ 5 w 21"/>
                <a:gd name="T3" fmla="*/ 16 h 17"/>
                <a:gd name="T4" fmla="*/ 20 w 21"/>
                <a:gd name="T5" fmla="*/ 12 h 17"/>
                <a:gd name="T6" fmla="*/ 16 w 21"/>
                <a:gd name="T7" fmla="*/ 0 h 17"/>
                <a:gd name="T8" fmla="*/ 0 w 21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0"/>
                  </a:moveTo>
                  <a:lnTo>
                    <a:pt x="5" y="16"/>
                  </a:lnTo>
                  <a:lnTo>
                    <a:pt x="20" y="12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7" name="Freeform 1431"/>
            <p:cNvSpPr>
              <a:spLocks/>
            </p:cNvSpPr>
            <p:nvPr/>
          </p:nvSpPr>
          <p:spPr bwMode="auto">
            <a:xfrm>
              <a:off x="2778" y="2926"/>
              <a:ext cx="17" cy="17"/>
            </a:xfrm>
            <a:custGeom>
              <a:avLst/>
              <a:gdLst>
                <a:gd name="T0" fmla="*/ 13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5 h 17"/>
                <a:gd name="T8" fmla="*/ 13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3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5"/>
                  </a:lnTo>
                  <a:lnTo>
                    <a:pt x="13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8" name="Freeform 1432"/>
            <p:cNvSpPr>
              <a:spLocks/>
            </p:cNvSpPr>
            <p:nvPr/>
          </p:nvSpPr>
          <p:spPr bwMode="auto">
            <a:xfrm>
              <a:off x="2784" y="2926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3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3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9" name="Freeform 1433"/>
            <p:cNvSpPr>
              <a:spLocks/>
            </p:cNvSpPr>
            <p:nvPr/>
          </p:nvSpPr>
          <p:spPr bwMode="auto">
            <a:xfrm>
              <a:off x="2804" y="2926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6 w 17"/>
                <a:gd name="T5" fmla="*/ 0 h 17"/>
                <a:gd name="T6" fmla="*/ 0 w 17"/>
                <a:gd name="T7" fmla="*/ 4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6" y="0"/>
                  </a:lnTo>
                  <a:lnTo>
                    <a:pt x="0" y="4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0" name="Freeform 1434"/>
            <p:cNvSpPr>
              <a:spLocks/>
            </p:cNvSpPr>
            <p:nvPr/>
          </p:nvSpPr>
          <p:spPr bwMode="auto">
            <a:xfrm>
              <a:off x="2809" y="2926"/>
              <a:ext cx="20" cy="17"/>
            </a:xfrm>
            <a:custGeom>
              <a:avLst/>
              <a:gdLst>
                <a:gd name="T0" fmla="*/ 0 w 20"/>
                <a:gd name="T1" fmla="*/ 2 h 17"/>
                <a:gd name="T2" fmla="*/ 4 w 20"/>
                <a:gd name="T3" fmla="*/ 16 h 17"/>
                <a:gd name="T4" fmla="*/ 19 w 20"/>
                <a:gd name="T5" fmla="*/ 13 h 17"/>
                <a:gd name="T6" fmla="*/ 15 w 20"/>
                <a:gd name="T7" fmla="*/ 0 h 17"/>
                <a:gd name="T8" fmla="*/ 0 w 20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2"/>
                  </a:moveTo>
                  <a:lnTo>
                    <a:pt x="4" y="16"/>
                  </a:lnTo>
                  <a:lnTo>
                    <a:pt x="19" y="13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1" name="Freeform 1435"/>
            <p:cNvSpPr>
              <a:spLocks/>
            </p:cNvSpPr>
            <p:nvPr/>
          </p:nvSpPr>
          <p:spPr bwMode="auto">
            <a:xfrm>
              <a:off x="2830" y="2926"/>
              <a:ext cx="17" cy="32"/>
            </a:xfrm>
            <a:custGeom>
              <a:avLst/>
              <a:gdLst>
                <a:gd name="T0" fmla="*/ 12 w 17"/>
                <a:gd name="T1" fmla="*/ 31 h 32"/>
                <a:gd name="T2" fmla="*/ 16 w 17"/>
                <a:gd name="T3" fmla="*/ 21 h 32"/>
                <a:gd name="T4" fmla="*/ 3 w 17"/>
                <a:gd name="T5" fmla="*/ 0 h 32"/>
                <a:gd name="T6" fmla="*/ 0 w 17"/>
                <a:gd name="T7" fmla="*/ 5 h 32"/>
                <a:gd name="T8" fmla="*/ 12 w 17"/>
                <a:gd name="T9" fmla="*/ 31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2"/>
                <a:gd name="T17" fmla="*/ 17 w 17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2">
                  <a:moveTo>
                    <a:pt x="12" y="31"/>
                  </a:moveTo>
                  <a:lnTo>
                    <a:pt x="16" y="21"/>
                  </a:lnTo>
                  <a:lnTo>
                    <a:pt x="3" y="0"/>
                  </a:lnTo>
                  <a:lnTo>
                    <a:pt x="0" y="5"/>
                  </a:lnTo>
                  <a:lnTo>
                    <a:pt x="12" y="31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2" name="Freeform 1436"/>
            <p:cNvSpPr>
              <a:spLocks/>
            </p:cNvSpPr>
            <p:nvPr/>
          </p:nvSpPr>
          <p:spPr bwMode="auto">
            <a:xfrm>
              <a:off x="2832" y="2926"/>
              <a:ext cx="30" cy="21"/>
            </a:xfrm>
            <a:custGeom>
              <a:avLst/>
              <a:gdLst>
                <a:gd name="T0" fmla="*/ 0 w 30"/>
                <a:gd name="T1" fmla="*/ 0 h 21"/>
                <a:gd name="T2" fmla="*/ 12 w 30"/>
                <a:gd name="T3" fmla="*/ 20 h 21"/>
                <a:gd name="T4" fmla="*/ 29 w 30"/>
                <a:gd name="T5" fmla="*/ 19 h 21"/>
                <a:gd name="T6" fmla="*/ 16 w 30"/>
                <a:gd name="T7" fmla="*/ 0 h 21"/>
                <a:gd name="T8" fmla="*/ 0 w 30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1"/>
                <a:gd name="T17" fmla="*/ 30 w 30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1">
                  <a:moveTo>
                    <a:pt x="0" y="0"/>
                  </a:moveTo>
                  <a:lnTo>
                    <a:pt x="12" y="20"/>
                  </a:lnTo>
                  <a:lnTo>
                    <a:pt x="29" y="19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3" name="Freeform 1437"/>
            <p:cNvSpPr>
              <a:spLocks/>
            </p:cNvSpPr>
            <p:nvPr/>
          </p:nvSpPr>
          <p:spPr bwMode="auto">
            <a:xfrm>
              <a:off x="2758" y="2946"/>
              <a:ext cx="17" cy="17"/>
            </a:xfrm>
            <a:custGeom>
              <a:avLst/>
              <a:gdLst>
                <a:gd name="T0" fmla="*/ 11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5 h 17"/>
                <a:gd name="T8" fmla="*/ 11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1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5"/>
                  </a:lnTo>
                  <a:lnTo>
                    <a:pt x="11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4" name="Freeform 1438"/>
            <p:cNvSpPr>
              <a:spLocks/>
            </p:cNvSpPr>
            <p:nvPr/>
          </p:nvSpPr>
          <p:spPr bwMode="auto">
            <a:xfrm>
              <a:off x="2764" y="2942"/>
              <a:ext cx="46" cy="17"/>
            </a:xfrm>
            <a:custGeom>
              <a:avLst/>
              <a:gdLst>
                <a:gd name="T0" fmla="*/ 0 w 46"/>
                <a:gd name="T1" fmla="*/ 4 h 17"/>
                <a:gd name="T2" fmla="*/ 4 w 46"/>
                <a:gd name="T3" fmla="*/ 16 h 17"/>
                <a:gd name="T4" fmla="*/ 45 w 46"/>
                <a:gd name="T5" fmla="*/ 10 h 17"/>
                <a:gd name="T6" fmla="*/ 39 w 46"/>
                <a:gd name="T7" fmla="*/ 0 h 17"/>
                <a:gd name="T8" fmla="*/ 0 w 46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"/>
                <a:gd name="T16" fmla="*/ 0 h 17"/>
                <a:gd name="T17" fmla="*/ 46 w 46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" h="17">
                  <a:moveTo>
                    <a:pt x="0" y="4"/>
                  </a:moveTo>
                  <a:lnTo>
                    <a:pt x="4" y="16"/>
                  </a:lnTo>
                  <a:lnTo>
                    <a:pt x="45" y="10"/>
                  </a:lnTo>
                  <a:lnTo>
                    <a:pt x="39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5" name="Freeform 1439"/>
            <p:cNvSpPr>
              <a:spLocks/>
            </p:cNvSpPr>
            <p:nvPr/>
          </p:nvSpPr>
          <p:spPr bwMode="auto">
            <a:xfrm>
              <a:off x="2812" y="2942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9 h 18"/>
                <a:gd name="T4" fmla="*/ 8 w 17"/>
                <a:gd name="T5" fmla="*/ 0 h 18"/>
                <a:gd name="T6" fmla="*/ 0 w 17"/>
                <a:gd name="T7" fmla="*/ 4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6" name="Freeform 1440"/>
            <p:cNvSpPr>
              <a:spLocks/>
            </p:cNvSpPr>
            <p:nvPr/>
          </p:nvSpPr>
          <p:spPr bwMode="auto">
            <a:xfrm>
              <a:off x="2814" y="2942"/>
              <a:ext cx="23" cy="17"/>
            </a:xfrm>
            <a:custGeom>
              <a:avLst/>
              <a:gdLst>
                <a:gd name="T0" fmla="*/ 0 w 23"/>
                <a:gd name="T1" fmla="*/ 0 h 17"/>
                <a:gd name="T2" fmla="*/ 5 w 23"/>
                <a:gd name="T3" fmla="*/ 16 h 17"/>
                <a:gd name="T4" fmla="*/ 22 w 23"/>
                <a:gd name="T5" fmla="*/ 12 h 17"/>
                <a:gd name="T6" fmla="*/ 16 w 23"/>
                <a:gd name="T7" fmla="*/ 0 h 17"/>
                <a:gd name="T8" fmla="*/ 0 w 23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0"/>
                  </a:moveTo>
                  <a:lnTo>
                    <a:pt x="5" y="16"/>
                  </a:lnTo>
                  <a:lnTo>
                    <a:pt x="22" y="12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7" name="Freeform 1441"/>
            <p:cNvSpPr>
              <a:spLocks/>
            </p:cNvSpPr>
            <p:nvPr/>
          </p:nvSpPr>
          <p:spPr bwMode="auto">
            <a:xfrm>
              <a:off x="2273" y="2977"/>
              <a:ext cx="32" cy="17"/>
            </a:xfrm>
            <a:custGeom>
              <a:avLst/>
              <a:gdLst>
                <a:gd name="T0" fmla="*/ 0 w 32"/>
                <a:gd name="T1" fmla="*/ 2 h 17"/>
                <a:gd name="T2" fmla="*/ 1 w 32"/>
                <a:gd name="T3" fmla="*/ 16 h 17"/>
                <a:gd name="T4" fmla="*/ 31 w 32"/>
                <a:gd name="T5" fmla="*/ 13 h 17"/>
                <a:gd name="T6" fmla="*/ 29 w 32"/>
                <a:gd name="T7" fmla="*/ 0 h 17"/>
                <a:gd name="T8" fmla="*/ 0 w 32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17"/>
                <a:gd name="T17" fmla="*/ 32 w 32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17">
                  <a:moveTo>
                    <a:pt x="0" y="2"/>
                  </a:moveTo>
                  <a:lnTo>
                    <a:pt x="1" y="16"/>
                  </a:lnTo>
                  <a:lnTo>
                    <a:pt x="31" y="13"/>
                  </a:lnTo>
                  <a:lnTo>
                    <a:pt x="29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8" name="Freeform 1442"/>
            <p:cNvSpPr>
              <a:spLocks/>
            </p:cNvSpPr>
            <p:nvPr/>
          </p:nvSpPr>
          <p:spPr bwMode="auto">
            <a:xfrm>
              <a:off x="2266" y="2928"/>
              <a:ext cx="33" cy="17"/>
            </a:xfrm>
            <a:custGeom>
              <a:avLst/>
              <a:gdLst>
                <a:gd name="T0" fmla="*/ 0 w 33"/>
                <a:gd name="T1" fmla="*/ 1 h 17"/>
                <a:gd name="T2" fmla="*/ 31 w 33"/>
                <a:gd name="T3" fmla="*/ 0 h 17"/>
                <a:gd name="T4" fmla="*/ 32 w 33"/>
                <a:gd name="T5" fmla="*/ 13 h 17"/>
                <a:gd name="T6" fmla="*/ 1 w 33"/>
                <a:gd name="T7" fmla="*/ 16 h 17"/>
                <a:gd name="T8" fmla="*/ 0 w 33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"/>
                  </a:moveTo>
                  <a:lnTo>
                    <a:pt x="31" y="0"/>
                  </a:lnTo>
                  <a:lnTo>
                    <a:pt x="32" y="13"/>
                  </a:lnTo>
                  <a:lnTo>
                    <a:pt x="1" y="16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9" name="Freeform 1443"/>
            <p:cNvSpPr>
              <a:spLocks/>
            </p:cNvSpPr>
            <p:nvPr/>
          </p:nvSpPr>
          <p:spPr bwMode="auto">
            <a:xfrm>
              <a:off x="2441" y="2906"/>
              <a:ext cx="1" cy="17"/>
            </a:xfrm>
            <a:custGeom>
              <a:avLst/>
              <a:gdLst>
                <a:gd name="T0" fmla="*/ 0 w 1"/>
                <a:gd name="T1" fmla="*/ 5 h 17"/>
                <a:gd name="T2" fmla="*/ 0 w 1"/>
                <a:gd name="T3" fmla="*/ 0 h 17"/>
                <a:gd name="T4" fmla="*/ 0 w 1"/>
                <a:gd name="T5" fmla="*/ 9 h 17"/>
                <a:gd name="T6" fmla="*/ 0 w 1"/>
                <a:gd name="T7" fmla="*/ 16 h 17"/>
                <a:gd name="T8" fmla="*/ 0 w 1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5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0" y="5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0" name="Freeform 1444"/>
            <p:cNvSpPr>
              <a:spLocks/>
            </p:cNvSpPr>
            <p:nvPr/>
          </p:nvSpPr>
          <p:spPr bwMode="auto">
            <a:xfrm>
              <a:off x="2441" y="291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9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9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1" name="Freeform 1445"/>
            <p:cNvSpPr>
              <a:spLocks/>
            </p:cNvSpPr>
            <p:nvPr/>
          </p:nvSpPr>
          <p:spPr bwMode="auto">
            <a:xfrm>
              <a:off x="2441" y="2904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2" name="Freeform 1446"/>
            <p:cNvSpPr>
              <a:spLocks/>
            </p:cNvSpPr>
            <p:nvPr/>
          </p:nvSpPr>
          <p:spPr bwMode="auto">
            <a:xfrm>
              <a:off x="2462" y="2904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11 h 17"/>
                <a:gd name="T4" fmla="*/ 12 w 17"/>
                <a:gd name="T5" fmla="*/ 16 h 17"/>
                <a:gd name="T6" fmla="*/ 0 w 17"/>
                <a:gd name="T7" fmla="*/ 4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11"/>
                  </a:lnTo>
                  <a:lnTo>
                    <a:pt x="12" y="16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3" name="Freeform 1447"/>
            <p:cNvSpPr>
              <a:spLocks/>
            </p:cNvSpPr>
            <p:nvPr/>
          </p:nvSpPr>
          <p:spPr bwMode="auto">
            <a:xfrm>
              <a:off x="2466" y="2915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4" name="Freeform 1448"/>
            <p:cNvSpPr>
              <a:spLocks/>
            </p:cNvSpPr>
            <p:nvPr/>
          </p:nvSpPr>
          <p:spPr bwMode="auto">
            <a:xfrm>
              <a:off x="2486" y="2903"/>
              <a:ext cx="17" cy="17"/>
            </a:xfrm>
            <a:custGeom>
              <a:avLst/>
              <a:gdLst>
                <a:gd name="T0" fmla="*/ 5 w 17"/>
                <a:gd name="T1" fmla="*/ 0 h 17"/>
                <a:gd name="T2" fmla="*/ 16 w 17"/>
                <a:gd name="T3" fmla="*/ 10 h 17"/>
                <a:gd name="T4" fmla="*/ 10 w 17"/>
                <a:gd name="T5" fmla="*/ 16 h 17"/>
                <a:gd name="T6" fmla="*/ 0 w 17"/>
                <a:gd name="T7" fmla="*/ 5 h 17"/>
                <a:gd name="T8" fmla="*/ 5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5" y="0"/>
                  </a:moveTo>
                  <a:lnTo>
                    <a:pt x="16" y="10"/>
                  </a:lnTo>
                  <a:lnTo>
                    <a:pt x="10" y="1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5" name="Freeform 1449"/>
            <p:cNvSpPr>
              <a:spLocks/>
            </p:cNvSpPr>
            <p:nvPr/>
          </p:nvSpPr>
          <p:spPr bwMode="auto">
            <a:xfrm>
              <a:off x="2490" y="291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0 h 17"/>
                <a:gd name="T4" fmla="*/ 14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0"/>
                  </a:lnTo>
                  <a:lnTo>
                    <a:pt x="14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6" name="Freeform 1450"/>
            <p:cNvSpPr>
              <a:spLocks/>
            </p:cNvSpPr>
            <p:nvPr/>
          </p:nvSpPr>
          <p:spPr bwMode="auto">
            <a:xfrm>
              <a:off x="2510" y="290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6 w 17"/>
                <a:gd name="T3" fmla="*/ 10 h 17"/>
                <a:gd name="T4" fmla="*/ 16 w 17"/>
                <a:gd name="T5" fmla="*/ 16 h 17"/>
                <a:gd name="T6" fmla="*/ 0 w 17"/>
                <a:gd name="T7" fmla="*/ 6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10"/>
                  </a:lnTo>
                  <a:lnTo>
                    <a:pt x="16" y="1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7" name="Freeform 1451"/>
            <p:cNvSpPr>
              <a:spLocks/>
            </p:cNvSpPr>
            <p:nvPr/>
          </p:nvSpPr>
          <p:spPr bwMode="auto">
            <a:xfrm>
              <a:off x="2514" y="2910"/>
              <a:ext cx="17" cy="17"/>
            </a:xfrm>
            <a:custGeom>
              <a:avLst/>
              <a:gdLst>
                <a:gd name="T0" fmla="*/ 1 w 17"/>
                <a:gd name="T1" fmla="*/ 5 h 17"/>
                <a:gd name="T2" fmla="*/ 0 w 17"/>
                <a:gd name="T3" fmla="*/ 16 h 17"/>
                <a:gd name="T4" fmla="*/ 16 w 17"/>
                <a:gd name="T5" fmla="*/ 13 h 17"/>
                <a:gd name="T6" fmla="*/ 14 w 17"/>
                <a:gd name="T7" fmla="*/ 0 h 17"/>
                <a:gd name="T8" fmla="*/ 1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5"/>
                  </a:moveTo>
                  <a:lnTo>
                    <a:pt x="0" y="16"/>
                  </a:lnTo>
                  <a:lnTo>
                    <a:pt x="16" y="13"/>
                  </a:lnTo>
                  <a:lnTo>
                    <a:pt x="14" y="0"/>
                  </a:lnTo>
                  <a:lnTo>
                    <a:pt x="1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8" name="Freeform 1452"/>
            <p:cNvSpPr>
              <a:spLocks/>
            </p:cNvSpPr>
            <p:nvPr/>
          </p:nvSpPr>
          <p:spPr bwMode="auto">
            <a:xfrm>
              <a:off x="2532" y="290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10 w 17"/>
                <a:gd name="T3" fmla="*/ 16 h 17"/>
                <a:gd name="T4" fmla="*/ 0 w 17"/>
                <a:gd name="T5" fmla="*/ 4 h 17"/>
                <a:gd name="T6" fmla="*/ 2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2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9" name="Freeform 1453"/>
            <p:cNvSpPr>
              <a:spLocks/>
            </p:cNvSpPr>
            <p:nvPr/>
          </p:nvSpPr>
          <p:spPr bwMode="auto">
            <a:xfrm>
              <a:off x="2538" y="2910"/>
              <a:ext cx="17" cy="17"/>
            </a:xfrm>
            <a:custGeom>
              <a:avLst/>
              <a:gdLst>
                <a:gd name="T0" fmla="*/ 1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4 w 17"/>
                <a:gd name="T7" fmla="*/ 0 h 17"/>
                <a:gd name="T8" fmla="*/ 1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4" y="0"/>
                  </a:lnTo>
                  <a:lnTo>
                    <a:pt x="1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0" name="Freeform 1454"/>
            <p:cNvSpPr>
              <a:spLocks/>
            </p:cNvSpPr>
            <p:nvPr/>
          </p:nvSpPr>
          <p:spPr bwMode="auto">
            <a:xfrm>
              <a:off x="2557" y="290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3 h 17"/>
                <a:gd name="T6" fmla="*/ 6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3"/>
                  </a:lnTo>
                  <a:lnTo>
                    <a:pt x="6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1" name="Freeform 1455"/>
            <p:cNvSpPr>
              <a:spLocks/>
            </p:cNvSpPr>
            <p:nvPr/>
          </p:nvSpPr>
          <p:spPr bwMode="auto">
            <a:xfrm>
              <a:off x="2562" y="2910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2" name="Freeform 1456"/>
            <p:cNvSpPr>
              <a:spLocks/>
            </p:cNvSpPr>
            <p:nvPr/>
          </p:nvSpPr>
          <p:spPr bwMode="auto">
            <a:xfrm>
              <a:off x="2330" y="294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8 w 17"/>
                <a:gd name="T3" fmla="*/ 16 h 17"/>
                <a:gd name="T4" fmla="*/ 9 w 17"/>
                <a:gd name="T5" fmla="*/ 16 h 17"/>
                <a:gd name="T6" fmla="*/ 16 w 17"/>
                <a:gd name="T7" fmla="*/ 16 h 17"/>
                <a:gd name="T8" fmla="*/ 16 w 17"/>
                <a:gd name="T9" fmla="*/ 0 h 17"/>
                <a:gd name="T10" fmla="*/ 3 w 17"/>
                <a:gd name="T11" fmla="*/ 0 h 17"/>
                <a:gd name="T12" fmla="*/ 0 w 17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17"/>
                <a:gd name="T23" fmla="*/ 17 w 17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17">
                  <a:moveTo>
                    <a:pt x="0" y="16"/>
                  </a:moveTo>
                  <a:lnTo>
                    <a:pt x="8" y="16"/>
                  </a:lnTo>
                  <a:lnTo>
                    <a:pt x="9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3" y="0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3" name="Freeform 1457"/>
            <p:cNvSpPr>
              <a:spLocks/>
            </p:cNvSpPr>
            <p:nvPr/>
          </p:nvSpPr>
          <p:spPr bwMode="auto">
            <a:xfrm>
              <a:off x="2325" y="2926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4 h 17"/>
                <a:gd name="T6" fmla="*/ 9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4"/>
                  </a:lnTo>
                  <a:lnTo>
                    <a:pt x="9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4" name="Freeform 1458"/>
            <p:cNvSpPr>
              <a:spLocks/>
            </p:cNvSpPr>
            <p:nvPr/>
          </p:nvSpPr>
          <p:spPr bwMode="auto">
            <a:xfrm>
              <a:off x="2330" y="292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5" name="Freeform 1459"/>
            <p:cNvSpPr>
              <a:spLocks/>
            </p:cNvSpPr>
            <p:nvPr/>
          </p:nvSpPr>
          <p:spPr bwMode="auto">
            <a:xfrm>
              <a:off x="2356" y="293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6" name="Freeform 1460"/>
            <p:cNvSpPr>
              <a:spLocks/>
            </p:cNvSpPr>
            <p:nvPr/>
          </p:nvSpPr>
          <p:spPr bwMode="auto">
            <a:xfrm>
              <a:off x="2354" y="2926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4 h 17"/>
                <a:gd name="T4" fmla="*/ 8 w 17"/>
                <a:gd name="T5" fmla="*/ 0 h 17"/>
                <a:gd name="T6" fmla="*/ 16 w 17"/>
                <a:gd name="T7" fmla="*/ 9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7" name="Freeform 1461"/>
            <p:cNvSpPr>
              <a:spLocks/>
            </p:cNvSpPr>
            <p:nvPr/>
          </p:nvSpPr>
          <p:spPr bwMode="auto">
            <a:xfrm>
              <a:off x="2356" y="2926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2 h 17"/>
                <a:gd name="T4" fmla="*/ 13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2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8" name="Freeform 1462"/>
            <p:cNvSpPr>
              <a:spLocks/>
            </p:cNvSpPr>
            <p:nvPr/>
          </p:nvSpPr>
          <p:spPr bwMode="auto">
            <a:xfrm>
              <a:off x="2382" y="293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9" name="Freeform 1463"/>
            <p:cNvSpPr>
              <a:spLocks/>
            </p:cNvSpPr>
            <p:nvPr/>
          </p:nvSpPr>
          <p:spPr bwMode="auto">
            <a:xfrm>
              <a:off x="2380" y="2926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0" name="Freeform 1464"/>
            <p:cNvSpPr>
              <a:spLocks/>
            </p:cNvSpPr>
            <p:nvPr/>
          </p:nvSpPr>
          <p:spPr bwMode="auto">
            <a:xfrm>
              <a:off x="2382" y="2924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3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1" name="Freeform 1465"/>
            <p:cNvSpPr>
              <a:spLocks/>
            </p:cNvSpPr>
            <p:nvPr/>
          </p:nvSpPr>
          <p:spPr bwMode="auto">
            <a:xfrm>
              <a:off x="2302" y="2926"/>
              <a:ext cx="1" cy="17"/>
            </a:xfrm>
            <a:custGeom>
              <a:avLst/>
              <a:gdLst>
                <a:gd name="T0" fmla="*/ 0 w 1"/>
                <a:gd name="T1" fmla="*/ 5 h 17"/>
                <a:gd name="T2" fmla="*/ 0 w 1"/>
                <a:gd name="T3" fmla="*/ 0 h 17"/>
                <a:gd name="T4" fmla="*/ 0 w 1"/>
                <a:gd name="T5" fmla="*/ 13 h 17"/>
                <a:gd name="T6" fmla="*/ 0 w 1"/>
                <a:gd name="T7" fmla="*/ 16 h 17"/>
                <a:gd name="T8" fmla="*/ 0 w 1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5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0" y="5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2" name="Freeform 1466"/>
            <p:cNvSpPr>
              <a:spLocks/>
            </p:cNvSpPr>
            <p:nvPr/>
          </p:nvSpPr>
          <p:spPr bwMode="auto">
            <a:xfrm>
              <a:off x="2304" y="2940"/>
              <a:ext cx="18" cy="17"/>
            </a:xfrm>
            <a:custGeom>
              <a:avLst/>
              <a:gdLst>
                <a:gd name="T0" fmla="*/ 3 w 18"/>
                <a:gd name="T1" fmla="*/ 0 h 17"/>
                <a:gd name="T2" fmla="*/ 0 w 18"/>
                <a:gd name="T3" fmla="*/ 16 h 17"/>
                <a:gd name="T4" fmla="*/ 16 w 18"/>
                <a:gd name="T5" fmla="*/ 16 h 17"/>
                <a:gd name="T6" fmla="*/ 17 w 18"/>
                <a:gd name="T7" fmla="*/ 0 h 17"/>
                <a:gd name="T8" fmla="*/ 3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3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7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3" name="Freeform 1467"/>
            <p:cNvSpPr>
              <a:spLocks/>
            </p:cNvSpPr>
            <p:nvPr/>
          </p:nvSpPr>
          <p:spPr bwMode="auto">
            <a:xfrm>
              <a:off x="2410" y="2933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4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4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4" name="Freeform 1468"/>
            <p:cNvSpPr>
              <a:spLocks/>
            </p:cNvSpPr>
            <p:nvPr/>
          </p:nvSpPr>
          <p:spPr bwMode="auto">
            <a:xfrm>
              <a:off x="2406" y="2924"/>
              <a:ext cx="1" cy="17"/>
            </a:xfrm>
            <a:custGeom>
              <a:avLst/>
              <a:gdLst>
                <a:gd name="T0" fmla="*/ 0 w 1"/>
                <a:gd name="T1" fmla="*/ 9 h 17"/>
                <a:gd name="T2" fmla="*/ 0 w 1"/>
                <a:gd name="T3" fmla="*/ 16 h 17"/>
                <a:gd name="T4" fmla="*/ 0 w 1"/>
                <a:gd name="T5" fmla="*/ 3 h 17"/>
                <a:gd name="T6" fmla="*/ 0 w 1"/>
                <a:gd name="T7" fmla="*/ 0 h 17"/>
                <a:gd name="T8" fmla="*/ 0 w 1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9"/>
                  </a:moveTo>
                  <a:lnTo>
                    <a:pt x="0" y="16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5" name="Freeform 1469"/>
            <p:cNvSpPr>
              <a:spLocks/>
            </p:cNvSpPr>
            <p:nvPr/>
          </p:nvSpPr>
          <p:spPr bwMode="auto">
            <a:xfrm>
              <a:off x="2410" y="2921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6" name="Freeform 1470"/>
            <p:cNvSpPr>
              <a:spLocks/>
            </p:cNvSpPr>
            <p:nvPr/>
          </p:nvSpPr>
          <p:spPr bwMode="auto">
            <a:xfrm>
              <a:off x="2458" y="2917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4 w 19"/>
                <a:gd name="T3" fmla="*/ 16 h 17"/>
                <a:gd name="T4" fmla="*/ 18 w 19"/>
                <a:gd name="T5" fmla="*/ 14 h 17"/>
                <a:gd name="T6" fmla="*/ 13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7" name="Freeform 1471"/>
            <p:cNvSpPr>
              <a:spLocks/>
            </p:cNvSpPr>
            <p:nvPr/>
          </p:nvSpPr>
          <p:spPr bwMode="auto">
            <a:xfrm>
              <a:off x="2434" y="2920"/>
              <a:ext cx="1" cy="17"/>
            </a:xfrm>
            <a:custGeom>
              <a:avLst/>
              <a:gdLst>
                <a:gd name="T0" fmla="*/ 0 w 1"/>
                <a:gd name="T1" fmla="*/ 6 h 17"/>
                <a:gd name="T2" fmla="*/ 0 w 1"/>
                <a:gd name="T3" fmla="*/ 0 h 17"/>
                <a:gd name="T4" fmla="*/ 0 w 1"/>
                <a:gd name="T5" fmla="*/ 9 h 17"/>
                <a:gd name="T6" fmla="*/ 0 w 1"/>
                <a:gd name="T7" fmla="*/ 16 h 17"/>
                <a:gd name="T8" fmla="*/ 0 w 1"/>
                <a:gd name="T9" fmla="*/ 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6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0" y="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8" name="Freeform 1472"/>
            <p:cNvSpPr>
              <a:spLocks/>
            </p:cNvSpPr>
            <p:nvPr/>
          </p:nvSpPr>
          <p:spPr bwMode="auto">
            <a:xfrm>
              <a:off x="2434" y="2928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0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0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9" name="Freeform 1473"/>
            <p:cNvSpPr>
              <a:spLocks/>
            </p:cNvSpPr>
            <p:nvPr/>
          </p:nvSpPr>
          <p:spPr bwMode="auto">
            <a:xfrm>
              <a:off x="2434" y="2917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0" name="Freeform 1474"/>
            <p:cNvSpPr>
              <a:spLocks/>
            </p:cNvSpPr>
            <p:nvPr/>
          </p:nvSpPr>
          <p:spPr bwMode="auto">
            <a:xfrm>
              <a:off x="2456" y="2917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12 h 17"/>
                <a:gd name="T4" fmla="*/ 8 w 17"/>
                <a:gd name="T5" fmla="*/ 16 h 17"/>
                <a:gd name="T6" fmla="*/ 0 w 17"/>
                <a:gd name="T7" fmla="*/ 7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12"/>
                  </a:lnTo>
                  <a:lnTo>
                    <a:pt x="8" y="16"/>
                  </a:lnTo>
                  <a:lnTo>
                    <a:pt x="0" y="7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1" name="Freeform 1475"/>
            <p:cNvSpPr>
              <a:spLocks/>
            </p:cNvSpPr>
            <p:nvPr/>
          </p:nvSpPr>
          <p:spPr bwMode="auto">
            <a:xfrm>
              <a:off x="2458" y="2928"/>
              <a:ext cx="19" cy="17"/>
            </a:xfrm>
            <a:custGeom>
              <a:avLst/>
              <a:gdLst>
                <a:gd name="T0" fmla="*/ 3 w 19"/>
                <a:gd name="T1" fmla="*/ 0 h 17"/>
                <a:gd name="T2" fmla="*/ 0 w 19"/>
                <a:gd name="T3" fmla="*/ 16 h 17"/>
                <a:gd name="T4" fmla="*/ 18 w 19"/>
                <a:gd name="T5" fmla="*/ 12 h 17"/>
                <a:gd name="T6" fmla="*/ 18 w 19"/>
                <a:gd name="T7" fmla="*/ 0 h 17"/>
                <a:gd name="T8" fmla="*/ 3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0"/>
                  </a:moveTo>
                  <a:lnTo>
                    <a:pt x="0" y="16"/>
                  </a:lnTo>
                  <a:lnTo>
                    <a:pt x="18" y="12"/>
                  </a:lnTo>
                  <a:lnTo>
                    <a:pt x="18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2" name="Freeform 1476"/>
            <p:cNvSpPr>
              <a:spLocks/>
            </p:cNvSpPr>
            <p:nvPr/>
          </p:nvSpPr>
          <p:spPr bwMode="auto">
            <a:xfrm>
              <a:off x="2480" y="2917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6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6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3" name="Freeform 1477"/>
            <p:cNvSpPr>
              <a:spLocks/>
            </p:cNvSpPr>
            <p:nvPr/>
          </p:nvSpPr>
          <p:spPr bwMode="auto">
            <a:xfrm>
              <a:off x="2506" y="291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5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4" name="Freeform 1478"/>
            <p:cNvSpPr>
              <a:spLocks/>
            </p:cNvSpPr>
            <p:nvPr/>
          </p:nvSpPr>
          <p:spPr bwMode="auto">
            <a:xfrm>
              <a:off x="2528" y="2915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5 w 19"/>
                <a:gd name="T3" fmla="*/ 16 h 17"/>
                <a:gd name="T4" fmla="*/ 18 w 19"/>
                <a:gd name="T5" fmla="*/ 14 h 17"/>
                <a:gd name="T6" fmla="*/ 12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5" y="16"/>
                  </a:lnTo>
                  <a:lnTo>
                    <a:pt x="18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5" name="Freeform 1479"/>
            <p:cNvSpPr>
              <a:spLocks/>
            </p:cNvSpPr>
            <p:nvPr/>
          </p:nvSpPr>
          <p:spPr bwMode="auto">
            <a:xfrm>
              <a:off x="2553" y="291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6" name="Freeform 1480"/>
            <p:cNvSpPr>
              <a:spLocks/>
            </p:cNvSpPr>
            <p:nvPr/>
          </p:nvSpPr>
          <p:spPr bwMode="auto">
            <a:xfrm>
              <a:off x="2480" y="2917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11 h 17"/>
                <a:gd name="T4" fmla="*/ 8 w 17"/>
                <a:gd name="T5" fmla="*/ 16 h 17"/>
                <a:gd name="T6" fmla="*/ 0 w 17"/>
                <a:gd name="T7" fmla="*/ 6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11"/>
                  </a:lnTo>
                  <a:lnTo>
                    <a:pt x="8" y="16"/>
                  </a:lnTo>
                  <a:lnTo>
                    <a:pt x="0" y="6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7" name="Freeform 1481"/>
            <p:cNvSpPr>
              <a:spLocks/>
            </p:cNvSpPr>
            <p:nvPr/>
          </p:nvSpPr>
          <p:spPr bwMode="auto">
            <a:xfrm>
              <a:off x="2482" y="292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8" name="Freeform 1482"/>
            <p:cNvSpPr>
              <a:spLocks/>
            </p:cNvSpPr>
            <p:nvPr/>
          </p:nvSpPr>
          <p:spPr bwMode="auto">
            <a:xfrm>
              <a:off x="2504" y="2915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6 w 17"/>
                <a:gd name="T3" fmla="*/ 12 h 17"/>
                <a:gd name="T4" fmla="*/ 16 w 17"/>
                <a:gd name="T5" fmla="*/ 16 h 17"/>
                <a:gd name="T6" fmla="*/ 0 w 17"/>
                <a:gd name="T7" fmla="*/ 4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12"/>
                  </a:lnTo>
                  <a:lnTo>
                    <a:pt x="16" y="16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9" name="Freeform 1483"/>
            <p:cNvSpPr>
              <a:spLocks/>
            </p:cNvSpPr>
            <p:nvPr/>
          </p:nvSpPr>
          <p:spPr bwMode="auto">
            <a:xfrm>
              <a:off x="2510" y="2926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4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4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0" name="Freeform 1484"/>
            <p:cNvSpPr>
              <a:spLocks/>
            </p:cNvSpPr>
            <p:nvPr/>
          </p:nvSpPr>
          <p:spPr bwMode="auto">
            <a:xfrm>
              <a:off x="2526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0 w 17"/>
                <a:gd name="T3" fmla="*/ 16 h 17"/>
                <a:gd name="T4" fmla="*/ 0 w 17"/>
                <a:gd name="T5" fmla="*/ 4 h 17"/>
                <a:gd name="T6" fmla="*/ 5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5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1" name="Freeform 1485"/>
            <p:cNvSpPr>
              <a:spLocks/>
            </p:cNvSpPr>
            <p:nvPr/>
          </p:nvSpPr>
          <p:spPr bwMode="auto">
            <a:xfrm>
              <a:off x="2532" y="2926"/>
              <a:ext cx="17" cy="1"/>
            </a:xfrm>
            <a:custGeom>
              <a:avLst/>
              <a:gdLst>
                <a:gd name="T0" fmla="*/ 2 w 17"/>
                <a:gd name="T1" fmla="*/ 0 h 1"/>
                <a:gd name="T2" fmla="*/ 0 w 17"/>
                <a:gd name="T3" fmla="*/ 0 h 1"/>
                <a:gd name="T4" fmla="*/ 16 w 17"/>
                <a:gd name="T5" fmla="*/ 0 h 1"/>
                <a:gd name="T6" fmla="*/ 2 w 17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"/>
                <a:gd name="T14" fmla="*/ 17 w 17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">
                  <a:moveTo>
                    <a:pt x="2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2" name="Freeform 1486"/>
            <p:cNvSpPr>
              <a:spLocks/>
            </p:cNvSpPr>
            <p:nvPr/>
          </p:nvSpPr>
          <p:spPr bwMode="auto">
            <a:xfrm>
              <a:off x="2550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0 w 17"/>
                <a:gd name="T3" fmla="*/ 16 h 17"/>
                <a:gd name="T4" fmla="*/ 0 w 17"/>
                <a:gd name="T5" fmla="*/ 2 h 17"/>
                <a:gd name="T6" fmla="*/ 5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0" y="16"/>
                  </a:lnTo>
                  <a:lnTo>
                    <a:pt x="0" y="2"/>
                  </a:lnTo>
                  <a:lnTo>
                    <a:pt x="5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3" name="Freeform 1487"/>
            <p:cNvSpPr>
              <a:spLocks/>
            </p:cNvSpPr>
            <p:nvPr/>
          </p:nvSpPr>
          <p:spPr bwMode="auto">
            <a:xfrm>
              <a:off x="2557" y="2926"/>
              <a:ext cx="17" cy="1"/>
            </a:xfrm>
            <a:custGeom>
              <a:avLst/>
              <a:gdLst>
                <a:gd name="T0" fmla="*/ 1 w 17"/>
                <a:gd name="T1" fmla="*/ 0 h 1"/>
                <a:gd name="T2" fmla="*/ 0 w 17"/>
                <a:gd name="T3" fmla="*/ 0 h 1"/>
                <a:gd name="T4" fmla="*/ 16 w 17"/>
                <a:gd name="T5" fmla="*/ 0 h 1"/>
                <a:gd name="T6" fmla="*/ 1 w 17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"/>
                <a:gd name="T14" fmla="*/ 17 w 17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">
                  <a:moveTo>
                    <a:pt x="1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4" name="Freeform 1488"/>
            <p:cNvSpPr>
              <a:spLocks/>
            </p:cNvSpPr>
            <p:nvPr/>
          </p:nvSpPr>
          <p:spPr bwMode="auto">
            <a:xfrm>
              <a:off x="2576" y="2911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3 h 17"/>
                <a:gd name="T6" fmla="*/ 3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3"/>
                  </a:lnTo>
                  <a:lnTo>
                    <a:pt x="3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5" name="Freeform 1489"/>
            <p:cNvSpPr>
              <a:spLocks/>
            </p:cNvSpPr>
            <p:nvPr/>
          </p:nvSpPr>
          <p:spPr bwMode="auto">
            <a:xfrm>
              <a:off x="2581" y="2921"/>
              <a:ext cx="17" cy="17"/>
            </a:xfrm>
            <a:custGeom>
              <a:avLst/>
              <a:gdLst>
                <a:gd name="T0" fmla="*/ 1 w 17"/>
                <a:gd name="T1" fmla="*/ 6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1 w 17"/>
                <a:gd name="T9" fmla="*/ 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6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1" y="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6" name="Freeform 1490"/>
            <p:cNvSpPr>
              <a:spLocks/>
            </p:cNvSpPr>
            <p:nvPr/>
          </p:nvSpPr>
          <p:spPr bwMode="auto">
            <a:xfrm>
              <a:off x="2321" y="2955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8 w 20"/>
                <a:gd name="T3" fmla="*/ 12 h 17"/>
                <a:gd name="T4" fmla="*/ 11 w 20"/>
                <a:gd name="T5" fmla="*/ 12 h 17"/>
                <a:gd name="T6" fmla="*/ 19 w 20"/>
                <a:gd name="T7" fmla="*/ 12 h 17"/>
                <a:gd name="T8" fmla="*/ 19 w 20"/>
                <a:gd name="T9" fmla="*/ 0 h 17"/>
                <a:gd name="T10" fmla="*/ 4 w 20"/>
                <a:gd name="T11" fmla="*/ 4 h 17"/>
                <a:gd name="T12" fmla="*/ 0 w 20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"/>
                <a:gd name="T22" fmla="*/ 0 h 17"/>
                <a:gd name="T23" fmla="*/ 20 w 2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" h="17">
                  <a:moveTo>
                    <a:pt x="0" y="16"/>
                  </a:moveTo>
                  <a:lnTo>
                    <a:pt x="8" y="12"/>
                  </a:lnTo>
                  <a:lnTo>
                    <a:pt x="11" y="12"/>
                  </a:lnTo>
                  <a:lnTo>
                    <a:pt x="19" y="12"/>
                  </a:lnTo>
                  <a:lnTo>
                    <a:pt x="19" y="0"/>
                  </a:lnTo>
                  <a:lnTo>
                    <a:pt x="4" y="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7" name="Freeform 1491"/>
            <p:cNvSpPr>
              <a:spLocks/>
            </p:cNvSpPr>
            <p:nvPr/>
          </p:nvSpPr>
          <p:spPr bwMode="auto">
            <a:xfrm>
              <a:off x="2316" y="2942"/>
              <a:ext cx="17" cy="18"/>
            </a:xfrm>
            <a:custGeom>
              <a:avLst/>
              <a:gdLst>
                <a:gd name="T0" fmla="*/ 16 w 17"/>
                <a:gd name="T1" fmla="*/ 12 h 18"/>
                <a:gd name="T2" fmla="*/ 3 w 17"/>
                <a:gd name="T3" fmla="*/ 17 h 18"/>
                <a:gd name="T4" fmla="*/ 6 w 17"/>
                <a:gd name="T5" fmla="*/ 17 h 18"/>
                <a:gd name="T6" fmla="*/ 0 w 17"/>
                <a:gd name="T7" fmla="*/ 5 h 18"/>
                <a:gd name="T8" fmla="*/ 12 w 17"/>
                <a:gd name="T9" fmla="*/ 0 h 18"/>
                <a:gd name="T10" fmla="*/ 16 w 17"/>
                <a:gd name="T11" fmla="*/ 12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8"/>
                <a:gd name="T20" fmla="*/ 17 w 17"/>
                <a:gd name="T21" fmla="*/ 18 h 1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8">
                  <a:moveTo>
                    <a:pt x="16" y="12"/>
                  </a:moveTo>
                  <a:lnTo>
                    <a:pt x="3" y="17"/>
                  </a:lnTo>
                  <a:lnTo>
                    <a:pt x="6" y="17"/>
                  </a:lnTo>
                  <a:lnTo>
                    <a:pt x="0" y="5"/>
                  </a:lnTo>
                  <a:lnTo>
                    <a:pt x="12" y="0"/>
                  </a:lnTo>
                  <a:lnTo>
                    <a:pt x="16" y="1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8" name="Freeform 1492"/>
            <p:cNvSpPr>
              <a:spLocks/>
            </p:cNvSpPr>
            <p:nvPr/>
          </p:nvSpPr>
          <p:spPr bwMode="auto">
            <a:xfrm>
              <a:off x="2321" y="2942"/>
              <a:ext cx="20" cy="17"/>
            </a:xfrm>
            <a:custGeom>
              <a:avLst/>
              <a:gdLst>
                <a:gd name="T0" fmla="*/ 0 w 20"/>
                <a:gd name="T1" fmla="*/ 1 h 17"/>
                <a:gd name="T2" fmla="*/ 2 w 20"/>
                <a:gd name="T3" fmla="*/ 16 h 17"/>
                <a:gd name="T4" fmla="*/ 19 w 20"/>
                <a:gd name="T5" fmla="*/ 14 h 17"/>
                <a:gd name="T6" fmla="*/ 15 w 20"/>
                <a:gd name="T7" fmla="*/ 0 h 17"/>
                <a:gd name="T8" fmla="*/ 0 w 20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"/>
                  </a:moveTo>
                  <a:lnTo>
                    <a:pt x="2" y="16"/>
                  </a:lnTo>
                  <a:lnTo>
                    <a:pt x="19" y="14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9" name="Freeform 1493"/>
            <p:cNvSpPr>
              <a:spLocks/>
            </p:cNvSpPr>
            <p:nvPr/>
          </p:nvSpPr>
          <p:spPr bwMode="auto">
            <a:xfrm>
              <a:off x="2273" y="2955"/>
              <a:ext cx="53" cy="17"/>
            </a:xfrm>
            <a:custGeom>
              <a:avLst/>
              <a:gdLst>
                <a:gd name="T0" fmla="*/ 0 w 53"/>
                <a:gd name="T1" fmla="*/ 3 h 17"/>
                <a:gd name="T2" fmla="*/ 1 w 53"/>
                <a:gd name="T3" fmla="*/ 16 h 17"/>
                <a:gd name="T4" fmla="*/ 52 w 53"/>
                <a:gd name="T5" fmla="*/ 11 h 17"/>
                <a:gd name="T6" fmla="*/ 49 w 53"/>
                <a:gd name="T7" fmla="*/ 0 h 17"/>
                <a:gd name="T8" fmla="*/ 0 w 5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"/>
                <a:gd name="T16" fmla="*/ 0 h 17"/>
                <a:gd name="T17" fmla="*/ 53 w 5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" h="17">
                  <a:moveTo>
                    <a:pt x="0" y="3"/>
                  </a:moveTo>
                  <a:lnTo>
                    <a:pt x="1" y="16"/>
                  </a:lnTo>
                  <a:lnTo>
                    <a:pt x="52" y="11"/>
                  </a:lnTo>
                  <a:lnTo>
                    <a:pt x="4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0" name="Freeform 1494"/>
            <p:cNvSpPr>
              <a:spLocks/>
            </p:cNvSpPr>
            <p:nvPr/>
          </p:nvSpPr>
          <p:spPr bwMode="auto">
            <a:xfrm>
              <a:off x="2349" y="295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3 w 18"/>
                <a:gd name="T3" fmla="*/ 5 h 17"/>
                <a:gd name="T4" fmla="*/ 16 w 18"/>
                <a:gd name="T5" fmla="*/ 0 h 17"/>
                <a:gd name="T6" fmla="*/ 17 w 18"/>
                <a:gd name="T7" fmla="*/ 13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3" y="5"/>
                  </a:lnTo>
                  <a:lnTo>
                    <a:pt x="16" y="0"/>
                  </a:lnTo>
                  <a:lnTo>
                    <a:pt x="17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1" name="Freeform 1495"/>
            <p:cNvSpPr>
              <a:spLocks/>
            </p:cNvSpPr>
            <p:nvPr/>
          </p:nvSpPr>
          <p:spPr bwMode="auto">
            <a:xfrm>
              <a:off x="2346" y="2942"/>
              <a:ext cx="17" cy="17"/>
            </a:xfrm>
            <a:custGeom>
              <a:avLst/>
              <a:gdLst>
                <a:gd name="T0" fmla="*/ 5 w 17"/>
                <a:gd name="T1" fmla="*/ 16 h 17"/>
                <a:gd name="T2" fmla="*/ 0 w 17"/>
                <a:gd name="T3" fmla="*/ 4 h 17"/>
                <a:gd name="T4" fmla="*/ 10 w 17"/>
                <a:gd name="T5" fmla="*/ 0 h 17"/>
                <a:gd name="T6" fmla="*/ 16 w 17"/>
                <a:gd name="T7" fmla="*/ 10 h 17"/>
                <a:gd name="T8" fmla="*/ 5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5" y="16"/>
                  </a:moveTo>
                  <a:lnTo>
                    <a:pt x="0" y="4"/>
                  </a:lnTo>
                  <a:lnTo>
                    <a:pt x="10" y="0"/>
                  </a:lnTo>
                  <a:lnTo>
                    <a:pt x="16" y="10"/>
                  </a:lnTo>
                  <a:lnTo>
                    <a:pt x="5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2" name="Freeform 1496"/>
            <p:cNvSpPr>
              <a:spLocks/>
            </p:cNvSpPr>
            <p:nvPr/>
          </p:nvSpPr>
          <p:spPr bwMode="auto">
            <a:xfrm>
              <a:off x="2352" y="2942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3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3" name="Freeform 1497"/>
            <p:cNvSpPr>
              <a:spLocks/>
            </p:cNvSpPr>
            <p:nvPr/>
          </p:nvSpPr>
          <p:spPr bwMode="auto">
            <a:xfrm>
              <a:off x="2374" y="295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4 w 17"/>
                <a:gd name="T3" fmla="*/ 5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4" y="5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4" name="Freeform 1498"/>
            <p:cNvSpPr>
              <a:spLocks/>
            </p:cNvSpPr>
            <p:nvPr/>
          </p:nvSpPr>
          <p:spPr bwMode="auto">
            <a:xfrm>
              <a:off x="2372" y="2942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5" name="Freeform 1499"/>
            <p:cNvSpPr>
              <a:spLocks/>
            </p:cNvSpPr>
            <p:nvPr/>
          </p:nvSpPr>
          <p:spPr bwMode="auto">
            <a:xfrm>
              <a:off x="2376" y="2942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2 w 17"/>
                <a:gd name="T3" fmla="*/ 16 h 17"/>
                <a:gd name="T4" fmla="*/ 16 w 17"/>
                <a:gd name="T5" fmla="*/ 12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2" y="16"/>
                  </a:lnTo>
                  <a:lnTo>
                    <a:pt x="16" y="12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6" name="Freeform 1500"/>
            <p:cNvSpPr>
              <a:spLocks/>
            </p:cNvSpPr>
            <p:nvPr/>
          </p:nvSpPr>
          <p:spPr bwMode="auto">
            <a:xfrm>
              <a:off x="2400" y="2949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6 w 17"/>
                <a:gd name="T5" fmla="*/ 0 h 17"/>
                <a:gd name="T6" fmla="*/ 15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6" y="0"/>
                  </a:lnTo>
                  <a:lnTo>
                    <a:pt x="15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7" name="Freeform 1501"/>
            <p:cNvSpPr>
              <a:spLocks/>
            </p:cNvSpPr>
            <p:nvPr/>
          </p:nvSpPr>
          <p:spPr bwMode="auto">
            <a:xfrm>
              <a:off x="2398" y="2940"/>
              <a:ext cx="1" cy="17"/>
            </a:xfrm>
            <a:custGeom>
              <a:avLst/>
              <a:gdLst>
                <a:gd name="T0" fmla="*/ 0 w 1"/>
                <a:gd name="T1" fmla="*/ 9 h 17"/>
                <a:gd name="T2" fmla="*/ 0 w 1"/>
                <a:gd name="T3" fmla="*/ 16 h 17"/>
                <a:gd name="T4" fmla="*/ 0 w 1"/>
                <a:gd name="T5" fmla="*/ 3 h 17"/>
                <a:gd name="T6" fmla="*/ 0 w 1"/>
                <a:gd name="T7" fmla="*/ 0 h 17"/>
                <a:gd name="T8" fmla="*/ 0 w 1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9"/>
                  </a:moveTo>
                  <a:lnTo>
                    <a:pt x="0" y="16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8" name="Freeform 1502"/>
            <p:cNvSpPr>
              <a:spLocks/>
            </p:cNvSpPr>
            <p:nvPr/>
          </p:nvSpPr>
          <p:spPr bwMode="auto">
            <a:xfrm>
              <a:off x="2402" y="2940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1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1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9" name="Freeform 1503"/>
            <p:cNvSpPr>
              <a:spLocks/>
            </p:cNvSpPr>
            <p:nvPr/>
          </p:nvSpPr>
          <p:spPr bwMode="auto">
            <a:xfrm>
              <a:off x="2424" y="2940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0 w 17"/>
                <a:gd name="T3" fmla="*/ 0 h 17"/>
                <a:gd name="T4" fmla="*/ 16 w 17"/>
                <a:gd name="T5" fmla="*/ 9 h 17"/>
                <a:gd name="T6" fmla="*/ 16 w 17"/>
                <a:gd name="T7" fmla="*/ 16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0" y="0"/>
                  </a:lnTo>
                  <a:lnTo>
                    <a:pt x="16" y="9"/>
                  </a:lnTo>
                  <a:lnTo>
                    <a:pt x="16" y="16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0" name="Freeform 1504"/>
            <p:cNvSpPr>
              <a:spLocks/>
            </p:cNvSpPr>
            <p:nvPr/>
          </p:nvSpPr>
          <p:spPr bwMode="auto">
            <a:xfrm>
              <a:off x="2425" y="294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1" name="Freeform 1505"/>
            <p:cNvSpPr>
              <a:spLocks/>
            </p:cNvSpPr>
            <p:nvPr/>
          </p:nvSpPr>
          <p:spPr bwMode="auto">
            <a:xfrm>
              <a:off x="2425" y="2935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2" name="Freeform 1506"/>
            <p:cNvSpPr>
              <a:spLocks/>
            </p:cNvSpPr>
            <p:nvPr/>
          </p:nvSpPr>
          <p:spPr bwMode="auto">
            <a:xfrm>
              <a:off x="2452" y="2935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3" name="Freeform 1507"/>
            <p:cNvSpPr>
              <a:spLocks/>
            </p:cNvSpPr>
            <p:nvPr/>
          </p:nvSpPr>
          <p:spPr bwMode="auto">
            <a:xfrm>
              <a:off x="2452" y="2935"/>
              <a:ext cx="17" cy="18"/>
            </a:xfrm>
            <a:custGeom>
              <a:avLst/>
              <a:gdLst>
                <a:gd name="T0" fmla="*/ 8 w 17"/>
                <a:gd name="T1" fmla="*/ 0 h 18"/>
                <a:gd name="T2" fmla="*/ 16 w 17"/>
                <a:gd name="T3" fmla="*/ 12 h 18"/>
                <a:gd name="T4" fmla="*/ 8 w 17"/>
                <a:gd name="T5" fmla="*/ 17 h 18"/>
                <a:gd name="T6" fmla="*/ 0 w 17"/>
                <a:gd name="T7" fmla="*/ 6 h 18"/>
                <a:gd name="T8" fmla="*/ 8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0"/>
                  </a:moveTo>
                  <a:lnTo>
                    <a:pt x="16" y="12"/>
                  </a:lnTo>
                  <a:lnTo>
                    <a:pt x="8" y="17"/>
                  </a:lnTo>
                  <a:lnTo>
                    <a:pt x="0" y="6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4" name="Freeform 1508"/>
            <p:cNvSpPr>
              <a:spLocks/>
            </p:cNvSpPr>
            <p:nvPr/>
          </p:nvSpPr>
          <p:spPr bwMode="auto">
            <a:xfrm>
              <a:off x="2454" y="2947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5" name="Freeform 1509"/>
            <p:cNvSpPr>
              <a:spLocks/>
            </p:cNvSpPr>
            <p:nvPr/>
          </p:nvSpPr>
          <p:spPr bwMode="auto">
            <a:xfrm>
              <a:off x="2476" y="2934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4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6" name="Freeform 1510"/>
            <p:cNvSpPr>
              <a:spLocks/>
            </p:cNvSpPr>
            <p:nvPr/>
          </p:nvSpPr>
          <p:spPr bwMode="auto">
            <a:xfrm>
              <a:off x="2472" y="2934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9 h 17"/>
                <a:gd name="T4" fmla="*/ 12 w 17"/>
                <a:gd name="T5" fmla="*/ 16 h 17"/>
                <a:gd name="T6" fmla="*/ 0 w 17"/>
                <a:gd name="T7" fmla="*/ 6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9"/>
                  </a:lnTo>
                  <a:lnTo>
                    <a:pt x="12" y="16"/>
                  </a:lnTo>
                  <a:lnTo>
                    <a:pt x="0" y="6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7" name="Freeform 1511"/>
            <p:cNvSpPr>
              <a:spLocks/>
            </p:cNvSpPr>
            <p:nvPr/>
          </p:nvSpPr>
          <p:spPr bwMode="auto">
            <a:xfrm>
              <a:off x="2476" y="294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4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4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8" name="Freeform 1512"/>
            <p:cNvSpPr>
              <a:spLocks/>
            </p:cNvSpPr>
            <p:nvPr/>
          </p:nvSpPr>
          <p:spPr bwMode="auto">
            <a:xfrm>
              <a:off x="2497" y="2933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6 w 18"/>
                <a:gd name="T3" fmla="*/ 16 h 17"/>
                <a:gd name="T4" fmla="*/ 17 w 18"/>
                <a:gd name="T5" fmla="*/ 14 h 17"/>
                <a:gd name="T6" fmla="*/ 13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6" y="16"/>
                  </a:lnTo>
                  <a:lnTo>
                    <a:pt x="17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9" name="Freeform 1513"/>
            <p:cNvSpPr>
              <a:spLocks/>
            </p:cNvSpPr>
            <p:nvPr/>
          </p:nvSpPr>
          <p:spPr bwMode="auto">
            <a:xfrm>
              <a:off x="2493" y="2933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11 h 17"/>
                <a:gd name="T4" fmla="*/ 12 w 17"/>
                <a:gd name="T5" fmla="*/ 16 h 17"/>
                <a:gd name="T6" fmla="*/ 0 w 17"/>
                <a:gd name="T7" fmla="*/ 5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11"/>
                  </a:lnTo>
                  <a:lnTo>
                    <a:pt x="12" y="1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0" name="Freeform 1514"/>
            <p:cNvSpPr>
              <a:spLocks/>
            </p:cNvSpPr>
            <p:nvPr/>
          </p:nvSpPr>
          <p:spPr bwMode="auto">
            <a:xfrm>
              <a:off x="2504" y="2942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3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3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1" name="Freeform 1515"/>
            <p:cNvSpPr>
              <a:spLocks/>
            </p:cNvSpPr>
            <p:nvPr/>
          </p:nvSpPr>
          <p:spPr bwMode="auto">
            <a:xfrm>
              <a:off x="2522" y="2932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6 h 17"/>
                <a:gd name="T6" fmla="*/ 12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2" name="Freeform 1516"/>
            <p:cNvSpPr>
              <a:spLocks/>
            </p:cNvSpPr>
            <p:nvPr/>
          </p:nvSpPr>
          <p:spPr bwMode="auto">
            <a:xfrm>
              <a:off x="2522" y="2933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12 w 17"/>
                <a:gd name="T3" fmla="*/ 16 h 17"/>
                <a:gd name="T4" fmla="*/ 0 w 17"/>
                <a:gd name="T5" fmla="*/ 6 h 17"/>
                <a:gd name="T6" fmla="*/ 4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12" y="16"/>
                  </a:lnTo>
                  <a:lnTo>
                    <a:pt x="0" y="6"/>
                  </a:lnTo>
                  <a:lnTo>
                    <a:pt x="4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3" name="Freeform 1517"/>
            <p:cNvSpPr>
              <a:spLocks/>
            </p:cNvSpPr>
            <p:nvPr/>
          </p:nvSpPr>
          <p:spPr bwMode="auto">
            <a:xfrm>
              <a:off x="2526" y="2942"/>
              <a:ext cx="17" cy="17"/>
            </a:xfrm>
            <a:custGeom>
              <a:avLst/>
              <a:gdLst>
                <a:gd name="T0" fmla="*/ 2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4 w 17"/>
                <a:gd name="T7" fmla="*/ 0 h 17"/>
                <a:gd name="T8" fmla="*/ 2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4" y="0"/>
                  </a:lnTo>
                  <a:lnTo>
                    <a:pt x="2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4" name="Freeform 1518"/>
            <p:cNvSpPr>
              <a:spLocks/>
            </p:cNvSpPr>
            <p:nvPr/>
          </p:nvSpPr>
          <p:spPr bwMode="auto">
            <a:xfrm>
              <a:off x="2548" y="2926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4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5" name="Freeform 1519"/>
            <p:cNvSpPr>
              <a:spLocks/>
            </p:cNvSpPr>
            <p:nvPr/>
          </p:nvSpPr>
          <p:spPr bwMode="auto">
            <a:xfrm>
              <a:off x="2548" y="2928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6 w 17"/>
                <a:gd name="T3" fmla="*/ 16 h 17"/>
                <a:gd name="T4" fmla="*/ 0 w 17"/>
                <a:gd name="T5" fmla="*/ 4 h 17"/>
                <a:gd name="T6" fmla="*/ 0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6" y="16"/>
                  </a:lnTo>
                  <a:lnTo>
                    <a:pt x="0" y="4"/>
                  </a:lnTo>
                  <a:lnTo>
                    <a:pt x="0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6" name="Freeform 1520"/>
            <p:cNvSpPr>
              <a:spLocks/>
            </p:cNvSpPr>
            <p:nvPr/>
          </p:nvSpPr>
          <p:spPr bwMode="auto">
            <a:xfrm>
              <a:off x="2550" y="2942"/>
              <a:ext cx="17" cy="17"/>
            </a:xfrm>
            <a:custGeom>
              <a:avLst/>
              <a:gdLst>
                <a:gd name="T0" fmla="*/ 1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1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7" name="Freeform 1521"/>
            <p:cNvSpPr>
              <a:spLocks/>
            </p:cNvSpPr>
            <p:nvPr/>
          </p:nvSpPr>
          <p:spPr bwMode="auto">
            <a:xfrm>
              <a:off x="2588" y="2901"/>
              <a:ext cx="49" cy="17"/>
            </a:xfrm>
            <a:custGeom>
              <a:avLst/>
              <a:gdLst>
                <a:gd name="T0" fmla="*/ 0 w 49"/>
                <a:gd name="T1" fmla="*/ 16 h 17"/>
                <a:gd name="T2" fmla="*/ 1 w 49"/>
                <a:gd name="T3" fmla="*/ 5 h 17"/>
                <a:gd name="T4" fmla="*/ 47 w 49"/>
                <a:gd name="T5" fmla="*/ 0 h 17"/>
                <a:gd name="T6" fmla="*/ 48 w 49"/>
                <a:gd name="T7" fmla="*/ 12 h 17"/>
                <a:gd name="T8" fmla="*/ 0 w 4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"/>
                <a:gd name="T16" fmla="*/ 0 h 17"/>
                <a:gd name="T17" fmla="*/ 49 w 4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" h="17">
                  <a:moveTo>
                    <a:pt x="0" y="16"/>
                  </a:moveTo>
                  <a:lnTo>
                    <a:pt x="1" y="5"/>
                  </a:lnTo>
                  <a:lnTo>
                    <a:pt x="47" y="0"/>
                  </a:lnTo>
                  <a:lnTo>
                    <a:pt x="4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8" name="Freeform 1522"/>
            <p:cNvSpPr>
              <a:spLocks/>
            </p:cNvSpPr>
            <p:nvPr/>
          </p:nvSpPr>
          <p:spPr bwMode="auto">
            <a:xfrm>
              <a:off x="2584" y="2895"/>
              <a:ext cx="1" cy="17"/>
            </a:xfrm>
            <a:custGeom>
              <a:avLst/>
              <a:gdLst>
                <a:gd name="T0" fmla="*/ 0 w 1"/>
                <a:gd name="T1" fmla="*/ 8 h 17"/>
                <a:gd name="T2" fmla="*/ 0 w 1"/>
                <a:gd name="T3" fmla="*/ 0 h 17"/>
                <a:gd name="T4" fmla="*/ 0 w 1"/>
                <a:gd name="T5" fmla="*/ 5 h 17"/>
                <a:gd name="T6" fmla="*/ 0 w 1"/>
                <a:gd name="T7" fmla="*/ 16 h 17"/>
                <a:gd name="T8" fmla="*/ 0 w 1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8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6"/>
                  </a:lnTo>
                  <a:lnTo>
                    <a:pt x="0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9" name="Freeform 1523"/>
            <p:cNvSpPr>
              <a:spLocks/>
            </p:cNvSpPr>
            <p:nvPr/>
          </p:nvSpPr>
          <p:spPr bwMode="auto">
            <a:xfrm>
              <a:off x="2584" y="2893"/>
              <a:ext cx="53" cy="17"/>
            </a:xfrm>
            <a:custGeom>
              <a:avLst/>
              <a:gdLst>
                <a:gd name="T0" fmla="*/ 0 w 53"/>
                <a:gd name="T1" fmla="*/ 3 h 17"/>
                <a:gd name="T2" fmla="*/ 5 w 53"/>
                <a:gd name="T3" fmla="*/ 16 h 17"/>
                <a:gd name="T4" fmla="*/ 52 w 53"/>
                <a:gd name="T5" fmla="*/ 11 h 17"/>
                <a:gd name="T6" fmla="*/ 48 w 53"/>
                <a:gd name="T7" fmla="*/ 0 h 17"/>
                <a:gd name="T8" fmla="*/ 0 w 5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"/>
                <a:gd name="T16" fmla="*/ 0 h 17"/>
                <a:gd name="T17" fmla="*/ 53 w 5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" h="17">
                  <a:moveTo>
                    <a:pt x="0" y="3"/>
                  </a:moveTo>
                  <a:lnTo>
                    <a:pt x="5" y="16"/>
                  </a:lnTo>
                  <a:lnTo>
                    <a:pt x="52" y="11"/>
                  </a:lnTo>
                  <a:lnTo>
                    <a:pt x="48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0" name="Freeform 1524"/>
            <p:cNvSpPr>
              <a:spLocks/>
            </p:cNvSpPr>
            <p:nvPr/>
          </p:nvSpPr>
          <p:spPr bwMode="auto">
            <a:xfrm>
              <a:off x="2577" y="2910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1 h 17"/>
                <a:gd name="T6" fmla="*/ 13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1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1" name="Freeform 1525"/>
            <p:cNvSpPr>
              <a:spLocks/>
            </p:cNvSpPr>
            <p:nvPr/>
          </p:nvSpPr>
          <p:spPr bwMode="auto">
            <a:xfrm>
              <a:off x="2601" y="2910"/>
              <a:ext cx="41" cy="17"/>
            </a:xfrm>
            <a:custGeom>
              <a:avLst/>
              <a:gdLst>
                <a:gd name="T0" fmla="*/ 0 w 41"/>
                <a:gd name="T1" fmla="*/ 2 h 17"/>
                <a:gd name="T2" fmla="*/ 3 w 41"/>
                <a:gd name="T3" fmla="*/ 16 h 17"/>
                <a:gd name="T4" fmla="*/ 40 w 41"/>
                <a:gd name="T5" fmla="*/ 13 h 17"/>
                <a:gd name="T6" fmla="*/ 35 w 41"/>
                <a:gd name="T7" fmla="*/ 0 h 17"/>
                <a:gd name="T8" fmla="*/ 0 w 4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17"/>
                <a:gd name="T17" fmla="*/ 41 w 4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17">
                  <a:moveTo>
                    <a:pt x="0" y="2"/>
                  </a:moveTo>
                  <a:lnTo>
                    <a:pt x="3" y="16"/>
                  </a:lnTo>
                  <a:lnTo>
                    <a:pt x="40" y="13"/>
                  </a:lnTo>
                  <a:lnTo>
                    <a:pt x="3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2" name="Freeform 1526"/>
            <p:cNvSpPr>
              <a:spLocks/>
            </p:cNvSpPr>
            <p:nvPr/>
          </p:nvSpPr>
          <p:spPr bwMode="auto">
            <a:xfrm>
              <a:off x="2598" y="2910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9 h 17"/>
                <a:gd name="T4" fmla="*/ 16 w 17"/>
                <a:gd name="T5" fmla="*/ 16 h 17"/>
                <a:gd name="T6" fmla="*/ 0 w 17"/>
                <a:gd name="T7" fmla="*/ 5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9"/>
                  </a:lnTo>
                  <a:lnTo>
                    <a:pt x="16" y="1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3" name="Freeform 1527"/>
            <p:cNvSpPr>
              <a:spLocks/>
            </p:cNvSpPr>
            <p:nvPr/>
          </p:nvSpPr>
          <p:spPr bwMode="auto">
            <a:xfrm>
              <a:off x="2602" y="2920"/>
              <a:ext cx="40" cy="17"/>
            </a:xfrm>
            <a:custGeom>
              <a:avLst/>
              <a:gdLst>
                <a:gd name="T0" fmla="*/ 1 w 40"/>
                <a:gd name="T1" fmla="*/ 2 h 17"/>
                <a:gd name="T2" fmla="*/ 0 w 40"/>
                <a:gd name="T3" fmla="*/ 16 h 17"/>
                <a:gd name="T4" fmla="*/ 39 w 40"/>
                <a:gd name="T5" fmla="*/ 13 h 17"/>
                <a:gd name="T6" fmla="*/ 39 w 40"/>
                <a:gd name="T7" fmla="*/ 0 h 17"/>
                <a:gd name="T8" fmla="*/ 1 w 40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17"/>
                <a:gd name="T17" fmla="*/ 40 w 4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17">
                  <a:moveTo>
                    <a:pt x="1" y="2"/>
                  </a:moveTo>
                  <a:lnTo>
                    <a:pt x="0" y="16"/>
                  </a:lnTo>
                  <a:lnTo>
                    <a:pt x="39" y="13"/>
                  </a:lnTo>
                  <a:lnTo>
                    <a:pt x="39" y="0"/>
                  </a:lnTo>
                  <a:lnTo>
                    <a:pt x="1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4" name="Freeform 1528"/>
            <p:cNvSpPr>
              <a:spLocks/>
            </p:cNvSpPr>
            <p:nvPr/>
          </p:nvSpPr>
          <p:spPr bwMode="auto">
            <a:xfrm>
              <a:off x="2576" y="2926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3 h 17"/>
                <a:gd name="T6" fmla="*/ 6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3"/>
                  </a:lnTo>
                  <a:lnTo>
                    <a:pt x="6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5" name="Freeform 1529"/>
            <p:cNvSpPr>
              <a:spLocks/>
            </p:cNvSpPr>
            <p:nvPr/>
          </p:nvSpPr>
          <p:spPr bwMode="auto">
            <a:xfrm>
              <a:off x="2581" y="2940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6" name="Freeform 1530"/>
            <p:cNvSpPr>
              <a:spLocks/>
            </p:cNvSpPr>
            <p:nvPr/>
          </p:nvSpPr>
          <p:spPr bwMode="auto">
            <a:xfrm>
              <a:off x="2576" y="292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5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7" name="Freeform 1531"/>
            <p:cNvSpPr>
              <a:spLocks/>
            </p:cNvSpPr>
            <p:nvPr/>
          </p:nvSpPr>
          <p:spPr bwMode="auto">
            <a:xfrm>
              <a:off x="2624" y="2961"/>
              <a:ext cx="35" cy="17"/>
            </a:xfrm>
            <a:custGeom>
              <a:avLst/>
              <a:gdLst>
                <a:gd name="T0" fmla="*/ 0 w 35"/>
                <a:gd name="T1" fmla="*/ 16 h 17"/>
                <a:gd name="T2" fmla="*/ 4 w 35"/>
                <a:gd name="T3" fmla="*/ 2 h 17"/>
                <a:gd name="T4" fmla="*/ 32 w 35"/>
                <a:gd name="T5" fmla="*/ 0 h 17"/>
                <a:gd name="T6" fmla="*/ 34 w 35"/>
                <a:gd name="T7" fmla="*/ 13 h 17"/>
                <a:gd name="T8" fmla="*/ 0 w 35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17"/>
                <a:gd name="T17" fmla="*/ 35 w 3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17">
                  <a:moveTo>
                    <a:pt x="0" y="16"/>
                  </a:moveTo>
                  <a:lnTo>
                    <a:pt x="4" y="2"/>
                  </a:lnTo>
                  <a:lnTo>
                    <a:pt x="32" y="0"/>
                  </a:lnTo>
                  <a:lnTo>
                    <a:pt x="34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8" name="Freeform 1532"/>
            <p:cNvSpPr>
              <a:spLocks/>
            </p:cNvSpPr>
            <p:nvPr/>
          </p:nvSpPr>
          <p:spPr bwMode="auto">
            <a:xfrm>
              <a:off x="2624" y="2959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6 h 17"/>
                <a:gd name="T4" fmla="*/ 8 w 17"/>
                <a:gd name="T5" fmla="*/ 0 h 17"/>
                <a:gd name="T6" fmla="*/ 16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6"/>
                  </a:lnTo>
                  <a:lnTo>
                    <a:pt x="8" y="0"/>
                  </a:lnTo>
                  <a:lnTo>
                    <a:pt x="16" y="5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9" name="Freeform 1533"/>
            <p:cNvSpPr>
              <a:spLocks/>
            </p:cNvSpPr>
            <p:nvPr/>
          </p:nvSpPr>
          <p:spPr bwMode="auto">
            <a:xfrm>
              <a:off x="2601" y="2933"/>
              <a:ext cx="48" cy="17"/>
            </a:xfrm>
            <a:custGeom>
              <a:avLst/>
              <a:gdLst>
                <a:gd name="T0" fmla="*/ 0 w 48"/>
                <a:gd name="T1" fmla="*/ 16 h 17"/>
                <a:gd name="T2" fmla="*/ 3 w 48"/>
                <a:gd name="T3" fmla="*/ 2 h 17"/>
                <a:gd name="T4" fmla="*/ 45 w 48"/>
                <a:gd name="T5" fmla="*/ 0 h 17"/>
                <a:gd name="T6" fmla="*/ 47 w 48"/>
                <a:gd name="T7" fmla="*/ 13 h 17"/>
                <a:gd name="T8" fmla="*/ 0 w 4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7"/>
                <a:gd name="T17" fmla="*/ 48 w 4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7">
                  <a:moveTo>
                    <a:pt x="0" y="16"/>
                  </a:moveTo>
                  <a:lnTo>
                    <a:pt x="3" y="2"/>
                  </a:lnTo>
                  <a:lnTo>
                    <a:pt x="45" y="0"/>
                  </a:lnTo>
                  <a:lnTo>
                    <a:pt x="47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0" name="Freeform 1534"/>
            <p:cNvSpPr>
              <a:spLocks/>
            </p:cNvSpPr>
            <p:nvPr/>
          </p:nvSpPr>
          <p:spPr bwMode="auto">
            <a:xfrm>
              <a:off x="2598" y="2926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8 w 17"/>
                <a:gd name="T3" fmla="*/ 16 h 17"/>
                <a:gd name="T4" fmla="*/ 0 w 17"/>
                <a:gd name="T5" fmla="*/ 6 h 17"/>
                <a:gd name="T6" fmla="*/ 8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8" y="16"/>
                  </a:lnTo>
                  <a:lnTo>
                    <a:pt x="0" y="6"/>
                  </a:lnTo>
                  <a:lnTo>
                    <a:pt x="8" y="0"/>
                  </a:lnTo>
                  <a:lnTo>
                    <a:pt x="16" y="8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1" name="Freeform 1535"/>
            <p:cNvSpPr>
              <a:spLocks/>
            </p:cNvSpPr>
            <p:nvPr/>
          </p:nvSpPr>
          <p:spPr bwMode="auto">
            <a:xfrm>
              <a:off x="2602" y="2926"/>
              <a:ext cx="47" cy="17"/>
            </a:xfrm>
            <a:custGeom>
              <a:avLst/>
              <a:gdLst>
                <a:gd name="T0" fmla="*/ 0 w 47"/>
                <a:gd name="T1" fmla="*/ 2 h 17"/>
                <a:gd name="T2" fmla="*/ 42 w 47"/>
                <a:gd name="T3" fmla="*/ 0 h 17"/>
                <a:gd name="T4" fmla="*/ 46 w 47"/>
                <a:gd name="T5" fmla="*/ 13 h 17"/>
                <a:gd name="T6" fmla="*/ 2 w 47"/>
                <a:gd name="T7" fmla="*/ 16 h 17"/>
                <a:gd name="T8" fmla="*/ 0 w 4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17"/>
                <a:gd name="T17" fmla="*/ 47 w 4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17">
                  <a:moveTo>
                    <a:pt x="0" y="2"/>
                  </a:moveTo>
                  <a:lnTo>
                    <a:pt x="42" y="0"/>
                  </a:lnTo>
                  <a:lnTo>
                    <a:pt x="46" y="13"/>
                  </a:lnTo>
                  <a:lnTo>
                    <a:pt x="2" y="16"/>
                  </a:lnTo>
                  <a:lnTo>
                    <a:pt x="0" y="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2" name="Freeform 1536"/>
            <p:cNvSpPr>
              <a:spLocks/>
            </p:cNvSpPr>
            <p:nvPr/>
          </p:nvSpPr>
          <p:spPr bwMode="auto">
            <a:xfrm>
              <a:off x="2665" y="2988"/>
              <a:ext cx="150" cy="70"/>
            </a:xfrm>
            <a:custGeom>
              <a:avLst/>
              <a:gdLst>
                <a:gd name="T0" fmla="*/ 0 w 150"/>
                <a:gd name="T1" fmla="*/ 44 h 70"/>
                <a:gd name="T2" fmla="*/ 9 w 150"/>
                <a:gd name="T3" fmla="*/ 41 h 70"/>
                <a:gd name="T4" fmla="*/ 14 w 150"/>
                <a:gd name="T5" fmla="*/ 40 h 70"/>
                <a:gd name="T6" fmla="*/ 23 w 150"/>
                <a:gd name="T7" fmla="*/ 38 h 70"/>
                <a:gd name="T8" fmla="*/ 23 w 150"/>
                <a:gd name="T9" fmla="*/ 32 h 70"/>
                <a:gd name="T10" fmla="*/ 56 w 150"/>
                <a:gd name="T11" fmla="*/ 0 h 70"/>
                <a:gd name="T12" fmla="*/ 23 w 150"/>
                <a:gd name="T13" fmla="*/ 32 h 70"/>
                <a:gd name="T14" fmla="*/ 23 w 150"/>
                <a:gd name="T15" fmla="*/ 38 h 70"/>
                <a:gd name="T16" fmla="*/ 31 w 150"/>
                <a:gd name="T17" fmla="*/ 38 h 70"/>
                <a:gd name="T18" fmla="*/ 41 w 150"/>
                <a:gd name="T19" fmla="*/ 40 h 70"/>
                <a:gd name="T20" fmla="*/ 53 w 150"/>
                <a:gd name="T21" fmla="*/ 43 h 70"/>
                <a:gd name="T22" fmla="*/ 66 w 150"/>
                <a:gd name="T23" fmla="*/ 48 h 70"/>
                <a:gd name="T24" fmla="*/ 78 w 150"/>
                <a:gd name="T25" fmla="*/ 51 h 70"/>
                <a:gd name="T26" fmla="*/ 90 w 150"/>
                <a:gd name="T27" fmla="*/ 58 h 70"/>
                <a:gd name="T28" fmla="*/ 101 w 150"/>
                <a:gd name="T29" fmla="*/ 64 h 70"/>
                <a:gd name="T30" fmla="*/ 108 w 150"/>
                <a:gd name="T31" fmla="*/ 66 h 70"/>
                <a:gd name="T32" fmla="*/ 115 w 150"/>
                <a:gd name="T33" fmla="*/ 69 h 70"/>
                <a:gd name="T34" fmla="*/ 124 w 150"/>
                <a:gd name="T35" fmla="*/ 69 h 70"/>
                <a:gd name="T36" fmla="*/ 134 w 150"/>
                <a:gd name="T37" fmla="*/ 68 h 70"/>
                <a:gd name="T38" fmla="*/ 143 w 150"/>
                <a:gd name="T39" fmla="*/ 63 h 70"/>
                <a:gd name="T40" fmla="*/ 148 w 150"/>
                <a:gd name="T41" fmla="*/ 57 h 70"/>
                <a:gd name="T42" fmla="*/ 149 w 150"/>
                <a:gd name="T43" fmla="*/ 49 h 70"/>
                <a:gd name="T44" fmla="*/ 149 w 150"/>
                <a:gd name="T45" fmla="*/ 44 h 7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0"/>
                <a:gd name="T70" fmla="*/ 0 h 70"/>
                <a:gd name="T71" fmla="*/ 150 w 150"/>
                <a:gd name="T72" fmla="*/ 70 h 7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0" h="70">
                  <a:moveTo>
                    <a:pt x="0" y="44"/>
                  </a:moveTo>
                  <a:lnTo>
                    <a:pt x="9" y="41"/>
                  </a:lnTo>
                  <a:lnTo>
                    <a:pt x="14" y="40"/>
                  </a:lnTo>
                  <a:lnTo>
                    <a:pt x="23" y="38"/>
                  </a:lnTo>
                  <a:lnTo>
                    <a:pt x="23" y="32"/>
                  </a:lnTo>
                  <a:lnTo>
                    <a:pt x="56" y="0"/>
                  </a:lnTo>
                  <a:lnTo>
                    <a:pt x="23" y="32"/>
                  </a:lnTo>
                  <a:lnTo>
                    <a:pt x="23" y="38"/>
                  </a:lnTo>
                  <a:lnTo>
                    <a:pt x="31" y="38"/>
                  </a:lnTo>
                  <a:lnTo>
                    <a:pt x="41" y="40"/>
                  </a:lnTo>
                  <a:lnTo>
                    <a:pt x="53" y="43"/>
                  </a:lnTo>
                  <a:lnTo>
                    <a:pt x="66" y="48"/>
                  </a:lnTo>
                  <a:lnTo>
                    <a:pt x="78" y="51"/>
                  </a:lnTo>
                  <a:lnTo>
                    <a:pt x="90" y="58"/>
                  </a:lnTo>
                  <a:lnTo>
                    <a:pt x="101" y="64"/>
                  </a:lnTo>
                  <a:lnTo>
                    <a:pt x="108" y="66"/>
                  </a:lnTo>
                  <a:lnTo>
                    <a:pt x="115" y="69"/>
                  </a:lnTo>
                  <a:lnTo>
                    <a:pt x="124" y="69"/>
                  </a:lnTo>
                  <a:lnTo>
                    <a:pt x="134" y="68"/>
                  </a:lnTo>
                  <a:lnTo>
                    <a:pt x="143" y="63"/>
                  </a:lnTo>
                  <a:lnTo>
                    <a:pt x="148" y="57"/>
                  </a:lnTo>
                  <a:lnTo>
                    <a:pt x="149" y="49"/>
                  </a:lnTo>
                  <a:lnTo>
                    <a:pt x="149" y="44"/>
                  </a:lnTo>
                </a:path>
              </a:pathLst>
            </a:custGeom>
            <a:noFill/>
            <a:ln w="9525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3" name="Freeform 1537"/>
            <p:cNvSpPr>
              <a:spLocks/>
            </p:cNvSpPr>
            <p:nvPr/>
          </p:nvSpPr>
          <p:spPr bwMode="auto">
            <a:xfrm>
              <a:off x="2696" y="3007"/>
              <a:ext cx="17" cy="17"/>
            </a:xfrm>
            <a:custGeom>
              <a:avLst/>
              <a:gdLst>
                <a:gd name="T0" fmla="*/ 0 w 17"/>
                <a:gd name="T1" fmla="*/ 13 h 17"/>
                <a:gd name="T2" fmla="*/ 13 w 17"/>
                <a:gd name="T3" fmla="*/ 0 h 17"/>
                <a:gd name="T4" fmla="*/ 16 w 17"/>
                <a:gd name="T5" fmla="*/ 0 h 17"/>
                <a:gd name="T6" fmla="*/ 4 w 17"/>
                <a:gd name="T7" fmla="*/ 16 h 17"/>
                <a:gd name="T8" fmla="*/ 0 w 17"/>
                <a:gd name="T9" fmla="*/ 1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3"/>
                  </a:moveTo>
                  <a:lnTo>
                    <a:pt x="13" y="0"/>
                  </a:lnTo>
                  <a:lnTo>
                    <a:pt x="16" y="0"/>
                  </a:lnTo>
                  <a:lnTo>
                    <a:pt x="4" y="16"/>
                  </a:lnTo>
                  <a:lnTo>
                    <a:pt x="0" y="1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4" name="Freeform 1538"/>
            <p:cNvSpPr>
              <a:spLocks/>
            </p:cNvSpPr>
            <p:nvPr/>
          </p:nvSpPr>
          <p:spPr bwMode="auto">
            <a:xfrm>
              <a:off x="2680" y="3004"/>
              <a:ext cx="26" cy="17"/>
            </a:xfrm>
            <a:custGeom>
              <a:avLst/>
              <a:gdLst>
                <a:gd name="T0" fmla="*/ 25 w 26"/>
                <a:gd name="T1" fmla="*/ 0 h 17"/>
                <a:gd name="T2" fmla="*/ 18 w 26"/>
                <a:gd name="T3" fmla="*/ 0 h 17"/>
                <a:gd name="T4" fmla="*/ 11 w 26"/>
                <a:gd name="T5" fmla="*/ 8 h 17"/>
                <a:gd name="T6" fmla="*/ 1 w 26"/>
                <a:gd name="T7" fmla="*/ 12 h 17"/>
                <a:gd name="T8" fmla="*/ 0 w 26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7"/>
                <a:gd name="T17" fmla="*/ 26 w 26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7">
                  <a:moveTo>
                    <a:pt x="25" y="0"/>
                  </a:moveTo>
                  <a:lnTo>
                    <a:pt x="18" y="0"/>
                  </a:lnTo>
                  <a:lnTo>
                    <a:pt x="11" y="8"/>
                  </a:lnTo>
                  <a:lnTo>
                    <a:pt x="1" y="12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5" name="Freeform 1539"/>
            <p:cNvSpPr>
              <a:spLocks/>
            </p:cNvSpPr>
            <p:nvPr/>
          </p:nvSpPr>
          <p:spPr bwMode="auto">
            <a:xfrm>
              <a:off x="2336" y="2971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5 h 17"/>
                <a:gd name="T4" fmla="*/ 20 w 21"/>
                <a:gd name="T5" fmla="*/ 0 h 17"/>
                <a:gd name="T6" fmla="*/ 19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5"/>
                  </a:lnTo>
                  <a:lnTo>
                    <a:pt x="20" y="0"/>
                  </a:lnTo>
                  <a:lnTo>
                    <a:pt x="19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6" name="Freeform 1540"/>
            <p:cNvSpPr>
              <a:spLocks/>
            </p:cNvSpPr>
            <p:nvPr/>
          </p:nvSpPr>
          <p:spPr bwMode="auto">
            <a:xfrm>
              <a:off x="2336" y="2959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0 w 17"/>
                <a:gd name="T3" fmla="*/ 4 h 19"/>
                <a:gd name="T4" fmla="*/ 8 w 17"/>
                <a:gd name="T5" fmla="*/ 0 h 19"/>
                <a:gd name="T6" fmla="*/ 16 w 17"/>
                <a:gd name="T7" fmla="*/ 12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0" y="4"/>
                  </a:lnTo>
                  <a:lnTo>
                    <a:pt x="8" y="0"/>
                  </a:lnTo>
                  <a:lnTo>
                    <a:pt x="16" y="12"/>
                  </a:lnTo>
                  <a:lnTo>
                    <a:pt x="8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7" name="Freeform 1541"/>
            <p:cNvSpPr>
              <a:spLocks/>
            </p:cNvSpPr>
            <p:nvPr/>
          </p:nvSpPr>
          <p:spPr bwMode="auto">
            <a:xfrm>
              <a:off x="2340" y="2959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2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8" name="Freeform 1542"/>
            <p:cNvSpPr>
              <a:spLocks/>
            </p:cNvSpPr>
            <p:nvPr/>
          </p:nvSpPr>
          <p:spPr bwMode="auto">
            <a:xfrm>
              <a:off x="2366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6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6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9" name="Freeform 1543"/>
            <p:cNvSpPr>
              <a:spLocks/>
            </p:cNvSpPr>
            <p:nvPr/>
          </p:nvSpPr>
          <p:spPr bwMode="auto">
            <a:xfrm>
              <a:off x="2360" y="2957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4 h 17"/>
                <a:gd name="T4" fmla="*/ 13 w 17"/>
                <a:gd name="T5" fmla="*/ 0 h 17"/>
                <a:gd name="T6" fmla="*/ 16 w 17"/>
                <a:gd name="T7" fmla="*/ 11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4"/>
                  </a:lnTo>
                  <a:lnTo>
                    <a:pt x="13" y="0"/>
                  </a:lnTo>
                  <a:lnTo>
                    <a:pt x="16" y="11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0" name="Freeform 1544"/>
            <p:cNvSpPr>
              <a:spLocks/>
            </p:cNvSpPr>
            <p:nvPr/>
          </p:nvSpPr>
          <p:spPr bwMode="auto">
            <a:xfrm>
              <a:off x="2366" y="2957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2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1" name="Freeform 1545"/>
            <p:cNvSpPr>
              <a:spLocks/>
            </p:cNvSpPr>
            <p:nvPr/>
          </p:nvSpPr>
          <p:spPr bwMode="auto">
            <a:xfrm>
              <a:off x="2336" y="2973"/>
              <a:ext cx="37" cy="17"/>
            </a:xfrm>
            <a:custGeom>
              <a:avLst/>
              <a:gdLst>
                <a:gd name="T0" fmla="*/ 0 w 37"/>
                <a:gd name="T1" fmla="*/ 2 h 17"/>
                <a:gd name="T2" fmla="*/ 3 w 37"/>
                <a:gd name="T3" fmla="*/ 16 h 17"/>
                <a:gd name="T4" fmla="*/ 36 w 37"/>
                <a:gd name="T5" fmla="*/ 13 h 17"/>
                <a:gd name="T6" fmla="*/ 33 w 37"/>
                <a:gd name="T7" fmla="*/ 0 h 17"/>
                <a:gd name="T8" fmla="*/ 0 w 3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2"/>
                  </a:moveTo>
                  <a:lnTo>
                    <a:pt x="3" y="16"/>
                  </a:lnTo>
                  <a:lnTo>
                    <a:pt x="36" y="13"/>
                  </a:lnTo>
                  <a:lnTo>
                    <a:pt x="33" y="0"/>
                  </a:lnTo>
                  <a:lnTo>
                    <a:pt x="0" y="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2" name="Freeform 1546"/>
            <p:cNvSpPr>
              <a:spLocks/>
            </p:cNvSpPr>
            <p:nvPr/>
          </p:nvSpPr>
          <p:spPr bwMode="auto">
            <a:xfrm>
              <a:off x="2394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3 h 17"/>
                <a:gd name="T4" fmla="*/ 14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3"/>
                  </a:lnTo>
                  <a:lnTo>
                    <a:pt x="14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3" name="Freeform 1547"/>
            <p:cNvSpPr>
              <a:spLocks/>
            </p:cNvSpPr>
            <p:nvPr/>
          </p:nvSpPr>
          <p:spPr bwMode="auto">
            <a:xfrm>
              <a:off x="2394" y="2955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3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4" name="Freeform 1548"/>
            <p:cNvSpPr>
              <a:spLocks/>
            </p:cNvSpPr>
            <p:nvPr/>
          </p:nvSpPr>
          <p:spPr bwMode="auto">
            <a:xfrm>
              <a:off x="2389" y="2955"/>
              <a:ext cx="17" cy="17"/>
            </a:xfrm>
            <a:custGeom>
              <a:avLst/>
              <a:gdLst>
                <a:gd name="T0" fmla="*/ 9 w 17"/>
                <a:gd name="T1" fmla="*/ 0 h 17"/>
                <a:gd name="T2" fmla="*/ 0 w 17"/>
                <a:gd name="T3" fmla="*/ 4 h 17"/>
                <a:gd name="T4" fmla="*/ 6 w 17"/>
                <a:gd name="T5" fmla="*/ 16 h 17"/>
                <a:gd name="T6" fmla="*/ 16 w 17"/>
                <a:gd name="T7" fmla="*/ 9 h 17"/>
                <a:gd name="T8" fmla="*/ 9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0"/>
                  </a:moveTo>
                  <a:lnTo>
                    <a:pt x="0" y="4"/>
                  </a:lnTo>
                  <a:lnTo>
                    <a:pt x="6" y="16"/>
                  </a:lnTo>
                  <a:lnTo>
                    <a:pt x="16" y="9"/>
                  </a:lnTo>
                  <a:lnTo>
                    <a:pt x="9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5" name="Freeform 1549"/>
            <p:cNvSpPr>
              <a:spLocks/>
            </p:cNvSpPr>
            <p:nvPr/>
          </p:nvSpPr>
          <p:spPr bwMode="auto">
            <a:xfrm>
              <a:off x="2416" y="2955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4 w 17"/>
                <a:gd name="T3" fmla="*/ 0 h 17"/>
                <a:gd name="T4" fmla="*/ 16 w 17"/>
                <a:gd name="T5" fmla="*/ 9 h 17"/>
                <a:gd name="T6" fmla="*/ 12 w 17"/>
                <a:gd name="T7" fmla="*/ 16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4" y="0"/>
                  </a:lnTo>
                  <a:lnTo>
                    <a:pt x="16" y="9"/>
                  </a:lnTo>
                  <a:lnTo>
                    <a:pt x="12" y="16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6" name="Freeform 1550"/>
            <p:cNvSpPr>
              <a:spLocks/>
            </p:cNvSpPr>
            <p:nvPr/>
          </p:nvSpPr>
          <p:spPr bwMode="auto">
            <a:xfrm>
              <a:off x="2420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7" name="Freeform 1551"/>
            <p:cNvSpPr>
              <a:spLocks/>
            </p:cNvSpPr>
            <p:nvPr/>
          </p:nvSpPr>
          <p:spPr bwMode="auto">
            <a:xfrm>
              <a:off x="2420" y="295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8" name="Freeform 1552"/>
            <p:cNvSpPr>
              <a:spLocks/>
            </p:cNvSpPr>
            <p:nvPr/>
          </p:nvSpPr>
          <p:spPr bwMode="auto">
            <a:xfrm>
              <a:off x="2441" y="2953"/>
              <a:ext cx="18" cy="17"/>
            </a:xfrm>
            <a:custGeom>
              <a:avLst/>
              <a:gdLst>
                <a:gd name="T0" fmla="*/ 0 w 18"/>
                <a:gd name="T1" fmla="*/ 0 h 17"/>
                <a:gd name="T2" fmla="*/ 5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0"/>
                  </a:moveTo>
                  <a:lnTo>
                    <a:pt x="5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9" name="Freeform 1553"/>
            <p:cNvSpPr>
              <a:spLocks/>
            </p:cNvSpPr>
            <p:nvPr/>
          </p:nvSpPr>
          <p:spPr bwMode="auto">
            <a:xfrm>
              <a:off x="2441" y="2953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9 h 17"/>
                <a:gd name="T4" fmla="*/ 12 w 17"/>
                <a:gd name="T5" fmla="*/ 16 h 17"/>
                <a:gd name="T6" fmla="*/ 0 w 17"/>
                <a:gd name="T7" fmla="*/ 5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9"/>
                  </a:lnTo>
                  <a:lnTo>
                    <a:pt x="12" y="16"/>
                  </a:lnTo>
                  <a:lnTo>
                    <a:pt x="0" y="5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0" name="Freeform 1554"/>
            <p:cNvSpPr>
              <a:spLocks/>
            </p:cNvSpPr>
            <p:nvPr/>
          </p:nvSpPr>
          <p:spPr bwMode="auto">
            <a:xfrm>
              <a:off x="2445" y="2964"/>
              <a:ext cx="17" cy="17"/>
            </a:xfrm>
            <a:custGeom>
              <a:avLst/>
              <a:gdLst>
                <a:gd name="T0" fmla="*/ 2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1" name="Freeform 1555"/>
            <p:cNvSpPr>
              <a:spLocks/>
            </p:cNvSpPr>
            <p:nvPr/>
          </p:nvSpPr>
          <p:spPr bwMode="auto">
            <a:xfrm>
              <a:off x="2466" y="295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5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2" name="Freeform 1556"/>
            <p:cNvSpPr>
              <a:spLocks/>
            </p:cNvSpPr>
            <p:nvPr/>
          </p:nvSpPr>
          <p:spPr bwMode="auto">
            <a:xfrm>
              <a:off x="2466" y="2951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9 h 17"/>
                <a:gd name="T4" fmla="*/ 16 w 17"/>
                <a:gd name="T5" fmla="*/ 16 h 17"/>
                <a:gd name="T6" fmla="*/ 0 w 17"/>
                <a:gd name="T7" fmla="*/ 5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9"/>
                  </a:lnTo>
                  <a:lnTo>
                    <a:pt x="16" y="16"/>
                  </a:lnTo>
                  <a:lnTo>
                    <a:pt x="0" y="5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3" name="Freeform 1557"/>
            <p:cNvSpPr>
              <a:spLocks/>
            </p:cNvSpPr>
            <p:nvPr/>
          </p:nvSpPr>
          <p:spPr bwMode="auto">
            <a:xfrm>
              <a:off x="2469" y="296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0 h 17"/>
                <a:gd name="T4" fmla="*/ 14 w 17"/>
                <a:gd name="T5" fmla="*/ 0 h 17"/>
                <a:gd name="T6" fmla="*/ 16 w 17"/>
                <a:gd name="T7" fmla="*/ 9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0"/>
                  </a:lnTo>
                  <a:lnTo>
                    <a:pt x="14" y="0"/>
                  </a:lnTo>
                  <a:lnTo>
                    <a:pt x="16" y="9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4" name="Freeform 1558"/>
            <p:cNvSpPr>
              <a:spLocks/>
            </p:cNvSpPr>
            <p:nvPr/>
          </p:nvSpPr>
          <p:spPr bwMode="auto">
            <a:xfrm>
              <a:off x="2493" y="294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6 h 17"/>
                <a:gd name="T6" fmla="*/ 12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5" name="Freeform 1559"/>
            <p:cNvSpPr>
              <a:spLocks/>
            </p:cNvSpPr>
            <p:nvPr/>
          </p:nvSpPr>
          <p:spPr bwMode="auto">
            <a:xfrm>
              <a:off x="2493" y="2947"/>
              <a:ext cx="1" cy="19"/>
            </a:xfrm>
            <a:custGeom>
              <a:avLst/>
              <a:gdLst>
                <a:gd name="T0" fmla="*/ 0 w 1"/>
                <a:gd name="T1" fmla="*/ 0 h 19"/>
                <a:gd name="T2" fmla="*/ 0 w 1"/>
                <a:gd name="T3" fmla="*/ 12 h 19"/>
                <a:gd name="T4" fmla="*/ 0 w 1"/>
                <a:gd name="T5" fmla="*/ 18 h 19"/>
                <a:gd name="T6" fmla="*/ 0 w 1"/>
                <a:gd name="T7" fmla="*/ 7 h 19"/>
                <a:gd name="T8" fmla="*/ 0 w 1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9"/>
                <a:gd name="T17" fmla="*/ 1 w 1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9">
                  <a:moveTo>
                    <a:pt x="0" y="0"/>
                  </a:moveTo>
                  <a:lnTo>
                    <a:pt x="0" y="12"/>
                  </a:lnTo>
                  <a:lnTo>
                    <a:pt x="0" y="18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6" name="Freeform 1560"/>
            <p:cNvSpPr>
              <a:spLocks/>
            </p:cNvSpPr>
            <p:nvPr/>
          </p:nvSpPr>
          <p:spPr bwMode="auto">
            <a:xfrm>
              <a:off x="2493" y="2959"/>
              <a:ext cx="18" cy="17"/>
            </a:xfrm>
            <a:custGeom>
              <a:avLst/>
              <a:gdLst>
                <a:gd name="T0" fmla="*/ 1 w 18"/>
                <a:gd name="T1" fmla="*/ 5 h 17"/>
                <a:gd name="T2" fmla="*/ 0 w 18"/>
                <a:gd name="T3" fmla="*/ 16 h 17"/>
                <a:gd name="T4" fmla="*/ 17 w 18"/>
                <a:gd name="T5" fmla="*/ 13 h 17"/>
                <a:gd name="T6" fmla="*/ 16 w 18"/>
                <a:gd name="T7" fmla="*/ 0 h 17"/>
                <a:gd name="T8" fmla="*/ 1 w 18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1" y="5"/>
                  </a:moveTo>
                  <a:lnTo>
                    <a:pt x="0" y="16"/>
                  </a:lnTo>
                  <a:lnTo>
                    <a:pt x="17" y="13"/>
                  </a:lnTo>
                  <a:lnTo>
                    <a:pt x="16" y="0"/>
                  </a:lnTo>
                  <a:lnTo>
                    <a:pt x="1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7" name="Freeform 1561"/>
            <p:cNvSpPr>
              <a:spLocks/>
            </p:cNvSpPr>
            <p:nvPr/>
          </p:nvSpPr>
          <p:spPr bwMode="auto">
            <a:xfrm>
              <a:off x="2520" y="2947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3 w 19"/>
                <a:gd name="T3" fmla="*/ 16 h 17"/>
                <a:gd name="T4" fmla="*/ 18 w 19"/>
                <a:gd name="T5" fmla="*/ 16 h 17"/>
                <a:gd name="T6" fmla="*/ 14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8" name="Freeform 1562"/>
            <p:cNvSpPr>
              <a:spLocks/>
            </p:cNvSpPr>
            <p:nvPr/>
          </p:nvSpPr>
          <p:spPr bwMode="auto">
            <a:xfrm>
              <a:off x="2518" y="2947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5 h 17"/>
                <a:gd name="T6" fmla="*/ 4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5"/>
                  </a:lnTo>
                  <a:lnTo>
                    <a:pt x="4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9" name="Freeform 1563"/>
            <p:cNvSpPr>
              <a:spLocks/>
            </p:cNvSpPr>
            <p:nvPr/>
          </p:nvSpPr>
          <p:spPr bwMode="auto">
            <a:xfrm>
              <a:off x="2522" y="2959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5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5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0" name="Freeform 1564"/>
            <p:cNvSpPr>
              <a:spLocks/>
            </p:cNvSpPr>
            <p:nvPr/>
          </p:nvSpPr>
          <p:spPr bwMode="auto">
            <a:xfrm>
              <a:off x="2546" y="294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1" name="Freeform 1565"/>
            <p:cNvSpPr>
              <a:spLocks/>
            </p:cNvSpPr>
            <p:nvPr/>
          </p:nvSpPr>
          <p:spPr bwMode="auto">
            <a:xfrm>
              <a:off x="2545" y="2947"/>
              <a:ext cx="17" cy="17"/>
            </a:xfrm>
            <a:custGeom>
              <a:avLst/>
              <a:gdLst>
                <a:gd name="T0" fmla="*/ 16 w 17"/>
                <a:gd name="T1" fmla="*/ 12 h 17"/>
                <a:gd name="T2" fmla="*/ 10 w 17"/>
                <a:gd name="T3" fmla="*/ 16 h 17"/>
                <a:gd name="T4" fmla="*/ 0 w 17"/>
                <a:gd name="T5" fmla="*/ 4 h 17"/>
                <a:gd name="T6" fmla="*/ 10 w 17"/>
                <a:gd name="T7" fmla="*/ 0 h 17"/>
                <a:gd name="T8" fmla="*/ 16 w 17"/>
                <a:gd name="T9" fmla="*/ 1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2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10" y="0"/>
                  </a:lnTo>
                  <a:lnTo>
                    <a:pt x="16" y="1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2" name="Freeform 1566"/>
            <p:cNvSpPr>
              <a:spLocks/>
            </p:cNvSpPr>
            <p:nvPr/>
          </p:nvSpPr>
          <p:spPr bwMode="auto">
            <a:xfrm>
              <a:off x="2548" y="2957"/>
              <a:ext cx="17" cy="17"/>
            </a:xfrm>
            <a:custGeom>
              <a:avLst/>
              <a:gdLst>
                <a:gd name="T0" fmla="*/ 1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1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3" name="Freeform 1567"/>
            <p:cNvSpPr>
              <a:spLocks/>
            </p:cNvSpPr>
            <p:nvPr/>
          </p:nvSpPr>
          <p:spPr bwMode="auto">
            <a:xfrm>
              <a:off x="2568" y="2943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4" name="Freeform 1568"/>
            <p:cNvSpPr>
              <a:spLocks/>
            </p:cNvSpPr>
            <p:nvPr/>
          </p:nvSpPr>
          <p:spPr bwMode="auto">
            <a:xfrm>
              <a:off x="2576" y="2955"/>
              <a:ext cx="17" cy="17"/>
            </a:xfrm>
            <a:custGeom>
              <a:avLst/>
              <a:gdLst>
                <a:gd name="T0" fmla="*/ 1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1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1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5" name="Freeform 1569"/>
            <p:cNvSpPr>
              <a:spLocks/>
            </p:cNvSpPr>
            <p:nvPr/>
          </p:nvSpPr>
          <p:spPr bwMode="auto">
            <a:xfrm>
              <a:off x="2576" y="2943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6" name="Freeform 1570"/>
            <p:cNvSpPr>
              <a:spLocks/>
            </p:cNvSpPr>
            <p:nvPr/>
          </p:nvSpPr>
          <p:spPr bwMode="auto">
            <a:xfrm>
              <a:off x="2598" y="2942"/>
              <a:ext cx="17" cy="17"/>
            </a:xfrm>
            <a:custGeom>
              <a:avLst/>
              <a:gdLst>
                <a:gd name="T0" fmla="*/ 0 w 17"/>
                <a:gd name="T1" fmla="*/ 5 h 17"/>
                <a:gd name="T2" fmla="*/ 10 w 17"/>
                <a:gd name="T3" fmla="*/ 16 h 17"/>
                <a:gd name="T4" fmla="*/ 16 w 17"/>
                <a:gd name="T5" fmla="*/ 8 h 17"/>
                <a:gd name="T6" fmla="*/ 5 w 17"/>
                <a:gd name="T7" fmla="*/ 0 h 17"/>
                <a:gd name="T8" fmla="*/ 0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5"/>
                  </a:moveTo>
                  <a:lnTo>
                    <a:pt x="10" y="16"/>
                  </a:lnTo>
                  <a:lnTo>
                    <a:pt x="16" y="8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7" name="Freeform 1571"/>
            <p:cNvSpPr>
              <a:spLocks/>
            </p:cNvSpPr>
            <p:nvPr/>
          </p:nvSpPr>
          <p:spPr bwMode="auto">
            <a:xfrm>
              <a:off x="2601" y="2947"/>
              <a:ext cx="54" cy="17"/>
            </a:xfrm>
            <a:custGeom>
              <a:avLst/>
              <a:gdLst>
                <a:gd name="T0" fmla="*/ 0 w 54"/>
                <a:gd name="T1" fmla="*/ 16 h 17"/>
                <a:gd name="T2" fmla="*/ 1 w 54"/>
                <a:gd name="T3" fmla="*/ 2 h 17"/>
                <a:gd name="T4" fmla="*/ 53 w 54"/>
                <a:gd name="T5" fmla="*/ 0 h 17"/>
                <a:gd name="T6" fmla="*/ 53 w 54"/>
                <a:gd name="T7" fmla="*/ 10 h 17"/>
                <a:gd name="T8" fmla="*/ 53 w 54"/>
                <a:gd name="T9" fmla="*/ 9 h 17"/>
                <a:gd name="T10" fmla="*/ 0 w 54"/>
                <a:gd name="T11" fmla="*/ 16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4"/>
                <a:gd name="T19" fmla="*/ 0 h 17"/>
                <a:gd name="T20" fmla="*/ 54 w 54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4" h="17">
                  <a:moveTo>
                    <a:pt x="0" y="16"/>
                  </a:moveTo>
                  <a:lnTo>
                    <a:pt x="1" y="2"/>
                  </a:lnTo>
                  <a:lnTo>
                    <a:pt x="53" y="0"/>
                  </a:lnTo>
                  <a:lnTo>
                    <a:pt x="53" y="10"/>
                  </a:lnTo>
                  <a:lnTo>
                    <a:pt x="53" y="9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8" name="Freeform 1572"/>
            <p:cNvSpPr>
              <a:spLocks/>
            </p:cNvSpPr>
            <p:nvPr/>
          </p:nvSpPr>
          <p:spPr bwMode="auto">
            <a:xfrm>
              <a:off x="2598" y="2940"/>
              <a:ext cx="55" cy="17"/>
            </a:xfrm>
            <a:custGeom>
              <a:avLst/>
              <a:gdLst>
                <a:gd name="T0" fmla="*/ 0 w 55"/>
                <a:gd name="T1" fmla="*/ 2 h 17"/>
                <a:gd name="T2" fmla="*/ 6 w 55"/>
                <a:gd name="T3" fmla="*/ 16 h 17"/>
                <a:gd name="T4" fmla="*/ 54 w 55"/>
                <a:gd name="T5" fmla="*/ 13 h 17"/>
                <a:gd name="T6" fmla="*/ 51 w 55"/>
                <a:gd name="T7" fmla="*/ 0 h 17"/>
                <a:gd name="T8" fmla="*/ 0 w 55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17"/>
                <a:gd name="T17" fmla="*/ 55 w 5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17">
                  <a:moveTo>
                    <a:pt x="0" y="2"/>
                  </a:moveTo>
                  <a:lnTo>
                    <a:pt x="6" y="16"/>
                  </a:lnTo>
                  <a:lnTo>
                    <a:pt x="54" y="13"/>
                  </a:lnTo>
                  <a:lnTo>
                    <a:pt x="51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9" name="Freeform 1573"/>
            <p:cNvSpPr>
              <a:spLocks/>
            </p:cNvSpPr>
            <p:nvPr/>
          </p:nvSpPr>
          <p:spPr bwMode="auto">
            <a:xfrm>
              <a:off x="2382" y="2961"/>
              <a:ext cx="172" cy="20"/>
            </a:xfrm>
            <a:custGeom>
              <a:avLst/>
              <a:gdLst>
                <a:gd name="T0" fmla="*/ 0 w 172"/>
                <a:gd name="T1" fmla="*/ 10 h 20"/>
                <a:gd name="T2" fmla="*/ 2 w 172"/>
                <a:gd name="T3" fmla="*/ 19 h 20"/>
                <a:gd name="T4" fmla="*/ 171 w 172"/>
                <a:gd name="T5" fmla="*/ 7 h 20"/>
                <a:gd name="T6" fmla="*/ 167 w 172"/>
                <a:gd name="T7" fmla="*/ 0 h 20"/>
                <a:gd name="T8" fmla="*/ 0 w 172"/>
                <a:gd name="T9" fmla="*/ 1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2"/>
                <a:gd name="T16" fmla="*/ 0 h 20"/>
                <a:gd name="T17" fmla="*/ 172 w 172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2" h="20">
                  <a:moveTo>
                    <a:pt x="0" y="10"/>
                  </a:moveTo>
                  <a:lnTo>
                    <a:pt x="2" y="19"/>
                  </a:lnTo>
                  <a:lnTo>
                    <a:pt x="171" y="7"/>
                  </a:lnTo>
                  <a:lnTo>
                    <a:pt x="167" y="0"/>
                  </a:lnTo>
                  <a:lnTo>
                    <a:pt x="0" y="1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0" name="Freeform 1574"/>
            <p:cNvSpPr>
              <a:spLocks/>
            </p:cNvSpPr>
            <p:nvPr/>
          </p:nvSpPr>
          <p:spPr bwMode="auto">
            <a:xfrm>
              <a:off x="2562" y="2961"/>
              <a:ext cx="33" cy="17"/>
            </a:xfrm>
            <a:custGeom>
              <a:avLst/>
              <a:gdLst>
                <a:gd name="T0" fmla="*/ 0 w 33"/>
                <a:gd name="T1" fmla="*/ 3 h 17"/>
                <a:gd name="T2" fmla="*/ 3 w 33"/>
                <a:gd name="T3" fmla="*/ 16 h 17"/>
                <a:gd name="T4" fmla="*/ 32 w 33"/>
                <a:gd name="T5" fmla="*/ 9 h 17"/>
                <a:gd name="T6" fmla="*/ 29 w 33"/>
                <a:gd name="T7" fmla="*/ 0 h 17"/>
                <a:gd name="T8" fmla="*/ 0 w 3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3"/>
                  </a:moveTo>
                  <a:lnTo>
                    <a:pt x="3" y="16"/>
                  </a:lnTo>
                  <a:lnTo>
                    <a:pt x="32" y="9"/>
                  </a:lnTo>
                  <a:lnTo>
                    <a:pt x="2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1" name="Freeform 1575"/>
            <p:cNvSpPr>
              <a:spLocks/>
            </p:cNvSpPr>
            <p:nvPr/>
          </p:nvSpPr>
          <p:spPr bwMode="auto">
            <a:xfrm>
              <a:off x="2624" y="2955"/>
              <a:ext cx="35" cy="17"/>
            </a:xfrm>
            <a:custGeom>
              <a:avLst/>
              <a:gdLst>
                <a:gd name="T0" fmla="*/ 0 w 35"/>
                <a:gd name="T1" fmla="*/ 5 h 17"/>
                <a:gd name="T2" fmla="*/ 4 w 35"/>
                <a:gd name="T3" fmla="*/ 16 h 17"/>
                <a:gd name="T4" fmla="*/ 34 w 35"/>
                <a:gd name="T5" fmla="*/ 10 h 17"/>
                <a:gd name="T6" fmla="*/ 31 w 35"/>
                <a:gd name="T7" fmla="*/ 0 h 17"/>
                <a:gd name="T8" fmla="*/ 0 w 35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17"/>
                <a:gd name="T17" fmla="*/ 35 w 3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17">
                  <a:moveTo>
                    <a:pt x="0" y="5"/>
                  </a:moveTo>
                  <a:lnTo>
                    <a:pt x="4" y="16"/>
                  </a:lnTo>
                  <a:lnTo>
                    <a:pt x="34" y="10"/>
                  </a:lnTo>
                  <a:lnTo>
                    <a:pt x="31" y="0"/>
                  </a:lnTo>
                  <a:lnTo>
                    <a:pt x="0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2" name="Freeform 1576"/>
            <p:cNvSpPr>
              <a:spLocks/>
            </p:cNvSpPr>
            <p:nvPr/>
          </p:nvSpPr>
          <p:spPr bwMode="auto">
            <a:xfrm>
              <a:off x="2870" y="2932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0 w 17"/>
                <a:gd name="T3" fmla="*/ 0 h 17"/>
                <a:gd name="T4" fmla="*/ 16 w 17"/>
                <a:gd name="T5" fmla="*/ 8 h 17"/>
                <a:gd name="T6" fmla="*/ 12 w 17"/>
                <a:gd name="T7" fmla="*/ 16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7"/>
                <a:gd name="T14" fmla="*/ 17 w 17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7">
                  <a:moveTo>
                    <a:pt x="12" y="16"/>
                  </a:moveTo>
                  <a:lnTo>
                    <a:pt x="0" y="0"/>
                  </a:lnTo>
                  <a:lnTo>
                    <a:pt x="16" y="8"/>
                  </a:lnTo>
                  <a:lnTo>
                    <a:pt x="12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3" name="Freeform 1577"/>
            <p:cNvSpPr>
              <a:spLocks/>
            </p:cNvSpPr>
            <p:nvPr/>
          </p:nvSpPr>
          <p:spPr bwMode="auto">
            <a:xfrm>
              <a:off x="2665" y="2986"/>
              <a:ext cx="148" cy="86"/>
            </a:xfrm>
            <a:custGeom>
              <a:avLst/>
              <a:gdLst>
                <a:gd name="T0" fmla="*/ 6 w 148"/>
                <a:gd name="T1" fmla="*/ 25 h 86"/>
                <a:gd name="T2" fmla="*/ 5 w 148"/>
                <a:gd name="T3" fmla="*/ 26 h 86"/>
                <a:gd name="T4" fmla="*/ 3 w 148"/>
                <a:gd name="T5" fmla="*/ 29 h 86"/>
                <a:gd name="T6" fmla="*/ 1 w 148"/>
                <a:gd name="T7" fmla="*/ 30 h 86"/>
                <a:gd name="T8" fmla="*/ 0 w 148"/>
                <a:gd name="T9" fmla="*/ 33 h 86"/>
                <a:gd name="T10" fmla="*/ 0 w 148"/>
                <a:gd name="T11" fmla="*/ 36 h 86"/>
                <a:gd name="T12" fmla="*/ 0 w 148"/>
                <a:gd name="T13" fmla="*/ 40 h 86"/>
                <a:gd name="T14" fmla="*/ 1 w 148"/>
                <a:gd name="T15" fmla="*/ 45 h 86"/>
                <a:gd name="T16" fmla="*/ 2 w 148"/>
                <a:gd name="T17" fmla="*/ 51 h 86"/>
                <a:gd name="T18" fmla="*/ 3 w 148"/>
                <a:gd name="T19" fmla="*/ 55 h 86"/>
                <a:gd name="T20" fmla="*/ 6 w 148"/>
                <a:gd name="T21" fmla="*/ 57 h 86"/>
                <a:gd name="T22" fmla="*/ 98 w 148"/>
                <a:gd name="T23" fmla="*/ 82 h 86"/>
                <a:gd name="T24" fmla="*/ 111 w 148"/>
                <a:gd name="T25" fmla="*/ 85 h 86"/>
                <a:gd name="T26" fmla="*/ 120 w 148"/>
                <a:gd name="T27" fmla="*/ 85 h 86"/>
                <a:gd name="T28" fmla="*/ 124 w 148"/>
                <a:gd name="T29" fmla="*/ 84 h 86"/>
                <a:gd name="T30" fmla="*/ 131 w 148"/>
                <a:gd name="T31" fmla="*/ 82 h 86"/>
                <a:gd name="T32" fmla="*/ 134 w 148"/>
                <a:gd name="T33" fmla="*/ 79 h 86"/>
                <a:gd name="T34" fmla="*/ 137 w 148"/>
                <a:gd name="T35" fmla="*/ 78 h 86"/>
                <a:gd name="T36" fmla="*/ 141 w 148"/>
                <a:gd name="T37" fmla="*/ 77 h 86"/>
                <a:gd name="T38" fmla="*/ 144 w 148"/>
                <a:gd name="T39" fmla="*/ 75 h 86"/>
                <a:gd name="T40" fmla="*/ 146 w 148"/>
                <a:gd name="T41" fmla="*/ 71 h 86"/>
                <a:gd name="T42" fmla="*/ 147 w 148"/>
                <a:gd name="T43" fmla="*/ 67 h 86"/>
                <a:gd name="T44" fmla="*/ 147 w 148"/>
                <a:gd name="T45" fmla="*/ 48 h 86"/>
                <a:gd name="T46" fmla="*/ 145 w 148"/>
                <a:gd name="T47" fmla="*/ 43 h 86"/>
                <a:gd name="T48" fmla="*/ 141 w 148"/>
                <a:gd name="T49" fmla="*/ 34 h 86"/>
                <a:gd name="T50" fmla="*/ 137 w 148"/>
                <a:gd name="T51" fmla="*/ 30 h 86"/>
                <a:gd name="T52" fmla="*/ 132 w 148"/>
                <a:gd name="T53" fmla="*/ 25 h 86"/>
                <a:gd name="T54" fmla="*/ 123 w 148"/>
                <a:gd name="T55" fmla="*/ 18 h 86"/>
                <a:gd name="T56" fmla="*/ 116 w 148"/>
                <a:gd name="T57" fmla="*/ 14 h 86"/>
                <a:gd name="T58" fmla="*/ 103 w 148"/>
                <a:gd name="T59" fmla="*/ 9 h 86"/>
                <a:gd name="T60" fmla="*/ 91 w 148"/>
                <a:gd name="T61" fmla="*/ 3 h 86"/>
                <a:gd name="T62" fmla="*/ 80 w 148"/>
                <a:gd name="T63" fmla="*/ 2 h 86"/>
                <a:gd name="T64" fmla="*/ 72 w 148"/>
                <a:gd name="T65" fmla="*/ 1 h 86"/>
                <a:gd name="T66" fmla="*/ 62 w 148"/>
                <a:gd name="T67" fmla="*/ 0 h 86"/>
                <a:gd name="T68" fmla="*/ 53 w 148"/>
                <a:gd name="T69" fmla="*/ 0 h 86"/>
                <a:gd name="T70" fmla="*/ 43 w 148"/>
                <a:gd name="T71" fmla="*/ 0 h 86"/>
                <a:gd name="T72" fmla="*/ 34 w 148"/>
                <a:gd name="T73" fmla="*/ 2 h 86"/>
                <a:gd name="T74" fmla="*/ 29 w 148"/>
                <a:gd name="T75" fmla="*/ 3 h 86"/>
                <a:gd name="T76" fmla="*/ 6 w 148"/>
                <a:gd name="T77" fmla="*/ 25 h 8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48"/>
                <a:gd name="T118" fmla="*/ 0 h 86"/>
                <a:gd name="T119" fmla="*/ 148 w 148"/>
                <a:gd name="T120" fmla="*/ 86 h 8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48" h="86">
                  <a:moveTo>
                    <a:pt x="6" y="25"/>
                  </a:moveTo>
                  <a:lnTo>
                    <a:pt x="5" y="26"/>
                  </a:lnTo>
                  <a:lnTo>
                    <a:pt x="3" y="29"/>
                  </a:lnTo>
                  <a:lnTo>
                    <a:pt x="1" y="30"/>
                  </a:lnTo>
                  <a:lnTo>
                    <a:pt x="0" y="33"/>
                  </a:lnTo>
                  <a:lnTo>
                    <a:pt x="0" y="36"/>
                  </a:lnTo>
                  <a:lnTo>
                    <a:pt x="0" y="40"/>
                  </a:lnTo>
                  <a:lnTo>
                    <a:pt x="1" y="45"/>
                  </a:lnTo>
                  <a:lnTo>
                    <a:pt x="2" y="51"/>
                  </a:lnTo>
                  <a:lnTo>
                    <a:pt x="3" y="55"/>
                  </a:lnTo>
                  <a:lnTo>
                    <a:pt x="6" y="57"/>
                  </a:lnTo>
                  <a:lnTo>
                    <a:pt x="98" y="82"/>
                  </a:lnTo>
                  <a:lnTo>
                    <a:pt x="111" y="85"/>
                  </a:lnTo>
                  <a:lnTo>
                    <a:pt x="120" y="85"/>
                  </a:lnTo>
                  <a:lnTo>
                    <a:pt x="124" y="84"/>
                  </a:lnTo>
                  <a:lnTo>
                    <a:pt x="131" y="82"/>
                  </a:lnTo>
                  <a:lnTo>
                    <a:pt x="134" y="79"/>
                  </a:lnTo>
                  <a:lnTo>
                    <a:pt x="137" y="78"/>
                  </a:lnTo>
                  <a:lnTo>
                    <a:pt x="141" y="77"/>
                  </a:lnTo>
                  <a:lnTo>
                    <a:pt x="144" y="75"/>
                  </a:lnTo>
                  <a:lnTo>
                    <a:pt x="146" y="71"/>
                  </a:lnTo>
                  <a:lnTo>
                    <a:pt x="147" y="67"/>
                  </a:lnTo>
                  <a:lnTo>
                    <a:pt x="147" y="48"/>
                  </a:lnTo>
                  <a:lnTo>
                    <a:pt x="145" y="43"/>
                  </a:lnTo>
                  <a:lnTo>
                    <a:pt x="141" y="34"/>
                  </a:lnTo>
                  <a:lnTo>
                    <a:pt x="137" y="30"/>
                  </a:lnTo>
                  <a:lnTo>
                    <a:pt x="132" y="25"/>
                  </a:lnTo>
                  <a:lnTo>
                    <a:pt x="123" y="18"/>
                  </a:lnTo>
                  <a:lnTo>
                    <a:pt x="116" y="14"/>
                  </a:lnTo>
                  <a:lnTo>
                    <a:pt x="103" y="9"/>
                  </a:lnTo>
                  <a:lnTo>
                    <a:pt x="91" y="3"/>
                  </a:lnTo>
                  <a:lnTo>
                    <a:pt x="80" y="2"/>
                  </a:lnTo>
                  <a:lnTo>
                    <a:pt x="72" y="1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43" y="0"/>
                  </a:lnTo>
                  <a:lnTo>
                    <a:pt x="34" y="2"/>
                  </a:lnTo>
                  <a:lnTo>
                    <a:pt x="29" y="3"/>
                  </a:lnTo>
                  <a:lnTo>
                    <a:pt x="6" y="25"/>
                  </a:lnTo>
                </a:path>
              </a:pathLst>
            </a:custGeom>
            <a:solidFill>
              <a:srgbClr val="E0E0E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4" name="Freeform 1578"/>
            <p:cNvSpPr>
              <a:spLocks/>
            </p:cNvSpPr>
            <p:nvPr/>
          </p:nvSpPr>
          <p:spPr bwMode="auto">
            <a:xfrm>
              <a:off x="2668" y="3019"/>
              <a:ext cx="111" cy="53"/>
            </a:xfrm>
            <a:custGeom>
              <a:avLst/>
              <a:gdLst>
                <a:gd name="T0" fmla="*/ 0 w 111"/>
                <a:gd name="T1" fmla="*/ 11 h 53"/>
                <a:gd name="T2" fmla="*/ 1 w 111"/>
                <a:gd name="T3" fmla="*/ 16 h 53"/>
                <a:gd name="T4" fmla="*/ 3 w 111"/>
                <a:gd name="T5" fmla="*/ 21 h 53"/>
                <a:gd name="T6" fmla="*/ 5 w 111"/>
                <a:gd name="T7" fmla="*/ 24 h 53"/>
                <a:gd name="T8" fmla="*/ 8 w 111"/>
                <a:gd name="T9" fmla="*/ 26 h 53"/>
                <a:gd name="T10" fmla="*/ 13 w 111"/>
                <a:gd name="T11" fmla="*/ 27 h 53"/>
                <a:gd name="T12" fmla="*/ 19 w 111"/>
                <a:gd name="T13" fmla="*/ 28 h 53"/>
                <a:gd name="T14" fmla="*/ 24 w 111"/>
                <a:gd name="T15" fmla="*/ 30 h 53"/>
                <a:gd name="T16" fmla="*/ 30 w 111"/>
                <a:gd name="T17" fmla="*/ 32 h 53"/>
                <a:gd name="T18" fmla="*/ 35 w 111"/>
                <a:gd name="T19" fmla="*/ 33 h 53"/>
                <a:gd name="T20" fmla="*/ 41 w 111"/>
                <a:gd name="T21" fmla="*/ 34 h 53"/>
                <a:gd name="T22" fmla="*/ 46 w 111"/>
                <a:gd name="T23" fmla="*/ 37 h 53"/>
                <a:gd name="T24" fmla="*/ 52 w 111"/>
                <a:gd name="T25" fmla="*/ 38 h 53"/>
                <a:gd name="T26" fmla="*/ 58 w 111"/>
                <a:gd name="T27" fmla="*/ 38 h 53"/>
                <a:gd name="T28" fmla="*/ 63 w 111"/>
                <a:gd name="T29" fmla="*/ 40 h 53"/>
                <a:gd name="T30" fmla="*/ 69 w 111"/>
                <a:gd name="T31" fmla="*/ 42 h 53"/>
                <a:gd name="T32" fmla="*/ 74 w 111"/>
                <a:gd name="T33" fmla="*/ 43 h 53"/>
                <a:gd name="T34" fmla="*/ 80 w 111"/>
                <a:gd name="T35" fmla="*/ 45 h 53"/>
                <a:gd name="T36" fmla="*/ 85 w 111"/>
                <a:gd name="T37" fmla="*/ 47 h 53"/>
                <a:gd name="T38" fmla="*/ 91 w 111"/>
                <a:gd name="T39" fmla="*/ 48 h 53"/>
                <a:gd name="T40" fmla="*/ 96 w 111"/>
                <a:gd name="T41" fmla="*/ 49 h 53"/>
                <a:gd name="T42" fmla="*/ 102 w 111"/>
                <a:gd name="T43" fmla="*/ 51 h 53"/>
                <a:gd name="T44" fmla="*/ 107 w 111"/>
                <a:gd name="T45" fmla="*/ 52 h 53"/>
                <a:gd name="T46" fmla="*/ 106 w 111"/>
                <a:gd name="T47" fmla="*/ 48 h 53"/>
                <a:gd name="T48" fmla="*/ 107 w 111"/>
                <a:gd name="T49" fmla="*/ 45 h 53"/>
                <a:gd name="T50" fmla="*/ 110 w 111"/>
                <a:gd name="T51" fmla="*/ 41 h 53"/>
                <a:gd name="T52" fmla="*/ 106 w 111"/>
                <a:gd name="T53" fmla="*/ 37 h 53"/>
                <a:gd name="T54" fmla="*/ 101 w 111"/>
                <a:gd name="T55" fmla="*/ 34 h 53"/>
                <a:gd name="T56" fmla="*/ 97 w 111"/>
                <a:gd name="T57" fmla="*/ 31 h 53"/>
                <a:gd name="T58" fmla="*/ 91 w 111"/>
                <a:gd name="T59" fmla="*/ 29 h 53"/>
                <a:gd name="T60" fmla="*/ 86 w 111"/>
                <a:gd name="T61" fmla="*/ 26 h 53"/>
                <a:gd name="T62" fmla="*/ 80 w 111"/>
                <a:gd name="T63" fmla="*/ 23 h 53"/>
                <a:gd name="T64" fmla="*/ 75 w 111"/>
                <a:gd name="T65" fmla="*/ 19 h 53"/>
                <a:gd name="T66" fmla="*/ 70 w 111"/>
                <a:gd name="T67" fmla="*/ 16 h 53"/>
                <a:gd name="T68" fmla="*/ 65 w 111"/>
                <a:gd name="T69" fmla="*/ 14 h 53"/>
                <a:gd name="T70" fmla="*/ 60 w 111"/>
                <a:gd name="T71" fmla="*/ 10 h 53"/>
                <a:gd name="T72" fmla="*/ 55 w 111"/>
                <a:gd name="T73" fmla="*/ 7 h 53"/>
                <a:gd name="T74" fmla="*/ 49 w 111"/>
                <a:gd name="T75" fmla="*/ 5 h 53"/>
                <a:gd name="T76" fmla="*/ 44 w 111"/>
                <a:gd name="T77" fmla="*/ 3 h 53"/>
                <a:gd name="T78" fmla="*/ 39 w 111"/>
                <a:gd name="T79" fmla="*/ 1 h 53"/>
                <a:gd name="T80" fmla="*/ 33 w 111"/>
                <a:gd name="T81" fmla="*/ 0 h 53"/>
                <a:gd name="T82" fmla="*/ 28 w 111"/>
                <a:gd name="T83" fmla="*/ 0 h 53"/>
                <a:gd name="T84" fmla="*/ 22 w 111"/>
                <a:gd name="T85" fmla="*/ 0 h 53"/>
                <a:gd name="T86" fmla="*/ 17 w 111"/>
                <a:gd name="T87" fmla="*/ 0 h 53"/>
                <a:gd name="T88" fmla="*/ 11 w 111"/>
                <a:gd name="T89" fmla="*/ 3 h 53"/>
                <a:gd name="T90" fmla="*/ 6 w 111"/>
                <a:gd name="T91" fmla="*/ 5 h 53"/>
                <a:gd name="T92" fmla="*/ 1 w 111"/>
                <a:gd name="T93" fmla="*/ 9 h 53"/>
                <a:gd name="T94" fmla="*/ 1 w 111"/>
                <a:gd name="T95" fmla="*/ 9 h 5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11"/>
                <a:gd name="T145" fmla="*/ 0 h 53"/>
                <a:gd name="T146" fmla="*/ 111 w 111"/>
                <a:gd name="T147" fmla="*/ 53 h 5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11" h="53">
                  <a:moveTo>
                    <a:pt x="1" y="9"/>
                  </a:moveTo>
                  <a:lnTo>
                    <a:pt x="0" y="11"/>
                  </a:lnTo>
                  <a:lnTo>
                    <a:pt x="0" y="14"/>
                  </a:lnTo>
                  <a:lnTo>
                    <a:pt x="1" y="16"/>
                  </a:lnTo>
                  <a:lnTo>
                    <a:pt x="2" y="18"/>
                  </a:lnTo>
                  <a:lnTo>
                    <a:pt x="3" y="21"/>
                  </a:lnTo>
                  <a:lnTo>
                    <a:pt x="3" y="23"/>
                  </a:lnTo>
                  <a:lnTo>
                    <a:pt x="5" y="24"/>
                  </a:lnTo>
                  <a:lnTo>
                    <a:pt x="6" y="26"/>
                  </a:lnTo>
                  <a:lnTo>
                    <a:pt x="8" y="26"/>
                  </a:lnTo>
                  <a:lnTo>
                    <a:pt x="11" y="27"/>
                  </a:lnTo>
                  <a:lnTo>
                    <a:pt x="13" y="27"/>
                  </a:lnTo>
                  <a:lnTo>
                    <a:pt x="16" y="27"/>
                  </a:lnTo>
                  <a:lnTo>
                    <a:pt x="19" y="28"/>
                  </a:lnTo>
                  <a:lnTo>
                    <a:pt x="22" y="29"/>
                  </a:lnTo>
                  <a:lnTo>
                    <a:pt x="24" y="30"/>
                  </a:lnTo>
                  <a:lnTo>
                    <a:pt x="27" y="31"/>
                  </a:lnTo>
                  <a:lnTo>
                    <a:pt x="30" y="32"/>
                  </a:lnTo>
                  <a:lnTo>
                    <a:pt x="33" y="32"/>
                  </a:lnTo>
                  <a:lnTo>
                    <a:pt x="35" y="33"/>
                  </a:lnTo>
                  <a:lnTo>
                    <a:pt x="38" y="34"/>
                  </a:lnTo>
                  <a:lnTo>
                    <a:pt x="41" y="34"/>
                  </a:lnTo>
                  <a:lnTo>
                    <a:pt x="44" y="35"/>
                  </a:lnTo>
                  <a:lnTo>
                    <a:pt x="46" y="37"/>
                  </a:lnTo>
                  <a:lnTo>
                    <a:pt x="49" y="36"/>
                  </a:lnTo>
                  <a:lnTo>
                    <a:pt x="52" y="38"/>
                  </a:lnTo>
                  <a:lnTo>
                    <a:pt x="55" y="37"/>
                  </a:lnTo>
                  <a:lnTo>
                    <a:pt x="58" y="38"/>
                  </a:lnTo>
                  <a:lnTo>
                    <a:pt x="60" y="41"/>
                  </a:lnTo>
                  <a:lnTo>
                    <a:pt x="63" y="40"/>
                  </a:lnTo>
                  <a:lnTo>
                    <a:pt x="66" y="41"/>
                  </a:lnTo>
                  <a:lnTo>
                    <a:pt x="69" y="42"/>
                  </a:lnTo>
                  <a:lnTo>
                    <a:pt x="71" y="42"/>
                  </a:lnTo>
                  <a:lnTo>
                    <a:pt x="74" y="43"/>
                  </a:lnTo>
                  <a:lnTo>
                    <a:pt x="77" y="43"/>
                  </a:lnTo>
                  <a:lnTo>
                    <a:pt x="80" y="45"/>
                  </a:lnTo>
                  <a:lnTo>
                    <a:pt x="83" y="45"/>
                  </a:lnTo>
                  <a:lnTo>
                    <a:pt x="85" y="47"/>
                  </a:lnTo>
                  <a:lnTo>
                    <a:pt x="88" y="47"/>
                  </a:lnTo>
                  <a:lnTo>
                    <a:pt x="91" y="48"/>
                  </a:lnTo>
                  <a:lnTo>
                    <a:pt x="93" y="48"/>
                  </a:lnTo>
                  <a:lnTo>
                    <a:pt x="96" y="49"/>
                  </a:lnTo>
                  <a:lnTo>
                    <a:pt x="99" y="50"/>
                  </a:lnTo>
                  <a:lnTo>
                    <a:pt x="102" y="51"/>
                  </a:lnTo>
                  <a:lnTo>
                    <a:pt x="104" y="52"/>
                  </a:lnTo>
                  <a:lnTo>
                    <a:pt x="107" y="52"/>
                  </a:lnTo>
                  <a:lnTo>
                    <a:pt x="109" y="50"/>
                  </a:lnTo>
                  <a:lnTo>
                    <a:pt x="106" y="48"/>
                  </a:lnTo>
                  <a:lnTo>
                    <a:pt x="104" y="46"/>
                  </a:lnTo>
                  <a:lnTo>
                    <a:pt x="107" y="45"/>
                  </a:lnTo>
                  <a:lnTo>
                    <a:pt x="109" y="43"/>
                  </a:lnTo>
                  <a:lnTo>
                    <a:pt x="110" y="41"/>
                  </a:lnTo>
                  <a:lnTo>
                    <a:pt x="109" y="38"/>
                  </a:lnTo>
                  <a:lnTo>
                    <a:pt x="106" y="37"/>
                  </a:lnTo>
                  <a:lnTo>
                    <a:pt x="104" y="36"/>
                  </a:lnTo>
                  <a:lnTo>
                    <a:pt x="101" y="34"/>
                  </a:lnTo>
                  <a:lnTo>
                    <a:pt x="99" y="32"/>
                  </a:lnTo>
                  <a:lnTo>
                    <a:pt x="97" y="31"/>
                  </a:lnTo>
                  <a:lnTo>
                    <a:pt x="94" y="30"/>
                  </a:lnTo>
                  <a:lnTo>
                    <a:pt x="91" y="29"/>
                  </a:lnTo>
                  <a:lnTo>
                    <a:pt x="88" y="27"/>
                  </a:lnTo>
                  <a:lnTo>
                    <a:pt x="86" y="26"/>
                  </a:lnTo>
                  <a:lnTo>
                    <a:pt x="83" y="24"/>
                  </a:lnTo>
                  <a:lnTo>
                    <a:pt x="80" y="23"/>
                  </a:lnTo>
                  <a:lnTo>
                    <a:pt x="77" y="21"/>
                  </a:lnTo>
                  <a:lnTo>
                    <a:pt x="75" y="19"/>
                  </a:lnTo>
                  <a:lnTo>
                    <a:pt x="73" y="18"/>
                  </a:lnTo>
                  <a:lnTo>
                    <a:pt x="70" y="16"/>
                  </a:lnTo>
                  <a:lnTo>
                    <a:pt x="68" y="15"/>
                  </a:lnTo>
                  <a:lnTo>
                    <a:pt x="65" y="14"/>
                  </a:lnTo>
                  <a:lnTo>
                    <a:pt x="63" y="11"/>
                  </a:lnTo>
                  <a:lnTo>
                    <a:pt x="60" y="10"/>
                  </a:lnTo>
                  <a:lnTo>
                    <a:pt x="58" y="9"/>
                  </a:lnTo>
                  <a:lnTo>
                    <a:pt x="55" y="7"/>
                  </a:lnTo>
                  <a:lnTo>
                    <a:pt x="52" y="6"/>
                  </a:lnTo>
                  <a:lnTo>
                    <a:pt x="49" y="5"/>
                  </a:lnTo>
                  <a:lnTo>
                    <a:pt x="47" y="4"/>
                  </a:lnTo>
                  <a:lnTo>
                    <a:pt x="44" y="3"/>
                  </a:lnTo>
                  <a:lnTo>
                    <a:pt x="41" y="2"/>
                  </a:lnTo>
                  <a:lnTo>
                    <a:pt x="39" y="1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1" y="3"/>
                  </a:lnTo>
                  <a:lnTo>
                    <a:pt x="8" y="4"/>
                  </a:lnTo>
                  <a:lnTo>
                    <a:pt x="6" y="5"/>
                  </a:lnTo>
                  <a:lnTo>
                    <a:pt x="4" y="7"/>
                  </a:lnTo>
                  <a:lnTo>
                    <a:pt x="1" y="9"/>
                  </a:lnTo>
                  <a:lnTo>
                    <a:pt x="0" y="11"/>
                  </a:lnTo>
                  <a:lnTo>
                    <a:pt x="1" y="9"/>
                  </a:lnTo>
                </a:path>
              </a:pathLst>
            </a:custGeom>
            <a:solidFill>
              <a:schemeClr val="bg2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5" name="Freeform 1579"/>
            <p:cNvSpPr>
              <a:spLocks/>
            </p:cNvSpPr>
            <p:nvPr/>
          </p:nvSpPr>
          <p:spPr bwMode="auto">
            <a:xfrm>
              <a:off x="2669" y="3010"/>
              <a:ext cx="112" cy="47"/>
            </a:xfrm>
            <a:custGeom>
              <a:avLst/>
              <a:gdLst>
                <a:gd name="T0" fmla="*/ 111 w 112"/>
                <a:gd name="T1" fmla="*/ 43 h 47"/>
                <a:gd name="T2" fmla="*/ 108 w 112"/>
                <a:gd name="T3" fmla="*/ 44 h 47"/>
                <a:gd name="T4" fmla="*/ 103 w 112"/>
                <a:gd name="T5" fmla="*/ 41 h 47"/>
                <a:gd name="T6" fmla="*/ 97 w 112"/>
                <a:gd name="T7" fmla="*/ 37 h 47"/>
                <a:gd name="T8" fmla="*/ 92 w 112"/>
                <a:gd name="T9" fmla="*/ 32 h 47"/>
                <a:gd name="T10" fmla="*/ 86 w 112"/>
                <a:gd name="T11" fmla="*/ 28 h 47"/>
                <a:gd name="T12" fmla="*/ 81 w 112"/>
                <a:gd name="T13" fmla="*/ 25 h 47"/>
                <a:gd name="T14" fmla="*/ 77 w 112"/>
                <a:gd name="T15" fmla="*/ 20 h 47"/>
                <a:gd name="T16" fmla="*/ 71 w 112"/>
                <a:gd name="T17" fmla="*/ 17 h 47"/>
                <a:gd name="T18" fmla="*/ 66 w 112"/>
                <a:gd name="T19" fmla="*/ 14 h 47"/>
                <a:gd name="T20" fmla="*/ 61 w 112"/>
                <a:gd name="T21" fmla="*/ 11 h 47"/>
                <a:gd name="T22" fmla="*/ 55 w 112"/>
                <a:gd name="T23" fmla="*/ 9 h 47"/>
                <a:gd name="T24" fmla="*/ 50 w 112"/>
                <a:gd name="T25" fmla="*/ 6 h 47"/>
                <a:gd name="T26" fmla="*/ 44 w 112"/>
                <a:gd name="T27" fmla="*/ 4 h 47"/>
                <a:gd name="T28" fmla="*/ 39 w 112"/>
                <a:gd name="T29" fmla="*/ 2 h 47"/>
                <a:gd name="T30" fmla="*/ 33 w 112"/>
                <a:gd name="T31" fmla="*/ 1 h 47"/>
                <a:gd name="T32" fmla="*/ 28 w 112"/>
                <a:gd name="T33" fmla="*/ 1 h 47"/>
                <a:gd name="T34" fmla="*/ 22 w 112"/>
                <a:gd name="T35" fmla="*/ 0 h 47"/>
                <a:gd name="T36" fmla="*/ 17 w 112"/>
                <a:gd name="T37" fmla="*/ 1 h 47"/>
                <a:gd name="T38" fmla="*/ 11 w 112"/>
                <a:gd name="T39" fmla="*/ 2 h 47"/>
                <a:gd name="T40" fmla="*/ 6 w 112"/>
                <a:gd name="T41" fmla="*/ 3 h 47"/>
                <a:gd name="T42" fmla="*/ 1 w 112"/>
                <a:gd name="T43" fmla="*/ 6 h 47"/>
                <a:gd name="T44" fmla="*/ 0 w 112"/>
                <a:gd name="T45" fmla="*/ 11 h 47"/>
                <a:gd name="T46" fmla="*/ 0 w 112"/>
                <a:gd name="T47" fmla="*/ 16 h 47"/>
                <a:gd name="T48" fmla="*/ 5 w 112"/>
                <a:gd name="T49" fmla="*/ 16 h 47"/>
                <a:gd name="T50" fmla="*/ 11 w 112"/>
                <a:gd name="T51" fmla="*/ 15 h 47"/>
                <a:gd name="T52" fmla="*/ 16 w 112"/>
                <a:gd name="T53" fmla="*/ 12 h 47"/>
                <a:gd name="T54" fmla="*/ 22 w 112"/>
                <a:gd name="T55" fmla="*/ 11 h 47"/>
                <a:gd name="T56" fmla="*/ 27 w 112"/>
                <a:gd name="T57" fmla="*/ 10 h 47"/>
                <a:gd name="T58" fmla="*/ 33 w 112"/>
                <a:gd name="T59" fmla="*/ 11 h 47"/>
                <a:gd name="T60" fmla="*/ 38 w 112"/>
                <a:gd name="T61" fmla="*/ 12 h 47"/>
                <a:gd name="T62" fmla="*/ 44 w 112"/>
                <a:gd name="T63" fmla="*/ 14 h 47"/>
                <a:gd name="T64" fmla="*/ 49 w 112"/>
                <a:gd name="T65" fmla="*/ 16 h 47"/>
                <a:gd name="T66" fmla="*/ 55 w 112"/>
                <a:gd name="T67" fmla="*/ 19 h 47"/>
                <a:gd name="T68" fmla="*/ 60 w 112"/>
                <a:gd name="T69" fmla="*/ 20 h 47"/>
                <a:gd name="T70" fmla="*/ 65 w 112"/>
                <a:gd name="T71" fmla="*/ 24 h 47"/>
                <a:gd name="T72" fmla="*/ 69 w 112"/>
                <a:gd name="T73" fmla="*/ 26 h 47"/>
                <a:gd name="T74" fmla="*/ 74 w 112"/>
                <a:gd name="T75" fmla="*/ 28 h 47"/>
                <a:gd name="T76" fmla="*/ 79 w 112"/>
                <a:gd name="T77" fmla="*/ 31 h 47"/>
                <a:gd name="T78" fmla="*/ 84 w 112"/>
                <a:gd name="T79" fmla="*/ 34 h 47"/>
                <a:gd name="T80" fmla="*/ 88 w 112"/>
                <a:gd name="T81" fmla="*/ 37 h 47"/>
                <a:gd name="T82" fmla="*/ 93 w 112"/>
                <a:gd name="T83" fmla="*/ 40 h 47"/>
                <a:gd name="T84" fmla="*/ 98 w 112"/>
                <a:gd name="T85" fmla="*/ 43 h 47"/>
                <a:gd name="T86" fmla="*/ 104 w 112"/>
                <a:gd name="T87" fmla="*/ 44 h 47"/>
                <a:gd name="T88" fmla="*/ 109 w 112"/>
                <a:gd name="T89" fmla="*/ 46 h 4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12"/>
                <a:gd name="T136" fmla="*/ 0 h 47"/>
                <a:gd name="T137" fmla="*/ 112 w 112"/>
                <a:gd name="T138" fmla="*/ 47 h 47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12" h="47">
                  <a:moveTo>
                    <a:pt x="111" y="45"/>
                  </a:moveTo>
                  <a:lnTo>
                    <a:pt x="111" y="43"/>
                  </a:lnTo>
                  <a:lnTo>
                    <a:pt x="111" y="44"/>
                  </a:lnTo>
                  <a:lnTo>
                    <a:pt x="108" y="44"/>
                  </a:lnTo>
                  <a:lnTo>
                    <a:pt x="106" y="42"/>
                  </a:lnTo>
                  <a:lnTo>
                    <a:pt x="103" y="41"/>
                  </a:lnTo>
                  <a:lnTo>
                    <a:pt x="100" y="39"/>
                  </a:lnTo>
                  <a:lnTo>
                    <a:pt x="97" y="37"/>
                  </a:lnTo>
                  <a:lnTo>
                    <a:pt x="95" y="35"/>
                  </a:lnTo>
                  <a:lnTo>
                    <a:pt x="92" y="32"/>
                  </a:lnTo>
                  <a:lnTo>
                    <a:pt x="89" y="30"/>
                  </a:lnTo>
                  <a:lnTo>
                    <a:pt x="86" y="28"/>
                  </a:lnTo>
                  <a:lnTo>
                    <a:pt x="84" y="27"/>
                  </a:lnTo>
                  <a:lnTo>
                    <a:pt x="81" y="25"/>
                  </a:lnTo>
                  <a:lnTo>
                    <a:pt x="80" y="23"/>
                  </a:lnTo>
                  <a:lnTo>
                    <a:pt x="77" y="20"/>
                  </a:lnTo>
                  <a:lnTo>
                    <a:pt x="74" y="19"/>
                  </a:lnTo>
                  <a:lnTo>
                    <a:pt x="71" y="17"/>
                  </a:lnTo>
                  <a:lnTo>
                    <a:pt x="69" y="15"/>
                  </a:lnTo>
                  <a:lnTo>
                    <a:pt x="66" y="14"/>
                  </a:lnTo>
                  <a:lnTo>
                    <a:pt x="63" y="12"/>
                  </a:lnTo>
                  <a:lnTo>
                    <a:pt x="61" y="11"/>
                  </a:lnTo>
                  <a:lnTo>
                    <a:pt x="58" y="10"/>
                  </a:lnTo>
                  <a:lnTo>
                    <a:pt x="55" y="9"/>
                  </a:lnTo>
                  <a:lnTo>
                    <a:pt x="52" y="7"/>
                  </a:lnTo>
                  <a:lnTo>
                    <a:pt x="50" y="6"/>
                  </a:lnTo>
                  <a:lnTo>
                    <a:pt x="47" y="5"/>
                  </a:lnTo>
                  <a:lnTo>
                    <a:pt x="44" y="4"/>
                  </a:lnTo>
                  <a:lnTo>
                    <a:pt x="41" y="3"/>
                  </a:lnTo>
                  <a:lnTo>
                    <a:pt x="39" y="2"/>
                  </a:lnTo>
                  <a:lnTo>
                    <a:pt x="35" y="2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1"/>
                  </a:lnTo>
                  <a:lnTo>
                    <a:pt x="25" y="1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7" y="1"/>
                  </a:lnTo>
                  <a:lnTo>
                    <a:pt x="14" y="1"/>
                  </a:lnTo>
                  <a:lnTo>
                    <a:pt x="11" y="2"/>
                  </a:lnTo>
                  <a:lnTo>
                    <a:pt x="9" y="2"/>
                  </a:lnTo>
                  <a:lnTo>
                    <a:pt x="6" y="3"/>
                  </a:lnTo>
                  <a:lnTo>
                    <a:pt x="3" y="4"/>
                  </a:lnTo>
                  <a:lnTo>
                    <a:pt x="1" y="6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3" y="17"/>
                  </a:lnTo>
                  <a:lnTo>
                    <a:pt x="5" y="16"/>
                  </a:lnTo>
                  <a:lnTo>
                    <a:pt x="8" y="15"/>
                  </a:lnTo>
                  <a:lnTo>
                    <a:pt x="11" y="15"/>
                  </a:lnTo>
                  <a:lnTo>
                    <a:pt x="14" y="14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22" y="11"/>
                  </a:lnTo>
                  <a:lnTo>
                    <a:pt x="25" y="10"/>
                  </a:lnTo>
                  <a:lnTo>
                    <a:pt x="27" y="10"/>
                  </a:lnTo>
                  <a:lnTo>
                    <a:pt x="30" y="10"/>
                  </a:lnTo>
                  <a:lnTo>
                    <a:pt x="33" y="11"/>
                  </a:lnTo>
                  <a:lnTo>
                    <a:pt x="35" y="12"/>
                  </a:lnTo>
                  <a:lnTo>
                    <a:pt x="38" y="12"/>
                  </a:lnTo>
                  <a:lnTo>
                    <a:pt x="41" y="13"/>
                  </a:lnTo>
                  <a:lnTo>
                    <a:pt x="44" y="14"/>
                  </a:lnTo>
                  <a:lnTo>
                    <a:pt x="46" y="15"/>
                  </a:lnTo>
                  <a:lnTo>
                    <a:pt x="49" y="16"/>
                  </a:lnTo>
                  <a:lnTo>
                    <a:pt x="52" y="17"/>
                  </a:lnTo>
                  <a:lnTo>
                    <a:pt x="55" y="19"/>
                  </a:lnTo>
                  <a:lnTo>
                    <a:pt x="57" y="20"/>
                  </a:lnTo>
                  <a:lnTo>
                    <a:pt x="60" y="20"/>
                  </a:lnTo>
                  <a:lnTo>
                    <a:pt x="63" y="21"/>
                  </a:lnTo>
                  <a:lnTo>
                    <a:pt x="65" y="24"/>
                  </a:lnTo>
                  <a:lnTo>
                    <a:pt x="67" y="24"/>
                  </a:lnTo>
                  <a:lnTo>
                    <a:pt x="69" y="26"/>
                  </a:lnTo>
                  <a:lnTo>
                    <a:pt x="71" y="27"/>
                  </a:lnTo>
                  <a:lnTo>
                    <a:pt x="74" y="28"/>
                  </a:lnTo>
                  <a:lnTo>
                    <a:pt x="76" y="29"/>
                  </a:lnTo>
                  <a:lnTo>
                    <a:pt x="79" y="31"/>
                  </a:lnTo>
                  <a:lnTo>
                    <a:pt x="82" y="32"/>
                  </a:lnTo>
                  <a:lnTo>
                    <a:pt x="84" y="34"/>
                  </a:lnTo>
                  <a:lnTo>
                    <a:pt x="86" y="35"/>
                  </a:lnTo>
                  <a:lnTo>
                    <a:pt x="88" y="37"/>
                  </a:lnTo>
                  <a:lnTo>
                    <a:pt x="90" y="38"/>
                  </a:lnTo>
                  <a:lnTo>
                    <a:pt x="93" y="40"/>
                  </a:lnTo>
                  <a:lnTo>
                    <a:pt x="96" y="42"/>
                  </a:lnTo>
                  <a:lnTo>
                    <a:pt x="98" y="43"/>
                  </a:lnTo>
                  <a:lnTo>
                    <a:pt x="101" y="43"/>
                  </a:lnTo>
                  <a:lnTo>
                    <a:pt x="104" y="44"/>
                  </a:lnTo>
                  <a:lnTo>
                    <a:pt x="106" y="46"/>
                  </a:lnTo>
                  <a:lnTo>
                    <a:pt x="109" y="46"/>
                  </a:lnTo>
                  <a:lnTo>
                    <a:pt x="111" y="45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6" name="Freeform 1580"/>
            <p:cNvSpPr>
              <a:spLocks/>
            </p:cNvSpPr>
            <p:nvPr/>
          </p:nvSpPr>
          <p:spPr bwMode="auto">
            <a:xfrm>
              <a:off x="2770" y="3026"/>
              <a:ext cx="45" cy="45"/>
            </a:xfrm>
            <a:custGeom>
              <a:avLst/>
              <a:gdLst>
                <a:gd name="T0" fmla="*/ 3 w 45"/>
                <a:gd name="T1" fmla="*/ 24 h 45"/>
                <a:gd name="T2" fmla="*/ 8 w 45"/>
                <a:gd name="T3" fmla="*/ 25 h 45"/>
                <a:gd name="T4" fmla="*/ 15 w 45"/>
                <a:gd name="T5" fmla="*/ 25 h 45"/>
                <a:gd name="T6" fmla="*/ 22 w 45"/>
                <a:gd name="T7" fmla="*/ 24 h 45"/>
                <a:gd name="T8" fmla="*/ 27 w 45"/>
                <a:gd name="T9" fmla="*/ 23 h 45"/>
                <a:gd name="T10" fmla="*/ 34 w 45"/>
                <a:gd name="T11" fmla="*/ 19 h 45"/>
                <a:gd name="T12" fmla="*/ 39 w 45"/>
                <a:gd name="T13" fmla="*/ 13 h 45"/>
                <a:gd name="T14" fmla="*/ 41 w 45"/>
                <a:gd name="T15" fmla="*/ 10 h 45"/>
                <a:gd name="T16" fmla="*/ 42 w 45"/>
                <a:gd name="T17" fmla="*/ 8 h 45"/>
                <a:gd name="T18" fmla="*/ 42 w 45"/>
                <a:gd name="T19" fmla="*/ 5 h 45"/>
                <a:gd name="T20" fmla="*/ 39 w 45"/>
                <a:gd name="T21" fmla="*/ 0 h 45"/>
                <a:gd name="T22" fmla="*/ 43 w 45"/>
                <a:gd name="T23" fmla="*/ 5 h 45"/>
                <a:gd name="T24" fmla="*/ 44 w 45"/>
                <a:gd name="T25" fmla="*/ 10 h 45"/>
                <a:gd name="T26" fmla="*/ 44 w 45"/>
                <a:gd name="T27" fmla="*/ 25 h 45"/>
                <a:gd name="T28" fmla="*/ 43 w 45"/>
                <a:gd name="T29" fmla="*/ 30 h 45"/>
                <a:gd name="T30" fmla="*/ 39 w 45"/>
                <a:gd name="T31" fmla="*/ 34 h 45"/>
                <a:gd name="T32" fmla="*/ 37 w 45"/>
                <a:gd name="T33" fmla="*/ 37 h 45"/>
                <a:gd name="T34" fmla="*/ 32 w 45"/>
                <a:gd name="T35" fmla="*/ 38 h 45"/>
                <a:gd name="T36" fmla="*/ 29 w 45"/>
                <a:gd name="T37" fmla="*/ 40 h 45"/>
                <a:gd name="T38" fmla="*/ 23 w 45"/>
                <a:gd name="T39" fmla="*/ 42 h 45"/>
                <a:gd name="T40" fmla="*/ 17 w 45"/>
                <a:gd name="T41" fmla="*/ 44 h 45"/>
                <a:gd name="T42" fmla="*/ 10 w 45"/>
                <a:gd name="T43" fmla="*/ 44 h 45"/>
                <a:gd name="T44" fmla="*/ 6 w 45"/>
                <a:gd name="T45" fmla="*/ 44 h 45"/>
                <a:gd name="T46" fmla="*/ 3 w 45"/>
                <a:gd name="T47" fmla="*/ 40 h 45"/>
                <a:gd name="T48" fmla="*/ 0 w 45"/>
                <a:gd name="T49" fmla="*/ 36 h 45"/>
                <a:gd name="T50" fmla="*/ 2 w 45"/>
                <a:gd name="T51" fmla="*/ 34 h 45"/>
                <a:gd name="T52" fmla="*/ 6 w 45"/>
                <a:gd name="T53" fmla="*/ 32 h 45"/>
                <a:gd name="T54" fmla="*/ 4 w 45"/>
                <a:gd name="T55" fmla="*/ 30 h 45"/>
                <a:gd name="T56" fmla="*/ 3 w 45"/>
                <a:gd name="T57" fmla="*/ 29 h 45"/>
                <a:gd name="T58" fmla="*/ 3 w 45"/>
                <a:gd name="T59" fmla="*/ 26 h 45"/>
                <a:gd name="T60" fmla="*/ 3 w 45"/>
                <a:gd name="T61" fmla="*/ 24 h 4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5"/>
                <a:gd name="T94" fmla="*/ 0 h 45"/>
                <a:gd name="T95" fmla="*/ 45 w 45"/>
                <a:gd name="T96" fmla="*/ 45 h 4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5" h="45">
                  <a:moveTo>
                    <a:pt x="3" y="24"/>
                  </a:moveTo>
                  <a:lnTo>
                    <a:pt x="8" y="25"/>
                  </a:lnTo>
                  <a:lnTo>
                    <a:pt x="15" y="25"/>
                  </a:lnTo>
                  <a:lnTo>
                    <a:pt x="22" y="24"/>
                  </a:lnTo>
                  <a:lnTo>
                    <a:pt x="27" y="23"/>
                  </a:lnTo>
                  <a:lnTo>
                    <a:pt x="34" y="19"/>
                  </a:lnTo>
                  <a:lnTo>
                    <a:pt x="39" y="13"/>
                  </a:lnTo>
                  <a:lnTo>
                    <a:pt x="41" y="10"/>
                  </a:lnTo>
                  <a:lnTo>
                    <a:pt x="42" y="8"/>
                  </a:lnTo>
                  <a:lnTo>
                    <a:pt x="42" y="5"/>
                  </a:lnTo>
                  <a:lnTo>
                    <a:pt x="39" y="0"/>
                  </a:lnTo>
                  <a:lnTo>
                    <a:pt x="43" y="5"/>
                  </a:lnTo>
                  <a:lnTo>
                    <a:pt x="44" y="10"/>
                  </a:lnTo>
                  <a:lnTo>
                    <a:pt x="44" y="25"/>
                  </a:lnTo>
                  <a:lnTo>
                    <a:pt x="43" y="30"/>
                  </a:lnTo>
                  <a:lnTo>
                    <a:pt x="39" y="34"/>
                  </a:lnTo>
                  <a:lnTo>
                    <a:pt x="37" y="37"/>
                  </a:lnTo>
                  <a:lnTo>
                    <a:pt x="32" y="38"/>
                  </a:lnTo>
                  <a:lnTo>
                    <a:pt x="29" y="40"/>
                  </a:lnTo>
                  <a:lnTo>
                    <a:pt x="23" y="42"/>
                  </a:lnTo>
                  <a:lnTo>
                    <a:pt x="17" y="44"/>
                  </a:lnTo>
                  <a:lnTo>
                    <a:pt x="10" y="44"/>
                  </a:lnTo>
                  <a:lnTo>
                    <a:pt x="6" y="44"/>
                  </a:lnTo>
                  <a:lnTo>
                    <a:pt x="3" y="40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6" y="32"/>
                  </a:lnTo>
                  <a:lnTo>
                    <a:pt x="4" y="30"/>
                  </a:lnTo>
                  <a:lnTo>
                    <a:pt x="3" y="29"/>
                  </a:lnTo>
                  <a:lnTo>
                    <a:pt x="3" y="26"/>
                  </a:lnTo>
                  <a:lnTo>
                    <a:pt x="3" y="24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7" name="Freeform 1581"/>
            <p:cNvSpPr>
              <a:spLocks/>
            </p:cNvSpPr>
            <p:nvPr/>
          </p:nvSpPr>
          <p:spPr bwMode="auto">
            <a:xfrm>
              <a:off x="2665" y="2940"/>
              <a:ext cx="237" cy="80"/>
            </a:xfrm>
            <a:custGeom>
              <a:avLst/>
              <a:gdLst>
                <a:gd name="T0" fmla="*/ 8 w 237"/>
                <a:gd name="T1" fmla="*/ 73 h 80"/>
                <a:gd name="T2" fmla="*/ 2 w 237"/>
                <a:gd name="T3" fmla="*/ 69 h 80"/>
                <a:gd name="T4" fmla="*/ 0 w 237"/>
                <a:gd name="T5" fmla="*/ 56 h 80"/>
                <a:gd name="T6" fmla="*/ 6 w 237"/>
                <a:gd name="T7" fmla="*/ 41 h 80"/>
                <a:gd name="T8" fmla="*/ 15 w 237"/>
                <a:gd name="T9" fmla="*/ 34 h 80"/>
                <a:gd name="T10" fmla="*/ 30 w 237"/>
                <a:gd name="T11" fmla="*/ 29 h 80"/>
                <a:gd name="T12" fmla="*/ 56 w 237"/>
                <a:gd name="T13" fmla="*/ 28 h 80"/>
                <a:gd name="T14" fmla="*/ 81 w 237"/>
                <a:gd name="T15" fmla="*/ 33 h 80"/>
                <a:gd name="T16" fmla="*/ 96 w 237"/>
                <a:gd name="T17" fmla="*/ 37 h 80"/>
                <a:gd name="T18" fmla="*/ 120 w 237"/>
                <a:gd name="T19" fmla="*/ 48 h 80"/>
                <a:gd name="T20" fmla="*/ 138 w 237"/>
                <a:gd name="T21" fmla="*/ 58 h 80"/>
                <a:gd name="T22" fmla="*/ 159 w 237"/>
                <a:gd name="T23" fmla="*/ 69 h 80"/>
                <a:gd name="T24" fmla="*/ 168 w 237"/>
                <a:gd name="T25" fmla="*/ 73 h 80"/>
                <a:gd name="T26" fmla="*/ 188 w 237"/>
                <a:gd name="T27" fmla="*/ 79 h 80"/>
                <a:gd name="T28" fmla="*/ 202 w 237"/>
                <a:gd name="T29" fmla="*/ 79 h 80"/>
                <a:gd name="T30" fmla="*/ 217 w 237"/>
                <a:gd name="T31" fmla="*/ 74 h 80"/>
                <a:gd name="T32" fmla="*/ 229 w 237"/>
                <a:gd name="T33" fmla="*/ 66 h 80"/>
                <a:gd name="T34" fmla="*/ 235 w 237"/>
                <a:gd name="T35" fmla="*/ 54 h 80"/>
                <a:gd name="T36" fmla="*/ 236 w 237"/>
                <a:gd name="T37" fmla="*/ 38 h 80"/>
                <a:gd name="T38" fmla="*/ 232 w 237"/>
                <a:gd name="T39" fmla="*/ 23 h 80"/>
                <a:gd name="T40" fmla="*/ 222 w 237"/>
                <a:gd name="T41" fmla="*/ 13 h 80"/>
                <a:gd name="T42" fmla="*/ 212 w 237"/>
                <a:gd name="T43" fmla="*/ 0 h 8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37"/>
                <a:gd name="T67" fmla="*/ 0 h 80"/>
                <a:gd name="T68" fmla="*/ 237 w 237"/>
                <a:gd name="T69" fmla="*/ 80 h 8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37" h="80">
                  <a:moveTo>
                    <a:pt x="8" y="73"/>
                  </a:moveTo>
                  <a:lnTo>
                    <a:pt x="2" y="69"/>
                  </a:lnTo>
                  <a:lnTo>
                    <a:pt x="0" y="56"/>
                  </a:lnTo>
                  <a:lnTo>
                    <a:pt x="6" y="41"/>
                  </a:lnTo>
                  <a:lnTo>
                    <a:pt x="15" y="34"/>
                  </a:lnTo>
                  <a:lnTo>
                    <a:pt x="30" y="29"/>
                  </a:lnTo>
                  <a:lnTo>
                    <a:pt x="56" y="28"/>
                  </a:lnTo>
                  <a:lnTo>
                    <a:pt x="81" y="33"/>
                  </a:lnTo>
                  <a:lnTo>
                    <a:pt x="96" y="37"/>
                  </a:lnTo>
                  <a:lnTo>
                    <a:pt x="120" y="48"/>
                  </a:lnTo>
                  <a:lnTo>
                    <a:pt x="138" y="58"/>
                  </a:lnTo>
                  <a:lnTo>
                    <a:pt x="159" y="69"/>
                  </a:lnTo>
                  <a:lnTo>
                    <a:pt x="168" y="73"/>
                  </a:lnTo>
                  <a:lnTo>
                    <a:pt x="188" y="79"/>
                  </a:lnTo>
                  <a:lnTo>
                    <a:pt x="202" y="79"/>
                  </a:lnTo>
                  <a:lnTo>
                    <a:pt x="217" y="74"/>
                  </a:lnTo>
                  <a:lnTo>
                    <a:pt x="229" y="66"/>
                  </a:lnTo>
                  <a:lnTo>
                    <a:pt x="235" y="54"/>
                  </a:lnTo>
                  <a:lnTo>
                    <a:pt x="236" y="38"/>
                  </a:lnTo>
                  <a:lnTo>
                    <a:pt x="232" y="23"/>
                  </a:lnTo>
                  <a:lnTo>
                    <a:pt x="222" y="13"/>
                  </a:lnTo>
                  <a:lnTo>
                    <a:pt x="212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8" name="Freeform 1582"/>
            <p:cNvSpPr>
              <a:spLocks/>
            </p:cNvSpPr>
            <p:nvPr/>
          </p:nvSpPr>
          <p:spPr bwMode="auto">
            <a:xfrm>
              <a:off x="2664" y="2935"/>
              <a:ext cx="237" cy="85"/>
            </a:xfrm>
            <a:custGeom>
              <a:avLst/>
              <a:gdLst>
                <a:gd name="T0" fmla="*/ 8 w 237"/>
                <a:gd name="T1" fmla="*/ 77 h 85"/>
                <a:gd name="T2" fmla="*/ 2 w 237"/>
                <a:gd name="T3" fmla="*/ 73 h 85"/>
                <a:gd name="T4" fmla="*/ 0 w 237"/>
                <a:gd name="T5" fmla="*/ 60 h 85"/>
                <a:gd name="T6" fmla="*/ 6 w 237"/>
                <a:gd name="T7" fmla="*/ 44 h 85"/>
                <a:gd name="T8" fmla="*/ 15 w 237"/>
                <a:gd name="T9" fmla="*/ 36 h 85"/>
                <a:gd name="T10" fmla="*/ 30 w 237"/>
                <a:gd name="T11" fmla="*/ 31 h 85"/>
                <a:gd name="T12" fmla="*/ 56 w 237"/>
                <a:gd name="T13" fmla="*/ 30 h 85"/>
                <a:gd name="T14" fmla="*/ 81 w 237"/>
                <a:gd name="T15" fmla="*/ 35 h 85"/>
                <a:gd name="T16" fmla="*/ 96 w 237"/>
                <a:gd name="T17" fmla="*/ 39 h 85"/>
                <a:gd name="T18" fmla="*/ 120 w 237"/>
                <a:gd name="T19" fmla="*/ 51 h 85"/>
                <a:gd name="T20" fmla="*/ 138 w 237"/>
                <a:gd name="T21" fmla="*/ 61 h 85"/>
                <a:gd name="T22" fmla="*/ 159 w 237"/>
                <a:gd name="T23" fmla="*/ 73 h 85"/>
                <a:gd name="T24" fmla="*/ 168 w 237"/>
                <a:gd name="T25" fmla="*/ 77 h 85"/>
                <a:gd name="T26" fmla="*/ 188 w 237"/>
                <a:gd name="T27" fmla="*/ 84 h 85"/>
                <a:gd name="T28" fmla="*/ 202 w 237"/>
                <a:gd name="T29" fmla="*/ 84 h 85"/>
                <a:gd name="T30" fmla="*/ 217 w 237"/>
                <a:gd name="T31" fmla="*/ 78 h 85"/>
                <a:gd name="T32" fmla="*/ 229 w 237"/>
                <a:gd name="T33" fmla="*/ 71 h 85"/>
                <a:gd name="T34" fmla="*/ 235 w 237"/>
                <a:gd name="T35" fmla="*/ 57 h 85"/>
                <a:gd name="T36" fmla="*/ 236 w 237"/>
                <a:gd name="T37" fmla="*/ 40 h 85"/>
                <a:gd name="T38" fmla="*/ 232 w 237"/>
                <a:gd name="T39" fmla="*/ 24 h 85"/>
                <a:gd name="T40" fmla="*/ 222 w 237"/>
                <a:gd name="T41" fmla="*/ 13 h 85"/>
                <a:gd name="T42" fmla="*/ 212 w 237"/>
                <a:gd name="T43" fmla="*/ 0 h 8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37"/>
                <a:gd name="T67" fmla="*/ 0 h 85"/>
                <a:gd name="T68" fmla="*/ 237 w 237"/>
                <a:gd name="T69" fmla="*/ 85 h 8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37" h="85">
                  <a:moveTo>
                    <a:pt x="8" y="77"/>
                  </a:moveTo>
                  <a:lnTo>
                    <a:pt x="2" y="73"/>
                  </a:lnTo>
                  <a:lnTo>
                    <a:pt x="0" y="60"/>
                  </a:lnTo>
                  <a:lnTo>
                    <a:pt x="6" y="44"/>
                  </a:lnTo>
                  <a:lnTo>
                    <a:pt x="15" y="36"/>
                  </a:lnTo>
                  <a:lnTo>
                    <a:pt x="30" y="31"/>
                  </a:lnTo>
                  <a:lnTo>
                    <a:pt x="56" y="30"/>
                  </a:lnTo>
                  <a:lnTo>
                    <a:pt x="81" y="35"/>
                  </a:lnTo>
                  <a:lnTo>
                    <a:pt x="96" y="39"/>
                  </a:lnTo>
                  <a:lnTo>
                    <a:pt x="120" y="51"/>
                  </a:lnTo>
                  <a:lnTo>
                    <a:pt x="138" y="61"/>
                  </a:lnTo>
                  <a:lnTo>
                    <a:pt x="159" y="73"/>
                  </a:lnTo>
                  <a:lnTo>
                    <a:pt x="168" y="77"/>
                  </a:lnTo>
                  <a:lnTo>
                    <a:pt x="188" y="84"/>
                  </a:lnTo>
                  <a:lnTo>
                    <a:pt x="202" y="84"/>
                  </a:lnTo>
                  <a:lnTo>
                    <a:pt x="217" y="78"/>
                  </a:lnTo>
                  <a:lnTo>
                    <a:pt x="229" y="71"/>
                  </a:lnTo>
                  <a:lnTo>
                    <a:pt x="235" y="57"/>
                  </a:lnTo>
                  <a:lnTo>
                    <a:pt x="236" y="40"/>
                  </a:lnTo>
                  <a:lnTo>
                    <a:pt x="232" y="24"/>
                  </a:lnTo>
                  <a:lnTo>
                    <a:pt x="222" y="13"/>
                  </a:lnTo>
                  <a:lnTo>
                    <a:pt x="212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</p:grpSp>
      <p:grpSp>
        <p:nvGrpSpPr>
          <p:cNvPr id="1081" name="Group 1583"/>
          <p:cNvGrpSpPr>
            <a:grpSpLocks/>
          </p:cNvGrpSpPr>
          <p:nvPr/>
        </p:nvGrpSpPr>
        <p:grpSpPr bwMode="auto">
          <a:xfrm>
            <a:off x="6235080" y="5500688"/>
            <a:ext cx="915987" cy="947737"/>
            <a:chOff x="2229" y="2331"/>
            <a:chExt cx="673" cy="741"/>
          </a:xfrm>
        </p:grpSpPr>
        <p:sp>
          <p:nvSpPr>
            <p:cNvPr id="1082" name="AutoShape 1584"/>
            <p:cNvSpPr>
              <a:spLocks noChangeArrowheads="1"/>
            </p:cNvSpPr>
            <p:nvPr/>
          </p:nvSpPr>
          <p:spPr bwMode="auto">
            <a:xfrm>
              <a:off x="2316" y="2331"/>
              <a:ext cx="438" cy="333"/>
            </a:xfrm>
            <a:prstGeom prst="roundRect">
              <a:avLst>
                <a:gd name="adj" fmla="val 12486"/>
              </a:avLst>
            </a:prstGeom>
            <a:solidFill>
              <a:srgbClr val="CECECE"/>
            </a:solidFill>
            <a:ln w="12700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3" name="Freeform 1585"/>
            <p:cNvSpPr>
              <a:spLocks/>
            </p:cNvSpPr>
            <p:nvPr/>
          </p:nvSpPr>
          <p:spPr bwMode="auto">
            <a:xfrm>
              <a:off x="2469" y="2728"/>
              <a:ext cx="17" cy="132"/>
            </a:xfrm>
            <a:custGeom>
              <a:avLst/>
              <a:gdLst>
                <a:gd name="T0" fmla="*/ 0 w 17"/>
                <a:gd name="T1" fmla="*/ 131 h 132"/>
                <a:gd name="T2" fmla="*/ 0 w 17"/>
                <a:gd name="T3" fmla="*/ 0 h 132"/>
                <a:gd name="T4" fmla="*/ 16 w 17"/>
                <a:gd name="T5" fmla="*/ 0 h 132"/>
                <a:gd name="T6" fmla="*/ 16 w 17"/>
                <a:gd name="T7" fmla="*/ 131 h 132"/>
                <a:gd name="T8" fmla="*/ 0 w 17"/>
                <a:gd name="T9" fmla="*/ 131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32"/>
                <a:gd name="T17" fmla="*/ 17 w 17"/>
                <a:gd name="T18" fmla="*/ 132 h 1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32">
                  <a:moveTo>
                    <a:pt x="0" y="131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31"/>
                  </a:lnTo>
                  <a:lnTo>
                    <a:pt x="0" y="131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4" name="Rectangle 1586"/>
            <p:cNvSpPr>
              <a:spLocks noChangeArrowheads="1"/>
            </p:cNvSpPr>
            <p:nvPr/>
          </p:nvSpPr>
          <p:spPr bwMode="auto">
            <a:xfrm>
              <a:off x="2290" y="2731"/>
              <a:ext cx="179" cy="133"/>
            </a:xfrm>
            <a:prstGeom prst="rect">
              <a:avLst/>
            </a:prstGeom>
            <a:solidFill>
              <a:srgbClr val="DADADA"/>
            </a:solidFill>
            <a:ln w="9525">
              <a:solidFill>
                <a:srgbClr val="0070B8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5" name="Freeform 1587"/>
            <p:cNvSpPr>
              <a:spLocks/>
            </p:cNvSpPr>
            <p:nvPr/>
          </p:nvSpPr>
          <p:spPr bwMode="auto">
            <a:xfrm>
              <a:off x="2294" y="2824"/>
              <a:ext cx="189" cy="17"/>
            </a:xfrm>
            <a:custGeom>
              <a:avLst/>
              <a:gdLst>
                <a:gd name="T0" fmla="*/ 188 w 189"/>
                <a:gd name="T1" fmla="*/ 0 h 17"/>
                <a:gd name="T2" fmla="*/ 176 w 189"/>
                <a:gd name="T3" fmla="*/ 16 h 17"/>
                <a:gd name="T4" fmla="*/ 0 w 189"/>
                <a:gd name="T5" fmla="*/ 16 h 17"/>
                <a:gd name="T6" fmla="*/ 0 60000 65536"/>
                <a:gd name="T7" fmla="*/ 0 60000 65536"/>
                <a:gd name="T8" fmla="*/ 0 60000 65536"/>
                <a:gd name="T9" fmla="*/ 0 w 189"/>
                <a:gd name="T10" fmla="*/ 0 h 17"/>
                <a:gd name="T11" fmla="*/ 189 w 189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" h="17">
                  <a:moveTo>
                    <a:pt x="188" y="0"/>
                  </a:moveTo>
                  <a:lnTo>
                    <a:pt x="176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6" name="Line 1588"/>
            <p:cNvSpPr>
              <a:spLocks noChangeShapeType="1"/>
            </p:cNvSpPr>
            <p:nvPr/>
          </p:nvSpPr>
          <p:spPr bwMode="auto">
            <a:xfrm>
              <a:off x="2295" y="2742"/>
              <a:ext cx="167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7" name="Freeform 1589"/>
            <p:cNvSpPr>
              <a:spLocks/>
            </p:cNvSpPr>
            <p:nvPr/>
          </p:nvSpPr>
          <p:spPr bwMode="auto">
            <a:xfrm>
              <a:off x="2290" y="273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8" name="Freeform 1590"/>
            <p:cNvSpPr>
              <a:spLocks/>
            </p:cNvSpPr>
            <p:nvPr/>
          </p:nvSpPr>
          <p:spPr bwMode="auto">
            <a:xfrm>
              <a:off x="2290" y="2747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9" name="Freeform 1591"/>
            <p:cNvSpPr>
              <a:spLocks/>
            </p:cNvSpPr>
            <p:nvPr/>
          </p:nvSpPr>
          <p:spPr bwMode="auto">
            <a:xfrm>
              <a:off x="2290" y="276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0" name="Freeform 1592"/>
            <p:cNvSpPr>
              <a:spLocks/>
            </p:cNvSpPr>
            <p:nvPr/>
          </p:nvSpPr>
          <p:spPr bwMode="auto">
            <a:xfrm>
              <a:off x="2290" y="278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1" name="Freeform 1593"/>
            <p:cNvSpPr>
              <a:spLocks/>
            </p:cNvSpPr>
            <p:nvPr/>
          </p:nvSpPr>
          <p:spPr bwMode="auto">
            <a:xfrm>
              <a:off x="2290" y="2796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2" name="Freeform 1594"/>
            <p:cNvSpPr>
              <a:spLocks/>
            </p:cNvSpPr>
            <p:nvPr/>
          </p:nvSpPr>
          <p:spPr bwMode="auto">
            <a:xfrm>
              <a:off x="2290" y="2836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7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7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3" name="Freeform 1595"/>
            <p:cNvSpPr>
              <a:spLocks/>
            </p:cNvSpPr>
            <p:nvPr/>
          </p:nvSpPr>
          <p:spPr bwMode="auto">
            <a:xfrm>
              <a:off x="2294" y="2810"/>
              <a:ext cx="189" cy="17"/>
            </a:xfrm>
            <a:custGeom>
              <a:avLst/>
              <a:gdLst>
                <a:gd name="T0" fmla="*/ 188 w 189"/>
                <a:gd name="T1" fmla="*/ 0 h 17"/>
                <a:gd name="T2" fmla="*/ 176 w 189"/>
                <a:gd name="T3" fmla="*/ 16 h 17"/>
                <a:gd name="T4" fmla="*/ 0 w 189"/>
                <a:gd name="T5" fmla="*/ 16 h 17"/>
                <a:gd name="T6" fmla="*/ 0 60000 65536"/>
                <a:gd name="T7" fmla="*/ 0 60000 65536"/>
                <a:gd name="T8" fmla="*/ 0 60000 65536"/>
                <a:gd name="T9" fmla="*/ 0 w 189"/>
                <a:gd name="T10" fmla="*/ 0 h 17"/>
                <a:gd name="T11" fmla="*/ 189 w 189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" h="17">
                  <a:moveTo>
                    <a:pt x="188" y="0"/>
                  </a:moveTo>
                  <a:lnTo>
                    <a:pt x="176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4" name="Freeform 1596"/>
            <p:cNvSpPr>
              <a:spLocks/>
            </p:cNvSpPr>
            <p:nvPr/>
          </p:nvSpPr>
          <p:spPr bwMode="auto">
            <a:xfrm>
              <a:off x="2290" y="2854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7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7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5" name="Freeform 1597"/>
            <p:cNvSpPr>
              <a:spLocks/>
            </p:cNvSpPr>
            <p:nvPr/>
          </p:nvSpPr>
          <p:spPr bwMode="auto">
            <a:xfrm>
              <a:off x="2476" y="2728"/>
              <a:ext cx="299" cy="132"/>
            </a:xfrm>
            <a:custGeom>
              <a:avLst/>
              <a:gdLst>
                <a:gd name="T0" fmla="*/ 0 w 299"/>
                <a:gd name="T1" fmla="*/ 131 h 132"/>
                <a:gd name="T2" fmla="*/ 0 w 299"/>
                <a:gd name="T3" fmla="*/ 0 h 132"/>
                <a:gd name="T4" fmla="*/ 298 w 299"/>
                <a:gd name="T5" fmla="*/ 0 h 132"/>
                <a:gd name="T6" fmla="*/ 298 w 299"/>
                <a:gd name="T7" fmla="*/ 131 h 132"/>
                <a:gd name="T8" fmla="*/ 0 w 299"/>
                <a:gd name="T9" fmla="*/ 131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9"/>
                <a:gd name="T16" fmla="*/ 0 h 132"/>
                <a:gd name="T17" fmla="*/ 299 w 299"/>
                <a:gd name="T18" fmla="*/ 132 h 1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9" h="132">
                  <a:moveTo>
                    <a:pt x="0" y="131"/>
                  </a:moveTo>
                  <a:lnTo>
                    <a:pt x="0" y="0"/>
                  </a:lnTo>
                  <a:lnTo>
                    <a:pt x="298" y="0"/>
                  </a:lnTo>
                  <a:lnTo>
                    <a:pt x="298" y="131"/>
                  </a:lnTo>
                  <a:lnTo>
                    <a:pt x="0" y="13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6" name="Freeform 1598"/>
            <p:cNvSpPr>
              <a:spLocks/>
            </p:cNvSpPr>
            <p:nvPr/>
          </p:nvSpPr>
          <p:spPr bwMode="auto">
            <a:xfrm>
              <a:off x="2704" y="2667"/>
              <a:ext cx="73" cy="158"/>
            </a:xfrm>
            <a:custGeom>
              <a:avLst/>
              <a:gdLst>
                <a:gd name="T0" fmla="*/ 0 w 73"/>
                <a:gd name="T1" fmla="*/ 0 h 158"/>
                <a:gd name="T2" fmla="*/ 72 w 73"/>
                <a:gd name="T3" fmla="*/ 52 h 158"/>
                <a:gd name="T4" fmla="*/ 72 w 73"/>
                <a:gd name="T5" fmla="*/ 157 h 158"/>
                <a:gd name="T6" fmla="*/ 0 60000 65536"/>
                <a:gd name="T7" fmla="*/ 0 60000 65536"/>
                <a:gd name="T8" fmla="*/ 0 60000 65536"/>
                <a:gd name="T9" fmla="*/ 0 w 73"/>
                <a:gd name="T10" fmla="*/ 0 h 158"/>
                <a:gd name="T11" fmla="*/ 73 w 73"/>
                <a:gd name="T12" fmla="*/ 158 h 1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3" h="158">
                  <a:moveTo>
                    <a:pt x="0" y="0"/>
                  </a:moveTo>
                  <a:lnTo>
                    <a:pt x="72" y="52"/>
                  </a:lnTo>
                  <a:lnTo>
                    <a:pt x="72" y="157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7" name="Freeform 1599"/>
            <p:cNvSpPr>
              <a:spLocks/>
            </p:cNvSpPr>
            <p:nvPr/>
          </p:nvSpPr>
          <p:spPr bwMode="auto">
            <a:xfrm>
              <a:off x="2288" y="2730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8" name="Freeform 1600"/>
            <p:cNvSpPr>
              <a:spLocks/>
            </p:cNvSpPr>
            <p:nvPr/>
          </p:nvSpPr>
          <p:spPr bwMode="auto">
            <a:xfrm>
              <a:off x="2288" y="2667"/>
              <a:ext cx="489" cy="59"/>
            </a:xfrm>
            <a:custGeom>
              <a:avLst/>
              <a:gdLst>
                <a:gd name="T0" fmla="*/ 0 w 489"/>
                <a:gd name="T1" fmla="*/ 58 h 59"/>
                <a:gd name="T2" fmla="*/ 488 w 489"/>
                <a:gd name="T3" fmla="*/ 58 h 59"/>
                <a:gd name="T4" fmla="*/ 411 w 489"/>
                <a:gd name="T5" fmla="*/ 0 h 59"/>
                <a:gd name="T6" fmla="*/ 77 w 489"/>
                <a:gd name="T7" fmla="*/ 1 h 59"/>
                <a:gd name="T8" fmla="*/ 0 w 489"/>
                <a:gd name="T9" fmla="*/ 58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59"/>
                <a:gd name="T17" fmla="*/ 489 w 489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59">
                  <a:moveTo>
                    <a:pt x="0" y="58"/>
                  </a:moveTo>
                  <a:lnTo>
                    <a:pt x="488" y="58"/>
                  </a:lnTo>
                  <a:lnTo>
                    <a:pt x="411" y="0"/>
                  </a:lnTo>
                  <a:lnTo>
                    <a:pt x="77" y="1"/>
                  </a:lnTo>
                  <a:lnTo>
                    <a:pt x="0" y="58"/>
                  </a:lnTo>
                </a:path>
              </a:pathLst>
            </a:custGeom>
            <a:solidFill>
              <a:srgbClr val="E0E0E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9" name="Freeform 1601"/>
            <p:cNvSpPr>
              <a:spLocks/>
            </p:cNvSpPr>
            <p:nvPr/>
          </p:nvSpPr>
          <p:spPr bwMode="auto">
            <a:xfrm>
              <a:off x="2368" y="2666"/>
              <a:ext cx="333" cy="24"/>
            </a:xfrm>
            <a:custGeom>
              <a:avLst/>
              <a:gdLst>
                <a:gd name="T0" fmla="*/ 2 w 333"/>
                <a:gd name="T1" fmla="*/ 21 h 24"/>
                <a:gd name="T2" fmla="*/ 2 w 333"/>
                <a:gd name="T3" fmla="*/ 23 h 24"/>
                <a:gd name="T4" fmla="*/ 330 w 333"/>
                <a:gd name="T5" fmla="*/ 23 h 24"/>
                <a:gd name="T6" fmla="*/ 330 w 333"/>
                <a:gd name="T7" fmla="*/ 21 h 24"/>
                <a:gd name="T8" fmla="*/ 332 w 333"/>
                <a:gd name="T9" fmla="*/ 21 h 24"/>
                <a:gd name="T10" fmla="*/ 332 w 333"/>
                <a:gd name="T11" fmla="*/ 2 h 24"/>
                <a:gd name="T12" fmla="*/ 330 w 333"/>
                <a:gd name="T13" fmla="*/ 2 h 24"/>
                <a:gd name="T14" fmla="*/ 330 w 333"/>
                <a:gd name="T15" fmla="*/ 0 h 24"/>
                <a:gd name="T16" fmla="*/ 2 w 333"/>
                <a:gd name="T17" fmla="*/ 0 h 24"/>
                <a:gd name="T18" fmla="*/ 2 w 333"/>
                <a:gd name="T19" fmla="*/ 2 h 24"/>
                <a:gd name="T20" fmla="*/ 0 w 333"/>
                <a:gd name="T21" fmla="*/ 2 h 24"/>
                <a:gd name="T22" fmla="*/ 0 w 333"/>
                <a:gd name="T23" fmla="*/ 21 h 24"/>
                <a:gd name="T24" fmla="*/ 2 w 333"/>
                <a:gd name="T25" fmla="*/ 21 h 2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33"/>
                <a:gd name="T40" fmla="*/ 0 h 24"/>
                <a:gd name="T41" fmla="*/ 333 w 333"/>
                <a:gd name="T42" fmla="*/ 24 h 2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33" h="24">
                  <a:moveTo>
                    <a:pt x="2" y="21"/>
                  </a:moveTo>
                  <a:lnTo>
                    <a:pt x="2" y="23"/>
                  </a:lnTo>
                  <a:lnTo>
                    <a:pt x="330" y="23"/>
                  </a:lnTo>
                  <a:lnTo>
                    <a:pt x="330" y="21"/>
                  </a:lnTo>
                  <a:lnTo>
                    <a:pt x="332" y="21"/>
                  </a:lnTo>
                  <a:lnTo>
                    <a:pt x="332" y="2"/>
                  </a:lnTo>
                  <a:lnTo>
                    <a:pt x="330" y="2"/>
                  </a:lnTo>
                  <a:lnTo>
                    <a:pt x="330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1"/>
                  </a:lnTo>
                  <a:lnTo>
                    <a:pt x="2" y="21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0" name="Freeform 1602"/>
            <p:cNvSpPr>
              <a:spLocks/>
            </p:cNvSpPr>
            <p:nvPr/>
          </p:nvSpPr>
          <p:spPr bwMode="auto">
            <a:xfrm>
              <a:off x="2368" y="2689"/>
              <a:ext cx="17" cy="1"/>
            </a:xfrm>
            <a:custGeom>
              <a:avLst/>
              <a:gdLst>
                <a:gd name="T0" fmla="*/ 16 w 17"/>
                <a:gd name="T1" fmla="*/ 0 h 1"/>
                <a:gd name="T2" fmla="*/ 12 w 17"/>
                <a:gd name="T3" fmla="*/ 0 h 1"/>
                <a:gd name="T4" fmla="*/ 8 w 17"/>
                <a:gd name="T5" fmla="*/ 0 h 1"/>
                <a:gd name="T6" fmla="*/ 4 w 17"/>
                <a:gd name="T7" fmla="*/ 0 h 1"/>
                <a:gd name="T8" fmla="*/ 0 w 17"/>
                <a:gd name="T9" fmla="*/ 0 h 1"/>
                <a:gd name="T10" fmla="*/ 4 w 17"/>
                <a:gd name="T11" fmla="*/ 0 h 1"/>
                <a:gd name="T12" fmla="*/ 8 w 17"/>
                <a:gd name="T13" fmla="*/ 0 h 1"/>
                <a:gd name="T14" fmla="*/ 12 w 17"/>
                <a:gd name="T15" fmla="*/ 0 h 1"/>
                <a:gd name="T16" fmla="*/ 16 w 17"/>
                <a:gd name="T17" fmla="*/ 0 h 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1"/>
                <a:gd name="T29" fmla="*/ 17 w 17"/>
                <a:gd name="T30" fmla="*/ 1 h 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1">
                  <a:moveTo>
                    <a:pt x="16" y="0"/>
                  </a:move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1" name="Freeform 1603"/>
            <p:cNvSpPr>
              <a:spLocks/>
            </p:cNvSpPr>
            <p:nvPr/>
          </p:nvSpPr>
          <p:spPr bwMode="auto">
            <a:xfrm>
              <a:off x="2288" y="273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2" name="Freeform 1604"/>
            <p:cNvSpPr>
              <a:spLocks/>
            </p:cNvSpPr>
            <p:nvPr/>
          </p:nvSpPr>
          <p:spPr bwMode="auto">
            <a:xfrm>
              <a:off x="2288" y="2728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3" name="Freeform 1605"/>
            <p:cNvSpPr>
              <a:spLocks/>
            </p:cNvSpPr>
            <p:nvPr/>
          </p:nvSpPr>
          <p:spPr bwMode="auto">
            <a:xfrm>
              <a:off x="2288" y="2725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4" name="Freeform 1606"/>
            <p:cNvSpPr>
              <a:spLocks/>
            </p:cNvSpPr>
            <p:nvPr/>
          </p:nvSpPr>
          <p:spPr bwMode="auto">
            <a:xfrm>
              <a:off x="2288" y="2723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5" name="Freeform 1607"/>
            <p:cNvSpPr>
              <a:spLocks/>
            </p:cNvSpPr>
            <p:nvPr/>
          </p:nvSpPr>
          <p:spPr bwMode="auto">
            <a:xfrm>
              <a:off x="2288" y="2723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6" name="Freeform 1608"/>
            <p:cNvSpPr>
              <a:spLocks/>
            </p:cNvSpPr>
            <p:nvPr/>
          </p:nvSpPr>
          <p:spPr bwMode="auto">
            <a:xfrm>
              <a:off x="2325" y="2678"/>
              <a:ext cx="417" cy="26"/>
            </a:xfrm>
            <a:custGeom>
              <a:avLst/>
              <a:gdLst>
                <a:gd name="T0" fmla="*/ 41 w 417"/>
                <a:gd name="T1" fmla="*/ 0 h 26"/>
                <a:gd name="T2" fmla="*/ 41 w 417"/>
                <a:gd name="T3" fmla="*/ 15 h 26"/>
                <a:gd name="T4" fmla="*/ 377 w 417"/>
                <a:gd name="T5" fmla="*/ 15 h 26"/>
                <a:gd name="T6" fmla="*/ 377 w 417"/>
                <a:gd name="T7" fmla="*/ 1 h 26"/>
                <a:gd name="T8" fmla="*/ 416 w 417"/>
                <a:gd name="T9" fmla="*/ 25 h 26"/>
                <a:gd name="T10" fmla="*/ 0 w 417"/>
                <a:gd name="T11" fmla="*/ 25 h 26"/>
                <a:gd name="T12" fmla="*/ 41 w 417"/>
                <a:gd name="T13" fmla="*/ 0 h 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17"/>
                <a:gd name="T22" fmla="*/ 0 h 26"/>
                <a:gd name="T23" fmla="*/ 417 w 417"/>
                <a:gd name="T24" fmla="*/ 26 h 2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17" h="26">
                  <a:moveTo>
                    <a:pt x="41" y="0"/>
                  </a:moveTo>
                  <a:lnTo>
                    <a:pt x="41" y="15"/>
                  </a:lnTo>
                  <a:lnTo>
                    <a:pt x="377" y="15"/>
                  </a:lnTo>
                  <a:lnTo>
                    <a:pt x="377" y="1"/>
                  </a:lnTo>
                  <a:lnTo>
                    <a:pt x="416" y="25"/>
                  </a:lnTo>
                  <a:lnTo>
                    <a:pt x="0" y="25"/>
                  </a:lnTo>
                  <a:lnTo>
                    <a:pt x="41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7" name="Line 1609"/>
            <p:cNvSpPr>
              <a:spLocks noChangeShapeType="1"/>
            </p:cNvSpPr>
            <p:nvPr/>
          </p:nvSpPr>
          <p:spPr bwMode="auto">
            <a:xfrm>
              <a:off x="2674" y="2733"/>
              <a:ext cx="0" cy="119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8" name="Line 1610"/>
            <p:cNvSpPr>
              <a:spLocks noChangeShapeType="1"/>
            </p:cNvSpPr>
            <p:nvPr/>
          </p:nvSpPr>
          <p:spPr bwMode="auto">
            <a:xfrm>
              <a:off x="2540" y="2733"/>
              <a:ext cx="0" cy="122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9" name="Line 1611"/>
            <p:cNvSpPr>
              <a:spLocks noChangeShapeType="1"/>
            </p:cNvSpPr>
            <p:nvPr/>
          </p:nvSpPr>
          <p:spPr bwMode="auto">
            <a:xfrm flipH="1">
              <a:off x="2283" y="2725"/>
              <a:ext cx="494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0" name="Line 1612"/>
            <p:cNvSpPr>
              <a:spLocks noChangeShapeType="1"/>
            </p:cNvSpPr>
            <p:nvPr/>
          </p:nvSpPr>
          <p:spPr bwMode="auto">
            <a:xfrm>
              <a:off x="2377" y="2692"/>
              <a:ext cx="319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1" name="Freeform 1613"/>
            <p:cNvSpPr>
              <a:spLocks/>
            </p:cNvSpPr>
            <p:nvPr/>
          </p:nvSpPr>
          <p:spPr bwMode="auto">
            <a:xfrm>
              <a:off x="2325" y="264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2" name="Freeform 1614"/>
            <p:cNvSpPr>
              <a:spLocks/>
            </p:cNvSpPr>
            <p:nvPr/>
          </p:nvSpPr>
          <p:spPr bwMode="auto">
            <a:xfrm>
              <a:off x="2325" y="264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3" name="Freeform 1615"/>
            <p:cNvSpPr>
              <a:spLocks/>
            </p:cNvSpPr>
            <p:nvPr/>
          </p:nvSpPr>
          <p:spPr bwMode="auto">
            <a:xfrm>
              <a:off x="2325" y="264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4" name="Freeform 1616"/>
            <p:cNvSpPr>
              <a:spLocks/>
            </p:cNvSpPr>
            <p:nvPr/>
          </p:nvSpPr>
          <p:spPr bwMode="auto">
            <a:xfrm>
              <a:off x="2325" y="263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5" name="Freeform 1617"/>
            <p:cNvSpPr>
              <a:spLocks/>
            </p:cNvSpPr>
            <p:nvPr/>
          </p:nvSpPr>
          <p:spPr bwMode="auto">
            <a:xfrm>
              <a:off x="2325" y="263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6" name="Freeform 1618"/>
            <p:cNvSpPr>
              <a:spLocks/>
            </p:cNvSpPr>
            <p:nvPr/>
          </p:nvSpPr>
          <p:spPr bwMode="auto">
            <a:xfrm>
              <a:off x="2325" y="263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7" name="Freeform 1619"/>
            <p:cNvSpPr>
              <a:spLocks/>
            </p:cNvSpPr>
            <p:nvPr/>
          </p:nvSpPr>
          <p:spPr bwMode="auto">
            <a:xfrm>
              <a:off x="2325" y="262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8" name="Freeform 1620"/>
            <p:cNvSpPr>
              <a:spLocks/>
            </p:cNvSpPr>
            <p:nvPr/>
          </p:nvSpPr>
          <p:spPr bwMode="auto">
            <a:xfrm>
              <a:off x="2325" y="262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9" name="Freeform 1621"/>
            <p:cNvSpPr>
              <a:spLocks/>
            </p:cNvSpPr>
            <p:nvPr/>
          </p:nvSpPr>
          <p:spPr bwMode="auto">
            <a:xfrm>
              <a:off x="2325" y="262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0" name="Freeform 1622"/>
            <p:cNvSpPr>
              <a:spLocks/>
            </p:cNvSpPr>
            <p:nvPr/>
          </p:nvSpPr>
          <p:spPr bwMode="auto">
            <a:xfrm>
              <a:off x="2325" y="261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1" name="Freeform 1623"/>
            <p:cNvSpPr>
              <a:spLocks/>
            </p:cNvSpPr>
            <p:nvPr/>
          </p:nvSpPr>
          <p:spPr bwMode="auto">
            <a:xfrm>
              <a:off x="2325" y="261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2" name="Freeform 1624"/>
            <p:cNvSpPr>
              <a:spLocks/>
            </p:cNvSpPr>
            <p:nvPr/>
          </p:nvSpPr>
          <p:spPr bwMode="auto">
            <a:xfrm>
              <a:off x="2325" y="261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3" name="Freeform 1625"/>
            <p:cNvSpPr>
              <a:spLocks/>
            </p:cNvSpPr>
            <p:nvPr/>
          </p:nvSpPr>
          <p:spPr bwMode="auto">
            <a:xfrm>
              <a:off x="2325" y="260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4" name="Freeform 1626"/>
            <p:cNvSpPr>
              <a:spLocks/>
            </p:cNvSpPr>
            <p:nvPr/>
          </p:nvSpPr>
          <p:spPr bwMode="auto">
            <a:xfrm>
              <a:off x="2325" y="260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5" name="Freeform 1627"/>
            <p:cNvSpPr>
              <a:spLocks/>
            </p:cNvSpPr>
            <p:nvPr/>
          </p:nvSpPr>
          <p:spPr bwMode="auto">
            <a:xfrm>
              <a:off x="2325" y="260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6" name="Freeform 1628"/>
            <p:cNvSpPr>
              <a:spLocks/>
            </p:cNvSpPr>
            <p:nvPr/>
          </p:nvSpPr>
          <p:spPr bwMode="auto">
            <a:xfrm>
              <a:off x="2325" y="260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7" name="Freeform 1629"/>
            <p:cNvSpPr>
              <a:spLocks/>
            </p:cNvSpPr>
            <p:nvPr/>
          </p:nvSpPr>
          <p:spPr bwMode="auto">
            <a:xfrm>
              <a:off x="2325" y="25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8" name="Freeform 1630"/>
            <p:cNvSpPr>
              <a:spLocks/>
            </p:cNvSpPr>
            <p:nvPr/>
          </p:nvSpPr>
          <p:spPr bwMode="auto">
            <a:xfrm>
              <a:off x="2325" y="259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9" name="Freeform 1631"/>
            <p:cNvSpPr>
              <a:spLocks/>
            </p:cNvSpPr>
            <p:nvPr/>
          </p:nvSpPr>
          <p:spPr bwMode="auto">
            <a:xfrm>
              <a:off x="2325" y="2589"/>
              <a:ext cx="417" cy="17"/>
            </a:xfrm>
            <a:custGeom>
              <a:avLst/>
              <a:gdLst>
                <a:gd name="T0" fmla="*/ 0 w 417"/>
                <a:gd name="T1" fmla="*/ 0 h 17"/>
                <a:gd name="T2" fmla="*/ 0 w 417"/>
                <a:gd name="T3" fmla="*/ 16 h 17"/>
                <a:gd name="T4" fmla="*/ 416 w 417"/>
                <a:gd name="T5" fmla="*/ 16 h 17"/>
                <a:gd name="T6" fmla="*/ 416 w 417"/>
                <a:gd name="T7" fmla="*/ 0 h 17"/>
                <a:gd name="T8" fmla="*/ 0 w 4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0"/>
                  </a:moveTo>
                  <a:lnTo>
                    <a:pt x="0" y="16"/>
                  </a:lnTo>
                  <a:lnTo>
                    <a:pt x="416" y="16"/>
                  </a:ln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0" name="Freeform 1632"/>
            <p:cNvSpPr>
              <a:spLocks/>
            </p:cNvSpPr>
            <p:nvPr/>
          </p:nvSpPr>
          <p:spPr bwMode="auto">
            <a:xfrm>
              <a:off x="2325" y="258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1" name="Freeform 1633"/>
            <p:cNvSpPr>
              <a:spLocks/>
            </p:cNvSpPr>
            <p:nvPr/>
          </p:nvSpPr>
          <p:spPr bwMode="auto">
            <a:xfrm>
              <a:off x="2325" y="258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2" name="Freeform 1634"/>
            <p:cNvSpPr>
              <a:spLocks/>
            </p:cNvSpPr>
            <p:nvPr/>
          </p:nvSpPr>
          <p:spPr bwMode="auto">
            <a:xfrm>
              <a:off x="2325" y="258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3" name="Freeform 1635"/>
            <p:cNvSpPr>
              <a:spLocks/>
            </p:cNvSpPr>
            <p:nvPr/>
          </p:nvSpPr>
          <p:spPr bwMode="auto">
            <a:xfrm>
              <a:off x="2325" y="257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4" name="Freeform 1636"/>
            <p:cNvSpPr>
              <a:spLocks/>
            </p:cNvSpPr>
            <p:nvPr/>
          </p:nvSpPr>
          <p:spPr bwMode="auto">
            <a:xfrm>
              <a:off x="2325" y="257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5" name="Freeform 1637"/>
            <p:cNvSpPr>
              <a:spLocks/>
            </p:cNvSpPr>
            <p:nvPr/>
          </p:nvSpPr>
          <p:spPr bwMode="auto">
            <a:xfrm>
              <a:off x="2325" y="257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6" name="Freeform 1638"/>
            <p:cNvSpPr>
              <a:spLocks/>
            </p:cNvSpPr>
            <p:nvPr/>
          </p:nvSpPr>
          <p:spPr bwMode="auto">
            <a:xfrm>
              <a:off x="2325" y="256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7" name="Freeform 1639"/>
            <p:cNvSpPr>
              <a:spLocks/>
            </p:cNvSpPr>
            <p:nvPr/>
          </p:nvSpPr>
          <p:spPr bwMode="auto">
            <a:xfrm>
              <a:off x="2325" y="256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8" name="Freeform 1640"/>
            <p:cNvSpPr>
              <a:spLocks/>
            </p:cNvSpPr>
            <p:nvPr/>
          </p:nvSpPr>
          <p:spPr bwMode="auto">
            <a:xfrm>
              <a:off x="2325" y="256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9" name="Freeform 1641"/>
            <p:cNvSpPr>
              <a:spLocks/>
            </p:cNvSpPr>
            <p:nvPr/>
          </p:nvSpPr>
          <p:spPr bwMode="auto">
            <a:xfrm>
              <a:off x="2325" y="256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0" name="Freeform 1642"/>
            <p:cNvSpPr>
              <a:spLocks/>
            </p:cNvSpPr>
            <p:nvPr/>
          </p:nvSpPr>
          <p:spPr bwMode="auto">
            <a:xfrm>
              <a:off x="2325" y="255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1" name="Freeform 1643"/>
            <p:cNvSpPr>
              <a:spLocks/>
            </p:cNvSpPr>
            <p:nvPr/>
          </p:nvSpPr>
          <p:spPr bwMode="auto">
            <a:xfrm>
              <a:off x="2325" y="255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2" name="Freeform 1644"/>
            <p:cNvSpPr>
              <a:spLocks/>
            </p:cNvSpPr>
            <p:nvPr/>
          </p:nvSpPr>
          <p:spPr bwMode="auto">
            <a:xfrm>
              <a:off x="2325" y="254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3" name="Freeform 1645"/>
            <p:cNvSpPr>
              <a:spLocks/>
            </p:cNvSpPr>
            <p:nvPr/>
          </p:nvSpPr>
          <p:spPr bwMode="auto">
            <a:xfrm>
              <a:off x="2325" y="254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4" name="Freeform 1646"/>
            <p:cNvSpPr>
              <a:spLocks/>
            </p:cNvSpPr>
            <p:nvPr/>
          </p:nvSpPr>
          <p:spPr bwMode="auto">
            <a:xfrm>
              <a:off x="2325" y="254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5" name="Freeform 1647"/>
            <p:cNvSpPr>
              <a:spLocks/>
            </p:cNvSpPr>
            <p:nvPr/>
          </p:nvSpPr>
          <p:spPr bwMode="auto">
            <a:xfrm>
              <a:off x="2325" y="253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6" name="Freeform 1648"/>
            <p:cNvSpPr>
              <a:spLocks/>
            </p:cNvSpPr>
            <p:nvPr/>
          </p:nvSpPr>
          <p:spPr bwMode="auto">
            <a:xfrm>
              <a:off x="2325" y="253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7" name="Freeform 1649"/>
            <p:cNvSpPr>
              <a:spLocks/>
            </p:cNvSpPr>
            <p:nvPr/>
          </p:nvSpPr>
          <p:spPr bwMode="auto">
            <a:xfrm>
              <a:off x="2325" y="253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8" name="Freeform 1650"/>
            <p:cNvSpPr>
              <a:spLocks/>
            </p:cNvSpPr>
            <p:nvPr/>
          </p:nvSpPr>
          <p:spPr bwMode="auto">
            <a:xfrm>
              <a:off x="2325" y="252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9" name="Freeform 1651"/>
            <p:cNvSpPr>
              <a:spLocks/>
            </p:cNvSpPr>
            <p:nvPr/>
          </p:nvSpPr>
          <p:spPr bwMode="auto">
            <a:xfrm>
              <a:off x="2325" y="2526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0" name="Freeform 1652"/>
            <p:cNvSpPr>
              <a:spLocks/>
            </p:cNvSpPr>
            <p:nvPr/>
          </p:nvSpPr>
          <p:spPr bwMode="auto">
            <a:xfrm>
              <a:off x="2325" y="252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1" name="Freeform 1653"/>
            <p:cNvSpPr>
              <a:spLocks/>
            </p:cNvSpPr>
            <p:nvPr/>
          </p:nvSpPr>
          <p:spPr bwMode="auto">
            <a:xfrm>
              <a:off x="2325" y="252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2" name="Freeform 1654"/>
            <p:cNvSpPr>
              <a:spLocks/>
            </p:cNvSpPr>
            <p:nvPr/>
          </p:nvSpPr>
          <p:spPr bwMode="auto">
            <a:xfrm>
              <a:off x="2325" y="251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3" name="Freeform 1655"/>
            <p:cNvSpPr>
              <a:spLocks/>
            </p:cNvSpPr>
            <p:nvPr/>
          </p:nvSpPr>
          <p:spPr bwMode="auto">
            <a:xfrm>
              <a:off x="2325" y="251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4" name="Freeform 1656"/>
            <p:cNvSpPr>
              <a:spLocks/>
            </p:cNvSpPr>
            <p:nvPr/>
          </p:nvSpPr>
          <p:spPr bwMode="auto">
            <a:xfrm>
              <a:off x="2325" y="251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5" name="Freeform 1657"/>
            <p:cNvSpPr>
              <a:spLocks/>
            </p:cNvSpPr>
            <p:nvPr/>
          </p:nvSpPr>
          <p:spPr bwMode="auto">
            <a:xfrm>
              <a:off x="2325" y="250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6" name="Freeform 1658"/>
            <p:cNvSpPr>
              <a:spLocks/>
            </p:cNvSpPr>
            <p:nvPr/>
          </p:nvSpPr>
          <p:spPr bwMode="auto">
            <a:xfrm>
              <a:off x="2325" y="250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7" name="Freeform 1659"/>
            <p:cNvSpPr>
              <a:spLocks/>
            </p:cNvSpPr>
            <p:nvPr/>
          </p:nvSpPr>
          <p:spPr bwMode="auto">
            <a:xfrm>
              <a:off x="2325" y="249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8" name="Freeform 1660"/>
            <p:cNvSpPr>
              <a:spLocks/>
            </p:cNvSpPr>
            <p:nvPr/>
          </p:nvSpPr>
          <p:spPr bwMode="auto">
            <a:xfrm>
              <a:off x="2325" y="24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9" name="Freeform 1661"/>
            <p:cNvSpPr>
              <a:spLocks/>
            </p:cNvSpPr>
            <p:nvPr/>
          </p:nvSpPr>
          <p:spPr bwMode="auto">
            <a:xfrm>
              <a:off x="2325" y="249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0" name="Freeform 1662"/>
            <p:cNvSpPr>
              <a:spLocks/>
            </p:cNvSpPr>
            <p:nvPr/>
          </p:nvSpPr>
          <p:spPr bwMode="auto">
            <a:xfrm>
              <a:off x="2325" y="249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1" name="Freeform 1663"/>
            <p:cNvSpPr>
              <a:spLocks/>
            </p:cNvSpPr>
            <p:nvPr/>
          </p:nvSpPr>
          <p:spPr bwMode="auto">
            <a:xfrm>
              <a:off x="2325" y="248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2" name="Freeform 1664"/>
            <p:cNvSpPr>
              <a:spLocks/>
            </p:cNvSpPr>
            <p:nvPr/>
          </p:nvSpPr>
          <p:spPr bwMode="auto">
            <a:xfrm>
              <a:off x="2325" y="248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3" name="Freeform 1665"/>
            <p:cNvSpPr>
              <a:spLocks/>
            </p:cNvSpPr>
            <p:nvPr/>
          </p:nvSpPr>
          <p:spPr bwMode="auto">
            <a:xfrm>
              <a:off x="2325" y="248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4" name="Freeform 1666"/>
            <p:cNvSpPr>
              <a:spLocks/>
            </p:cNvSpPr>
            <p:nvPr/>
          </p:nvSpPr>
          <p:spPr bwMode="auto">
            <a:xfrm>
              <a:off x="2325" y="2477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5" name="Freeform 1667"/>
            <p:cNvSpPr>
              <a:spLocks/>
            </p:cNvSpPr>
            <p:nvPr/>
          </p:nvSpPr>
          <p:spPr bwMode="auto">
            <a:xfrm>
              <a:off x="2325" y="247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6" name="Freeform 1668"/>
            <p:cNvSpPr>
              <a:spLocks/>
            </p:cNvSpPr>
            <p:nvPr/>
          </p:nvSpPr>
          <p:spPr bwMode="auto">
            <a:xfrm>
              <a:off x="2325" y="247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7" name="Freeform 1669"/>
            <p:cNvSpPr>
              <a:spLocks/>
            </p:cNvSpPr>
            <p:nvPr/>
          </p:nvSpPr>
          <p:spPr bwMode="auto">
            <a:xfrm>
              <a:off x="2325" y="246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8" name="Freeform 1670"/>
            <p:cNvSpPr>
              <a:spLocks/>
            </p:cNvSpPr>
            <p:nvPr/>
          </p:nvSpPr>
          <p:spPr bwMode="auto">
            <a:xfrm>
              <a:off x="2325" y="246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9" name="Freeform 1671"/>
            <p:cNvSpPr>
              <a:spLocks/>
            </p:cNvSpPr>
            <p:nvPr/>
          </p:nvSpPr>
          <p:spPr bwMode="auto">
            <a:xfrm>
              <a:off x="2325" y="246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0" name="Freeform 1672"/>
            <p:cNvSpPr>
              <a:spLocks/>
            </p:cNvSpPr>
            <p:nvPr/>
          </p:nvSpPr>
          <p:spPr bwMode="auto">
            <a:xfrm>
              <a:off x="2325" y="245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1" name="Freeform 1673"/>
            <p:cNvSpPr>
              <a:spLocks/>
            </p:cNvSpPr>
            <p:nvPr/>
          </p:nvSpPr>
          <p:spPr bwMode="auto">
            <a:xfrm>
              <a:off x="2325" y="245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2" name="Freeform 1674"/>
            <p:cNvSpPr>
              <a:spLocks/>
            </p:cNvSpPr>
            <p:nvPr/>
          </p:nvSpPr>
          <p:spPr bwMode="auto">
            <a:xfrm>
              <a:off x="2325" y="245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3" name="Freeform 1675"/>
            <p:cNvSpPr>
              <a:spLocks/>
            </p:cNvSpPr>
            <p:nvPr/>
          </p:nvSpPr>
          <p:spPr bwMode="auto">
            <a:xfrm>
              <a:off x="2325" y="245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4" name="Freeform 1676"/>
            <p:cNvSpPr>
              <a:spLocks/>
            </p:cNvSpPr>
            <p:nvPr/>
          </p:nvSpPr>
          <p:spPr bwMode="auto">
            <a:xfrm>
              <a:off x="2325" y="244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5" name="Freeform 1677"/>
            <p:cNvSpPr>
              <a:spLocks/>
            </p:cNvSpPr>
            <p:nvPr/>
          </p:nvSpPr>
          <p:spPr bwMode="auto">
            <a:xfrm>
              <a:off x="2325" y="244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6" name="Freeform 1678"/>
            <p:cNvSpPr>
              <a:spLocks/>
            </p:cNvSpPr>
            <p:nvPr/>
          </p:nvSpPr>
          <p:spPr bwMode="auto">
            <a:xfrm>
              <a:off x="2325" y="244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7" name="Freeform 1679"/>
            <p:cNvSpPr>
              <a:spLocks/>
            </p:cNvSpPr>
            <p:nvPr/>
          </p:nvSpPr>
          <p:spPr bwMode="auto">
            <a:xfrm>
              <a:off x="2325" y="2437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8" name="Freeform 1680"/>
            <p:cNvSpPr>
              <a:spLocks/>
            </p:cNvSpPr>
            <p:nvPr/>
          </p:nvSpPr>
          <p:spPr bwMode="auto">
            <a:xfrm>
              <a:off x="2325" y="243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9" name="Freeform 1681"/>
            <p:cNvSpPr>
              <a:spLocks/>
            </p:cNvSpPr>
            <p:nvPr/>
          </p:nvSpPr>
          <p:spPr bwMode="auto">
            <a:xfrm>
              <a:off x="2325" y="2430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0" name="Freeform 1682"/>
            <p:cNvSpPr>
              <a:spLocks/>
            </p:cNvSpPr>
            <p:nvPr/>
          </p:nvSpPr>
          <p:spPr bwMode="auto">
            <a:xfrm>
              <a:off x="2325" y="242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1" name="Freeform 1683"/>
            <p:cNvSpPr>
              <a:spLocks/>
            </p:cNvSpPr>
            <p:nvPr/>
          </p:nvSpPr>
          <p:spPr bwMode="auto">
            <a:xfrm>
              <a:off x="2325" y="242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2" name="Freeform 1684"/>
            <p:cNvSpPr>
              <a:spLocks/>
            </p:cNvSpPr>
            <p:nvPr/>
          </p:nvSpPr>
          <p:spPr bwMode="auto">
            <a:xfrm>
              <a:off x="2325" y="242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3" name="Freeform 1685"/>
            <p:cNvSpPr>
              <a:spLocks/>
            </p:cNvSpPr>
            <p:nvPr/>
          </p:nvSpPr>
          <p:spPr bwMode="auto">
            <a:xfrm>
              <a:off x="2325" y="241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4" name="Freeform 1686"/>
            <p:cNvSpPr>
              <a:spLocks/>
            </p:cNvSpPr>
            <p:nvPr/>
          </p:nvSpPr>
          <p:spPr bwMode="auto">
            <a:xfrm>
              <a:off x="2325" y="241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5" name="Freeform 1687"/>
            <p:cNvSpPr>
              <a:spLocks/>
            </p:cNvSpPr>
            <p:nvPr/>
          </p:nvSpPr>
          <p:spPr bwMode="auto">
            <a:xfrm>
              <a:off x="2325" y="241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6" name="Freeform 1688"/>
            <p:cNvSpPr>
              <a:spLocks/>
            </p:cNvSpPr>
            <p:nvPr/>
          </p:nvSpPr>
          <p:spPr bwMode="auto">
            <a:xfrm>
              <a:off x="2325" y="241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7" name="Freeform 1689"/>
            <p:cNvSpPr>
              <a:spLocks/>
            </p:cNvSpPr>
            <p:nvPr/>
          </p:nvSpPr>
          <p:spPr bwMode="auto">
            <a:xfrm>
              <a:off x="2325" y="240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8" name="Freeform 1690"/>
            <p:cNvSpPr>
              <a:spLocks/>
            </p:cNvSpPr>
            <p:nvPr/>
          </p:nvSpPr>
          <p:spPr bwMode="auto">
            <a:xfrm>
              <a:off x="2325" y="240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9" name="Freeform 1691"/>
            <p:cNvSpPr>
              <a:spLocks/>
            </p:cNvSpPr>
            <p:nvPr/>
          </p:nvSpPr>
          <p:spPr bwMode="auto">
            <a:xfrm>
              <a:off x="2325" y="23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0" name="Freeform 1692"/>
            <p:cNvSpPr>
              <a:spLocks/>
            </p:cNvSpPr>
            <p:nvPr/>
          </p:nvSpPr>
          <p:spPr bwMode="auto">
            <a:xfrm>
              <a:off x="2325" y="23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1" name="Freeform 1693"/>
            <p:cNvSpPr>
              <a:spLocks/>
            </p:cNvSpPr>
            <p:nvPr/>
          </p:nvSpPr>
          <p:spPr bwMode="auto">
            <a:xfrm>
              <a:off x="2325" y="239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2" name="Freeform 1694"/>
            <p:cNvSpPr>
              <a:spLocks/>
            </p:cNvSpPr>
            <p:nvPr/>
          </p:nvSpPr>
          <p:spPr bwMode="auto">
            <a:xfrm>
              <a:off x="2325" y="238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3" name="Freeform 1695"/>
            <p:cNvSpPr>
              <a:spLocks/>
            </p:cNvSpPr>
            <p:nvPr/>
          </p:nvSpPr>
          <p:spPr bwMode="auto">
            <a:xfrm>
              <a:off x="2325" y="238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4" name="Freeform 1696"/>
            <p:cNvSpPr>
              <a:spLocks/>
            </p:cNvSpPr>
            <p:nvPr/>
          </p:nvSpPr>
          <p:spPr bwMode="auto">
            <a:xfrm>
              <a:off x="2325" y="238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5" name="Freeform 1697"/>
            <p:cNvSpPr>
              <a:spLocks/>
            </p:cNvSpPr>
            <p:nvPr/>
          </p:nvSpPr>
          <p:spPr bwMode="auto">
            <a:xfrm>
              <a:off x="2325" y="237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6" name="Freeform 1698"/>
            <p:cNvSpPr>
              <a:spLocks/>
            </p:cNvSpPr>
            <p:nvPr/>
          </p:nvSpPr>
          <p:spPr bwMode="auto">
            <a:xfrm>
              <a:off x="2325" y="237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7" name="Freeform 1699"/>
            <p:cNvSpPr>
              <a:spLocks/>
            </p:cNvSpPr>
            <p:nvPr/>
          </p:nvSpPr>
          <p:spPr bwMode="auto">
            <a:xfrm>
              <a:off x="2325" y="237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8" name="Freeform 1700"/>
            <p:cNvSpPr>
              <a:spLocks/>
            </p:cNvSpPr>
            <p:nvPr/>
          </p:nvSpPr>
          <p:spPr bwMode="auto">
            <a:xfrm>
              <a:off x="2325" y="237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9" name="Freeform 1701"/>
            <p:cNvSpPr>
              <a:spLocks/>
            </p:cNvSpPr>
            <p:nvPr/>
          </p:nvSpPr>
          <p:spPr bwMode="auto">
            <a:xfrm>
              <a:off x="2325" y="236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0" name="Freeform 1702"/>
            <p:cNvSpPr>
              <a:spLocks/>
            </p:cNvSpPr>
            <p:nvPr/>
          </p:nvSpPr>
          <p:spPr bwMode="auto">
            <a:xfrm>
              <a:off x="2325" y="236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1" name="Freeform 1703"/>
            <p:cNvSpPr>
              <a:spLocks/>
            </p:cNvSpPr>
            <p:nvPr/>
          </p:nvSpPr>
          <p:spPr bwMode="auto">
            <a:xfrm>
              <a:off x="2325" y="236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2" name="Freeform 1704"/>
            <p:cNvSpPr>
              <a:spLocks/>
            </p:cNvSpPr>
            <p:nvPr/>
          </p:nvSpPr>
          <p:spPr bwMode="auto">
            <a:xfrm>
              <a:off x="2325" y="235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3" name="Freeform 1705"/>
            <p:cNvSpPr>
              <a:spLocks/>
            </p:cNvSpPr>
            <p:nvPr/>
          </p:nvSpPr>
          <p:spPr bwMode="auto">
            <a:xfrm>
              <a:off x="2325" y="235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4" name="Freeform 1706"/>
            <p:cNvSpPr>
              <a:spLocks/>
            </p:cNvSpPr>
            <p:nvPr/>
          </p:nvSpPr>
          <p:spPr bwMode="auto">
            <a:xfrm>
              <a:off x="2325" y="234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5" name="Freeform 1707"/>
            <p:cNvSpPr>
              <a:spLocks/>
            </p:cNvSpPr>
            <p:nvPr/>
          </p:nvSpPr>
          <p:spPr bwMode="auto">
            <a:xfrm>
              <a:off x="2325" y="234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6" name="Freeform 1708"/>
            <p:cNvSpPr>
              <a:spLocks/>
            </p:cNvSpPr>
            <p:nvPr/>
          </p:nvSpPr>
          <p:spPr bwMode="auto">
            <a:xfrm>
              <a:off x="2325" y="234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7" name="Freeform 1709"/>
            <p:cNvSpPr>
              <a:spLocks/>
            </p:cNvSpPr>
            <p:nvPr/>
          </p:nvSpPr>
          <p:spPr bwMode="auto">
            <a:xfrm>
              <a:off x="2325" y="234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8" name="Freeform 1710"/>
            <p:cNvSpPr>
              <a:spLocks/>
            </p:cNvSpPr>
            <p:nvPr/>
          </p:nvSpPr>
          <p:spPr bwMode="auto">
            <a:xfrm>
              <a:off x="2325" y="233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9" name="Freeform 1711"/>
            <p:cNvSpPr>
              <a:spLocks/>
            </p:cNvSpPr>
            <p:nvPr/>
          </p:nvSpPr>
          <p:spPr bwMode="auto">
            <a:xfrm>
              <a:off x="2325" y="233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0" name="Freeform 1712"/>
            <p:cNvSpPr>
              <a:spLocks/>
            </p:cNvSpPr>
            <p:nvPr/>
          </p:nvSpPr>
          <p:spPr bwMode="auto">
            <a:xfrm>
              <a:off x="2325" y="233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1" name="Freeform 1713"/>
            <p:cNvSpPr>
              <a:spLocks/>
            </p:cNvSpPr>
            <p:nvPr/>
          </p:nvSpPr>
          <p:spPr bwMode="auto">
            <a:xfrm>
              <a:off x="2330" y="2337"/>
              <a:ext cx="411" cy="311"/>
            </a:xfrm>
            <a:custGeom>
              <a:avLst/>
              <a:gdLst>
                <a:gd name="T0" fmla="*/ 0 w 411"/>
                <a:gd name="T1" fmla="*/ 286 h 311"/>
                <a:gd name="T2" fmla="*/ 0 w 411"/>
                <a:gd name="T3" fmla="*/ 289 h 311"/>
                <a:gd name="T4" fmla="*/ 1 w 411"/>
                <a:gd name="T5" fmla="*/ 291 h 311"/>
                <a:gd name="T6" fmla="*/ 1 w 411"/>
                <a:gd name="T7" fmla="*/ 294 h 311"/>
                <a:gd name="T8" fmla="*/ 2 w 411"/>
                <a:gd name="T9" fmla="*/ 296 h 311"/>
                <a:gd name="T10" fmla="*/ 4 w 411"/>
                <a:gd name="T11" fmla="*/ 299 h 311"/>
                <a:gd name="T12" fmla="*/ 6 w 411"/>
                <a:gd name="T13" fmla="*/ 303 h 311"/>
                <a:gd name="T14" fmla="*/ 8 w 411"/>
                <a:gd name="T15" fmla="*/ 305 h 311"/>
                <a:gd name="T16" fmla="*/ 11 w 411"/>
                <a:gd name="T17" fmla="*/ 306 h 311"/>
                <a:gd name="T18" fmla="*/ 14 w 411"/>
                <a:gd name="T19" fmla="*/ 308 h 311"/>
                <a:gd name="T20" fmla="*/ 16 w 411"/>
                <a:gd name="T21" fmla="*/ 309 h 311"/>
                <a:gd name="T22" fmla="*/ 20 w 411"/>
                <a:gd name="T23" fmla="*/ 309 h 311"/>
                <a:gd name="T24" fmla="*/ 22 w 411"/>
                <a:gd name="T25" fmla="*/ 310 h 311"/>
                <a:gd name="T26" fmla="*/ 25 w 411"/>
                <a:gd name="T27" fmla="*/ 310 h 311"/>
                <a:gd name="T28" fmla="*/ 386 w 411"/>
                <a:gd name="T29" fmla="*/ 310 h 311"/>
                <a:gd name="T30" fmla="*/ 389 w 411"/>
                <a:gd name="T31" fmla="*/ 310 h 311"/>
                <a:gd name="T32" fmla="*/ 393 w 411"/>
                <a:gd name="T33" fmla="*/ 309 h 311"/>
                <a:gd name="T34" fmla="*/ 395 w 411"/>
                <a:gd name="T35" fmla="*/ 308 h 311"/>
                <a:gd name="T36" fmla="*/ 398 w 411"/>
                <a:gd name="T37" fmla="*/ 307 h 311"/>
                <a:gd name="T38" fmla="*/ 400 w 411"/>
                <a:gd name="T39" fmla="*/ 305 h 311"/>
                <a:gd name="T40" fmla="*/ 402 w 411"/>
                <a:gd name="T41" fmla="*/ 303 h 311"/>
                <a:gd name="T42" fmla="*/ 404 w 411"/>
                <a:gd name="T43" fmla="*/ 301 h 311"/>
                <a:gd name="T44" fmla="*/ 407 w 411"/>
                <a:gd name="T45" fmla="*/ 298 h 311"/>
                <a:gd name="T46" fmla="*/ 408 w 411"/>
                <a:gd name="T47" fmla="*/ 295 h 311"/>
                <a:gd name="T48" fmla="*/ 409 w 411"/>
                <a:gd name="T49" fmla="*/ 293 h 311"/>
                <a:gd name="T50" fmla="*/ 410 w 411"/>
                <a:gd name="T51" fmla="*/ 290 h 311"/>
                <a:gd name="T52" fmla="*/ 410 w 411"/>
                <a:gd name="T53" fmla="*/ 287 h 311"/>
                <a:gd name="T54" fmla="*/ 410 w 411"/>
                <a:gd name="T55" fmla="*/ 25 h 311"/>
                <a:gd name="T56" fmla="*/ 410 w 411"/>
                <a:gd name="T57" fmla="*/ 22 h 311"/>
                <a:gd name="T58" fmla="*/ 409 w 411"/>
                <a:gd name="T59" fmla="*/ 19 h 311"/>
                <a:gd name="T60" fmla="*/ 409 w 411"/>
                <a:gd name="T61" fmla="*/ 16 h 311"/>
                <a:gd name="T62" fmla="*/ 407 w 411"/>
                <a:gd name="T63" fmla="*/ 13 h 311"/>
                <a:gd name="T64" fmla="*/ 405 w 411"/>
                <a:gd name="T65" fmla="*/ 11 h 311"/>
                <a:gd name="T66" fmla="*/ 403 w 411"/>
                <a:gd name="T67" fmla="*/ 9 h 311"/>
                <a:gd name="T68" fmla="*/ 401 w 411"/>
                <a:gd name="T69" fmla="*/ 6 h 311"/>
                <a:gd name="T70" fmla="*/ 399 w 411"/>
                <a:gd name="T71" fmla="*/ 4 h 311"/>
                <a:gd name="T72" fmla="*/ 397 w 411"/>
                <a:gd name="T73" fmla="*/ 3 h 311"/>
                <a:gd name="T74" fmla="*/ 393 w 411"/>
                <a:gd name="T75" fmla="*/ 2 h 311"/>
                <a:gd name="T76" fmla="*/ 391 w 411"/>
                <a:gd name="T77" fmla="*/ 1 h 311"/>
                <a:gd name="T78" fmla="*/ 388 w 411"/>
                <a:gd name="T79" fmla="*/ 0 h 311"/>
                <a:gd name="T80" fmla="*/ 385 w 411"/>
                <a:gd name="T81" fmla="*/ 0 h 311"/>
                <a:gd name="T82" fmla="*/ 24 w 411"/>
                <a:gd name="T83" fmla="*/ 0 h 311"/>
                <a:gd name="T84" fmla="*/ 20 w 411"/>
                <a:gd name="T85" fmla="*/ 0 h 311"/>
                <a:gd name="T86" fmla="*/ 17 w 411"/>
                <a:gd name="T87" fmla="*/ 1 h 311"/>
                <a:gd name="T88" fmla="*/ 15 w 411"/>
                <a:gd name="T89" fmla="*/ 2 h 311"/>
                <a:gd name="T90" fmla="*/ 13 w 411"/>
                <a:gd name="T91" fmla="*/ 3 h 311"/>
                <a:gd name="T92" fmla="*/ 10 w 411"/>
                <a:gd name="T93" fmla="*/ 5 h 311"/>
                <a:gd name="T94" fmla="*/ 7 w 411"/>
                <a:gd name="T95" fmla="*/ 6 h 311"/>
                <a:gd name="T96" fmla="*/ 5 w 411"/>
                <a:gd name="T97" fmla="*/ 9 h 311"/>
                <a:gd name="T98" fmla="*/ 4 w 411"/>
                <a:gd name="T99" fmla="*/ 11 h 311"/>
                <a:gd name="T100" fmla="*/ 2 w 411"/>
                <a:gd name="T101" fmla="*/ 14 h 311"/>
                <a:gd name="T102" fmla="*/ 1 w 411"/>
                <a:gd name="T103" fmla="*/ 16 h 311"/>
                <a:gd name="T104" fmla="*/ 1 w 411"/>
                <a:gd name="T105" fmla="*/ 19 h 311"/>
                <a:gd name="T106" fmla="*/ 0 w 411"/>
                <a:gd name="T107" fmla="*/ 22 h 311"/>
                <a:gd name="T108" fmla="*/ 0 w 411"/>
                <a:gd name="T109" fmla="*/ 25 h 31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11"/>
                <a:gd name="T166" fmla="*/ 0 h 311"/>
                <a:gd name="T167" fmla="*/ 411 w 411"/>
                <a:gd name="T168" fmla="*/ 311 h 31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11" h="311">
                  <a:moveTo>
                    <a:pt x="0" y="25"/>
                  </a:moveTo>
                  <a:lnTo>
                    <a:pt x="0" y="286"/>
                  </a:lnTo>
                  <a:lnTo>
                    <a:pt x="0" y="287"/>
                  </a:lnTo>
                  <a:lnTo>
                    <a:pt x="0" y="289"/>
                  </a:lnTo>
                  <a:lnTo>
                    <a:pt x="0" y="290"/>
                  </a:lnTo>
                  <a:lnTo>
                    <a:pt x="1" y="291"/>
                  </a:lnTo>
                  <a:lnTo>
                    <a:pt x="1" y="293"/>
                  </a:lnTo>
                  <a:lnTo>
                    <a:pt x="1" y="294"/>
                  </a:lnTo>
                  <a:lnTo>
                    <a:pt x="2" y="295"/>
                  </a:lnTo>
                  <a:lnTo>
                    <a:pt x="2" y="296"/>
                  </a:lnTo>
                  <a:lnTo>
                    <a:pt x="3" y="298"/>
                  </a:lnTo>
                  <a:lnTo>
                    <a:pt x="4" y="299"/>
                  </a:lnTo>
                  <a:lnTo>
                    <a:pt x="5" y="301"/>
                  </a:lnTo>
                  <a:lnTo>
                    <a:pt x="6" y="303"/>
                  </a:lnTo>
                  <a:lnTo>
                    <a:pt x="7" y="304"/>
                  </a:lnTo>
                  <a:lnTo>
                    <a:pt x="8" y="305"/>
                  </a:lnTo>
                  <a:lnTo>
                    <a:pt x="10" y="305"/>
                  </a:lnTo>
                  <a:lnTo>
                    <a:pt x="11" y="306"/>
                  </a:lnTo>
                  <a:lnTo>
                    <a:pt x="13" y="307"/>
                  </a:lnTo>
                  <a:lnTo>
                    <a:pt x="14" y="308"/>
                  </a:lnTo>
                  <a:lnTo>
                    <a:pt x="15" y="308"/>
                  </a:lnTo>
                  <a:lnTo>
                    <a:pt x="16" y="309"/>
                  </a:lnTo>
                  <a:lnTo>
                    <a:pt x="17" y="309"/>
                  </a:lnTo>
                  <a:lnTo>
                    <a:pt x="20" y="309"/>
                  </a:lnTo>
                  <a:lnTo>
                    <a:pt x="20" y="310"/>
                  </a:lnTo>
                  <a:lnTo>
                    <a:pt x="22" y="310"/>
                  </a:lnTo>
                  <a:lnTo>
                    <a:pt x="24" y="310"/>
                  </a:lnTo>
                  <a:lnTo>
                    <a:pt x="25" y="310"/>
                  </a:lnTo>
                  <a:lnTo>
                    <a:pt x="385" y="310"/>
                  </a:lnTo>
                  <a:lnTo>
                    <a:pt x="386" y="310"/>
                  </a:lnTo>
                  <a:lnTo>
                    <a:pt x="388" y="310"/>
                  </a:lnTo>
                  <a:lnTo>
                    <a:pt x="389" y="310"/>
                  </a:lnTo>
                  <a:lnTo>
                    <a:pt x="391" y="309"/>
                  </a:lnTo>
                  <a:lnTo>
                    <a:pt x="393" y="309"/>
                  </a:lnTo>
                  <a:lnTo>
                    <a:pt x="393" y="308"/>
                  </a:lnTo>
                  <a:lnTo>
                    <a:pt x="395" y="308"/>
                  </a:lnTo>
                  <a:lnTo>
                    <a:pt x="397" y="307"/>
                  </a:lnTo>
                  <a:lnTo>
                    <a:pt x="398" y="307"/>
                  </a:lnTo>
                  <a:lnTo>
                    <a:pt x="399" y="306"/>
                  </a:lnTo>
                  <a:lnTo>
                    <a:pt x="400" y="305"/>
                  </a:lnTo>
                  <a:lnTo>
                    <a:pt x="401" y="304"/>
                  </a:lnTo>
                  <a:lnTo>
                    <a:pt x="402" y="303"/>
                  </a:lnTo>
                  <a:lnTo>
                    <a:pt x="403" y="301"/>
                  </a:lnTo>
                  <a:lnTo>
                    <a:pt x="404" y="301"/>
                  </a:lnTo>
                  <a:lnTo>
                    <a:pt x="405" y="299"/>
                  </a:lnTo>
                  <a:lnTo>
                    <a:pt x="407" y="298"/>
                  </a:lnTo>
                  <a:lnTo>
                    <a:pt x="407" y="297"/>
                  </a:lnTo>
                  <a:lnTo>
                    <a:pt x="408" y="295"/>
                  </a:lnTo>
                  <a:lnTo>
                    <a:pt x="409" y="294"/>
                  </a:lnTo>
                  <a:lnTo>
                    <a:pt x="409" y="293"/>
                  </a:lnTo>
                  <a:lnTo>
                    <a:pt x="409" y="291"/>
                  </a:lnTo>
                  <a:lnTo>
                    <a:pt x="410" y="290"/>
                  </a:lnTo>
                  <a:lnTo>
                    <a:pt x="410" y="289"/>
                  </a:lnTo>
                  <a:lnTo>
                    <a:pt x="410" y="287"/>
                  </a:lnTo>
                  <a:lnTo>
                    <a:pt x="410" y="286"/>
                  </a:lnTo>
                  <a:lnTo>
                    <a:pt x="410" y="25"/>
                  </a:lnTo>
                  <a:lnTo>
                    <a:pt x="410" y="24"/>
                  </a:lnTo>
                  <a:lnTo>
                    <a:pt x="410" y="22"/>
                  </a:lnTo>
                  <a:lnTo>
                    <a:pt x="410" y="20"/>
                  </a:lnTo>
                  <a:lnTo>
                    <a:pt x="409" y="19"/>
                  </a:lnTo>
                  <a:lnTo>
                    <a:pt x="409" y="17"/>
                  </a:lnTo>
                  <a:lnTo>
                    <a:pt x="409" y="16"/>
                  </a:lnTo>
                  <a:lnTo>
                    <a:pt x="408" y="15"/>
                  </a:lnTo>
                  <a:lnTo>
                    <a:pt x="407" y="13"/>
                  </a:lnTo>
                  <a:lnTo>
                    <a:pt x="407" y="12"/>
                  </a:lnTo>
                  <a:lnTo>
                    <a:pt x="405" y="11"/>
                  </a:lnTo>
                  <a:lnTo>
                    <a:pt x="404" y="10"/>
                  </a:lnTo>
                  <a:lnTo>
                    <a:pt x="403" y="9"/>
                  </a:lnTo>
                  <a:lnTo>
                    <a:pt x="402" y="8"/>
                  </a:lnTo>
                  <a:lnTo>
                    <a:pt x="401" y="6"/>
                  </a:lnTo>
                  <a:lnTo>
                    <a:pt x="400" y="5"/>
                  </a:lnTo>
                  <a:lnTo>
                    <a:pt x="399" y="4"/>
                  </a:lnTo>
                  <a:lnTo>
                    <a:pt x="398" y="3"/>
                  </a:lnTo>
                  <a:lnTo>
                    <a:pt x="397" y="3"/>
                  </a:lnTo>
                  <a:lnTo>
                    <a:pt x="395" y="2"/>
                  </a:lnTo>
                  <a:lnTo>
                    <a:pt x="393" y="2"/>
                  </a:lnTo>
                  <a:lnTo>
                    <a:pt x="393" y="1"/>
                  </a:lnTo>
                  <a:lnTo>
                    <a:pt x="391" y="1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6" y="0"/>
                  </a:lnTo>
                  <a:lnTo>
                    <a:pt x="385" y="0"/>
                  </a:lnTo>
                  <a:lnTo>
                    <a:pt x="25" y="0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1"/>
                  </a:lnTo>
                  <a:lnTo>
                    <a:pt x="17" y="1"/>
                  </a:lnTo>
                  <a:lnTo>
                    <a:pt x="16" y="1"/>
                  </a:lnTo>
                  <a:lnTo>
                    <a:pt x="15" y="2"/>
                  </a:lnTo>
                  <a:lnTo>
                    <a:pt x="14" y="2"/>
                  </a:lnTo>
                  <a:lnTo>
                    <a:pt x="13" y="3"/>
                  </a:lnTo>
                  <a:lnTo>
                    <a:pt x="11" y="4"/>
                  </a:lnTo>
                  <a:lnTo>
                    <a:pt x="10" y="5"/>
                  </a:lnTo>
                  <a:lnTo>
                    <a:pt x="8" y="5"/>
                  </a:lnTo>
                  <a:lnTo>
                    <a:pt x="7" y="6"/>
                  </a:lnTo>
                  <a:lnTo>
                    <a:pt x="6" y="8"/>
                  </a:lnTo>
                  <a:lnTo>
                    <a:pt x="5" y="9"/>
                  </a:lnTo>
                  <a:lnTo>
                    <a:pt x="5" y="10"/>
                  </a:lnTo>
                  <a:lnTo>
                    <a:pt x="4" y="11"/>
                  </a:lnTo>
                  <a:lnTo>
                    <a:pt x="3" y="12"/>
                  </a:lnTo>
                  <a:lnTo>
                    <a:pt x="2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1" y="17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0" y="25"/>
                  </a:lnTo>
                </a:path>
              </a:pathLst>
            </a:custGeom>
            <a:noFill/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2" name="Freeform 1714"/>
            <p:cNvSpPr>
              <a:spLocks/>
            </p:cNvSpPr>
            <p:nvPr/>
          </p:nvSpPr>
          <p:spPr bwMode="auto">
            <a:xfrm>
              <a:off x="2325" y="2534"/>
              <a:ext cx="30" cy="114"/>
            </a:xfrm>
            <a:custGeom>
              <a:avLst/>
              <a:gdLst>
                <a:gd name="T0" fmla="*/ 0 w 30"/>
                <a:gd name="T1" fmla="*/ 0 h 114"/>
                <a:gd name="T2" fmla="*/ 0 w 30"/>
                <a:gd name="T3" fmla="*/ 113 h 114"/>
                <a:gd name="T4" fmla="*/ 29 w 30"/>
                <a:gd name="T5" fmla="*/ 113 h 114"/>
                <a:gd name="T6" fmla="*/ 22 w 30"/>
                <a:gd name="T7" fmla="*/ 111 h 114"/>
                <a:gd name="T8" fmla="*/ 15 w 30"/>
                <a:gd name="T9" fmla="*/ 108 h 114"/>
                <a:gd name="T10" fmla="*/ 8 w 30"/>
                <a:gd name="T11" fmla="*/ 104 h 114"/>
                <a:gd name="T12" fmla="*/ 5 w 30"/>
                <a:gd name="T13" fmla="*/ 98 h 114"/>
                <a:gd name="T14" fmla="*/ 3 w 30"/>
                <a:gd name="T15" fmla="*/ 91 h 114"/>
                <a:gd name="T16" fmla="*/ 2 w 30"/>
                <a:gd name="T17" fmla="*/ 78 h 114"/>
                <a:gd name="T18" fmla="*/ 1 w 30"/>
                <a:gd name="T19" fmla="*/ 30 h 114"/>
                <a:gd name="T20" fmla="*/ 1 w 30"/>
                <a:gd name="T21" fmla="*/ 7 h 114"/>
                <a:gd name="T22" fmla="*/ 0 w 30"/>
                <a:gd name="T23" fmla="*/ 0 h 1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14"/>
                <a:gd name="T38" fmla="*/ 30 w 30"/>
                <a:gd name="T39" fmla="*/ 114 h 11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14">
                  <a:moveTo>
                    <a:pt x="0" y="0"/>
                  </a:moveTo>
                  <a:lnTo>
                    <a:pt x="0" y="113"/>
                  </a:lnTo>
                  <a:lnTo>
                    <a:pt x="29" y="113"/>
                  </a:lnTo>
                  <a:lnTo>
                    <a:pt x="22" y="111"/>
                  </a:lnTo>
                  <a:lnTo>
                    <a:pt x="15" y="108"/>
                  </a:lnTo>
                  <a:lnTo>
                    <a:pt x="8" y="104"/>
                  </a:lnTo>
                  <a:lnTo>
                    <a:pt x="5" y="98"/>
                  </a:lnTo>
                  <a:lnTo>
                    <a:pt x="3" y="91"/>
                  </a:lnTo>
                  <a:lnTo>
                    <a:pt x="2" y="78"/>
                  </a:lnTo>
                  <a:lnTo>
                    <a:pt x="1" y="30"/>
                  </a:lnTo>
                  <a:lnTo>
                    <a:pt x="1" y="7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3" name="Freeform 1715"/>
            <p:cNvSpPr>
              <a:spLocks/>
            </p:cNvSpPr>
            <p:nvPr/>
          </p:nvSpPr>
          <p:spPr bwMode="auto">
            <a:xfrm>
              <a:off x="2700" y="2545"/>
              <a:ext cx="45" cy="103"/>
            </a:xfrm>
            <a:custGeom>
              <a:avLst/>
              <a:gdLst>
                <a:gd name="T0" fmla="*/ 44 w 45"/>
                <a:gd name="T1" fmla="*/ 0 h 103"/>
                <a:gd name="T2" fmla="*/ 44 w 45"/>
                <a:gd name="T3" fmla="*/ 102 h 103"/>
                <a:gd name="T4" fmla="*/ 0 w 45"/>
                <a:gd name="T5" fmla="*/ 102 h 103"/>
                <a:gd name="T6" fmla="*/ 4 w 45"/>
                <a:gd name="T7" fmla="*/ 101 h 103"/>
                <a:gd name="T8" fmla="*/ 14 w 45"/>
                <a:gd name="T9" fmla="*/ 101 h 103"/>
                <a:gd name="T10" fmla="*/ 20 w 45"/>
                <a:gd name="T11" fmla="*/ 100 h 103"/>
                <a:gd name="T12" fmla="*/ 28 w 45"/>
                <a:gd name="T13" fmla="*/ 97 h 103"/>
                <a:gd name="T14" fmla="*/ 32 w 45"/>
                <a:gd name="T15" fmla="*/ 93 h 103"/>
                <a:gd name="T16" fmla="*/ 38 w 45"/>
                <a:gd name="T17" fmla="*/ 86 h 103"/>
                <a:gd name="T18" fmla="*/ 39 w 45"/>
                <a:gd name="T19" fmla="*/ 79 h 103"/>
                <a:gd name="T20" fmla="*/ 40 w 45"/>
                <a:gd name="T21" fmla="*/ 57 h 103"/>
                <a:gd name="T22" fmla="*/ 41 w 45"/>
                <a:gd name="T23" fmla="*/ 38 h 103"/>
                <a:gd name="T24" fmla="*/ 42 w 45"/>
                <a:gd name="T25" fmla="*/ 14 h 103"/>
                <a:gd name="T26" fmla="*/ 43 w 45"/>
                <a:gd name="T27" fmla="*/ 4 h 103"/>
                <a:gd name="T28" fmla="*/ 44 w 45"/>
                <a:gd name="T29" fmla="*/ 0 h 10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5"/>
                <a:gd name="T46" fmla="*/ 0 h 103"/>
                <a:gd name="T47" fmla="*/ 45 w 45"/>
                <a:gd name="T48" fmla="*/ 103 h 10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5" h="103">
                  <a:moveTo>
                    <a:pt x="44" y="0"/>
                  </a:moveTo>
                  <a:lnTo>
                    <a:pt x="44" y="102"/>
                  </a:lnTo>
                  <a:lnTo>
                    <a:pt x="0" y="102"/>
                  </a:lnTo>
                  <a:lnTo>
                    <a:pt x="4" y="101"/>
                  </a:lnTo>
                  <a:lnTo>
                    <a:pt x="14" y="101"/>
                  </a:lnTo>
                  <a:lnTo>
                    <a:pt x="20" y="100"/>
                  </a:lnTo>
                  <a:lnTo>
                    <a:pt x="28" y="97"/>
                  </a:lnTo>
                  <a:lnTo>
                    <a:pt x="32" y="93"/>
                  </a:lnTo>
                  <a:lnTo>
                    <a:pt x="38" y="86"/>
                  </a:lnTo>
                  <a:lnTo>
                    <a:pt x="39" y="79"/>
                  </a:lnTo>
                  <a:lnTo>
                    <a:pt x="40" y="57"/>
                  </a:lnTo>
                  <a:lnTo>
                    <a:pt x="41" y="38"/>
                  </a:lnTo>
                  <a:lnTo>
                    <a:pt x="42" y="14"/>
                  </a:lnTo>
                  <a:lnTo>
                    <a:pt x="43" y="4"/>
                  </a:lnTo>
                  <a:lnTo>
                    <a:pt x="44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4" name="Freeform 1716"/>
            <p:cNvSpPr>
              <a:spLocks/>
            </p:cNvSpPr>
            <p:nvPr/>
          </p:nvSpPr>
          <p:spPr bwMode="auto">
            <a:xfrm>
              <a:off x="2368" y="2666"/>
              <a:ext cx="17" cy="1"/>
            </a:xfrm>
            <a:custGeom>
              <a:avLst/>
              <a:gdLst>
                <a:gd name="T0" fmla="*/ 16 w 17"/>
                <a:gd name="T1" fmla="*/ 0 h 1"/>
                <a:gd name="T2" fmla="*/ 12 w 17"/>
                <a:gd name="T3" fmla="*/ 0 h 1"/>
                <a:gd name="T4" fmla="*/ 8 w 17"/>
                <a:gd name="T5" fmla="*/ 0 h 1"/>
                <a:gd name="T6" fmla="*/ 4 w 17"/>
                <a:gd name="T7" fmla="*/ 0 h 1"/>
                <a:gd name="T8" fmla="*/ 0 w 17"/>
                <a:gd name="T9" fmla="*/ 0 h 1"/>
                <a:gd name="T10" fmla="*/ 4 w 17"/>
                <a:gd name="T11" fmla="*/ 0 h 1"/>
                <a:gd name="T12" fmla="*/ 8 w 17"/>
                <a:gd name="T13" fmla="*/ 0 h 1"/>
                <a:gd name="T14" fmla="*/ 12 w 17"/>
                <a:gd name="T15" fmla="*/ 0 h 1"/>
                <a:gd name="T16" fmla="*/ 16 w 17"/>
                <a:gd name="T17" fmla="*/ 0 h 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1"/>
                <a:gd name="T29" fmla="*/ 17 w 17"/>
                <a:gd name="T30" fmla="*/ 1 h 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1">
                  <a:moveTo>
                    <a:pt x="16" y="0"/>
                  </a:move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5" name="Freeform 1717"/>
            <p:cNvSpPr>
              <a:spLocks/>
            </p:cNvSpPr>
            <p:nvPr/>
          </p:nvSpPr>
          <p:spPr bwMode="auto">
            <a:xfrm>
              <a:off x="2664" y="263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80FF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6" name="AutoShape 1718"/>
            <p:cNvSpPr>
              <a:spLocks noChangeArrowheads="1"/>
            </p:cNvSpPr>
            <p:nvPr/>
          </p:nvSpPr>
          <p:spPr bwMode="auto">
            <a:xfrm>
              <a:off x="2358" y="2367"/>
              <a:ext cx="348" cy="245"/>
            </a:xfrm>
            <a:prstGeom prst="roundRect">
              <a:avLst>
                <a:gd name="adj" fmla="val 12486"/>
              </a:avLst>
            </a:prstGeom>
            <a:gradFill rotWithShape="0">
              <a:gsLst>
                <a:gs pos="0">
                  <a:srgbClr val="8CF4EA"/>
                </a:gs>
                <a:gs pos="100000">
                  <a:srgbClr val="7EDBD2"/>
                </a:gs>
              </a:gsLst>
              <a:path path="rect">
                <a:fillToRect r="100000" b="100000"/>
              </a:path>
            </a:gradFill>
            <a:ln w="12700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7" name="Freeform 1719"/>
            <p:cNvSpPr>
              <a:spLocks/>
            </p:cNvSpPr>
            <p:nvPr/>
          </p:nvSpPr>
          <p:spPr bwMode="auto">
            <a:xfrm>
              <a:off x="2286" y="2667"/>
              <a:ext cx="81" cy="183"/>
            </a:xfrm>
            <a:custGeom>
              <a:avLst/>
              <a:gdLst>
                <a:gd name="T0" fmla="*/ 80 w 81"/>
                <a:gd name="T1" fmla="*/ 0 h 183"/>
                <a:gd name="T2" fmla="*/ 0 w 81"/>
                <a:gd name="T3" fmla="*/ 55 h 183"/>
                <a:gd name="T4" fmla="*/ 0 w 81"/>
                <a:gd name="T5" fmla="*/ 182 h 183"/>
                <a:gd name="T6" fmla="*/ 0 60000 65536"/>
                <a:gd name="T7" fmla="*/ 0 60000 65536"/>
                <a:gd name="T8" fmla="*/ 0 60000 65536"/>
                <a:gd name="T9" fmla="*/ 0 w 81"/>
                <a:gd name="T10" fmla="*/ 0 h 183"/>
                <a:gd name="T11" fmla="*/ 81 w 81"/>
                <a:gd name="T12" fmla="*/ 183 h 1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" h="183">
                  <a:moveTo>
                    <a:pt x="80" y="0"/>
                  </a:moveTo>
                  <a:lnTo>
                    <a:pt x="0" y="55"/>
                  </a:lnTo>
                  <a:lnTo>
                    <a:pt x="0" y="182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8" name="Freeform 1720"/>
            <p:cNvSpPr>
              <a:spLocks/>
            </p:cNvSpPr>
            <p:nvPr/>
          </p:nvSpPr>
          <p:spPr bwMode="auto">
            <a:xfrm>
              <a:off x="2288" y="2887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9" name="Freeform 1721"/>
            <p:cNvSpPr>
              <a:spLocks/>
            </p:cNvSpPr>
            <p:nvPr/>
          </p:nvSpPr>
          <p:spPr bwMode="auto">
            <a:xfrm>
              <a:off x="2288" y="2886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0" name="Freeform 1722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1" name="Freeform 1723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2" name="Freeform 1724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3" name="Freeform 1725"/>
            <p:cNvSpPr>
              <a:spLocks/>
            </p:cNvSpPr>
            <p:nvPr/>
          </p:nvSpPr>
          <p:spPr bwMode="auto">
            <a:xfrm>
              <a:off x="2288" y="2881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4" name="Freeform 1726"/>
            <p:cNvSpPr>
              <a:spLocks/>
            </p:cNvSpPr>
            <p:nvPr/>
          </p:nvSpPr>
          <p:spPr bwMode="auto">
            <a:xfrm>
              <a:off x="2288" y="288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5" name="Freeform 1727"/>
            <p:cNvSpPr>
              <a:spLocks/>
            </p:cNvSpPr>
            <p:nvPr/>
          </p:nvSpPr>
          <p:spPr bwMode="auto">
            <a:xfrm>
              <a:off x="2288" y="2878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6" name="Freeform 1728"/>
            <p:cNvSpPr>
              <a:spLocks/>
            </p:cNvSpPr>
            <p:nvPr/>
          </p:nvSpPr>
          <p:spPr bwMode="auto">
            <a:xfrm>
              <a:off x="2288" y="2875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7" name="Freeform 1729"/>
            <p:cNvSpPr>
              <a:spLocks/>
            </p:cNvSpPr>
            <p:nvPr/>
          </p:nvSpPr>
          <p:spPr bwMode="auto">
            <a:xfrm>
              <a:off x="2288" y="2872"/>
              <a:ext cx="489" cy="17"/>
            </a:xfrm>
            <a:custGeom>
              <a:avLst/>
              <a:gdLst>
                <a:gd name="T0" fmla="*/ 0 w 489"/>
                <a:gd name="T1" fmla="*/ 16 h 17"/>
                <a:gd name="T2" fmla="*/ 0 w 489"/>
                <a:gd name="T3" fmla="*/ 0 h 17"/>
                <a:gd name="T4" fmla="*/ 488 w 489"/>
                <a:gd name="T5" fmla="*/ 0 h 17"/>
                <a:gd name="T6" fmla="*/ 488 w 489"/>
                <a:gd name="T7" fmla="*/ 16 h 17"/>
                <a:gd name="T8" fmla="*/ 0 w 48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16"/>
                  </a:moveTo>
                  <a:lnTo>
                    <a:pt x="0" y="0"/>
                  </a:lnTo>
                  <a:lnTo>
                    <a:pt x="488" y="0"/>
                  </a:lnTo>
                  <a:lnTo>
                    <a:pt x="488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8" name="Freeform 1730"/>
            <p:cNvSpPr>
              <a:spLocks/>
            </p:cNvSpPr>
            <p:nvPr/>
          </p:nvSpPr>
          <p:spPr bwMode="auto">
            <a:xfrm>
              <a:off x="2288" y="2871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9" name="Freeform 1731"/>
            <p:cNvSpPr>
              <a:spLocks/>
            </p:cNvSpPr>
            <p:nvPr/>
          </p:nvSpPr>
          <p:spPr bwMode="auto">
            <a:xfrm>
              <a:off x="2288" y="287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0" name="Freeform 1732"/>
            <p:cNvSpPr>
              <a:spLocks/>
            </p:cNvSpPr>
            <p:nvPr/>
          </p:nvSpPr>
          <p:spPr bwMode="auto">
            <a:xfrm>
              <a:off x="2288" y="2867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1" name="Freeform 1733"/>
            <p:cNvSpPr>
              <a:spLocks/>
            </p:cNvSpPr>
            <p:nvPr/>
          </p:nvSpPr>
          <p:spPr bwMode="auto">
            <a:xfrm>
              <a:off x="2288" y="2866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2" name="Line 1734"/>
            <p:cNvSpPr>
              <a:spLocks noChangeShapeType="1"/>
            </p:cNvSpPr>
            <p:nvPr/>
          </p:nvSpPr>
          <p:spPr bwMode="auto">
            <a:xfrm>
              <a:off x="2485" y="2782"/>
              <a:ext cx="289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grpSp>
          <p:nvGrpSpPr>
            <p:cNvPr id="1233" name="Group 1735"/>
            <p:cNvGrpSpPr>
              <a:grpSpLocks/>
            </p:cNvGrpSpPr>
            <p:nvPr/>
          </p:nvGrpSpPr>
          <p:grpSpPr bwMode="auto">
            <a:xfrm>
              <a:off x="2493" y="2805"/>
              <a:ext cx="23" cy="23"/>
              <a:chOff x="2904" y="2926"/>
              <a:chExt cx="23" cy="23"/>
            </a:xfrm>
          </p:grpSpPr>
          <p:sp>
            <p:nvSpPr>
              <p:cNvPr id="1587" name="Oval 1736"/>
              <p:cNvSpPr>
                <a:spLocks noChangeArrowheads="1"/>
              </p:cNvSpPr>
              <p:nvPr/>
            </p:nvSpPr>
            <p:spPr bwMode="auto">
              <a:xfrm>
                <a:off x="2904" y="2926"/>
                <a:ext cx="23" cy="23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0070B8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>
                  <a:solidFill>
                    <a:srgbClr val="0070B8"/>
                  </a:solidFill>
                </a:endParaRPr>
              </a:p>
            </p:txBody>
          </p:sp>
          <p:sp>
            <p:nvSpPr>
              <p:cNvPr id="1588" name="Oval 1737"/>
              <p:cNvSpPr>
                <a:spLocks noChangeArrowheads="1"/>
              </p:cNvSpPr>
              <p:nvPr/>
            </p:nvSpPr>
            <p:spPr bwMode="auto">
              <a:xfrm>
                <a:off x="2915" y="2938"/>
                <a:ext cx="6" cy="1"/>
              </a:xfrm>
              <a:prstGeom prst="ellipse">
                <a:avLst/>
              </a:prstGeom>
              <a:noFill/>
              <a:ln w="12700">
                <a:solidFill>
                  <a:srgbClr val="0070B8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>
                  <a:solidFill>
                    <a:srgbClr val="0070B8"/>
                  </a:solidFill>
                </a:endParaRPr>
              </a:p>
            </p:txBody>
          </p:sp>
        </p:grpSp>
        <p:sp>
          <p:nvSpPr>
            <p:cNvPr id="1234" name="Oval 1738"/>
            <p:cNvSpPr>
              <a:spLocks noChangeArrowheads="1"/>
            </p:cNvSpPr>
            <p:nvPr/>
          </p:nvSpPr>
          <p:spPr bwMode="auto">
            <a:xfrm>
              <a:off x="2684" y="2788"/>
              <a:ext cx="9" cy="9"/>
            </a:xfrm>
            <a:prstGeom prst="ellipse">
              <a:avLst/>
            </a:prstGeom>
            <a:solidFill>
              <a:srgbClr val="FF5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5" name="Oval 1739"/>
            <p:cNvSpPr>
              <a:spLocks noChangeArrowheads="1"/>
            </p:cNvSpPr>
            <p:nvPr/>
          </p:nvSpPr>
          <p:spPr bwMode="auto">
            <a:xfrm>
              <a:off x="2714" y="2788"/>
              <a:ext cx="10" cy="9"/>
            </a:xfrm>
            <a:prstGeom prst="ellipse">
              <a:avLst/>
            </a:prstGeom>
            <a:solidFill>
              <a:srgbClr val="FF5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6" name="Freeform 1740"/>
            <p:cNvSpPr>
              <a:spLocks/>
            </p:cNvSpPr>
            <p:nvPr/>
          </p:nvSpPr>
          <p:spPr bwMode="auto">
            <a:xfrm>
              <a:off x="2689" y="2788"/>
              <a:ext cx="30" cy="17"/>
            </a:xfrm>
            <a:custGeom>
              <a:avLst/>
              <a:gdLst>
                <a:gd name="T0" fmla="*/ 0 w 30"/>
                <a:gd name="T1" fmla="*/ 16 h 17"/>
                <a:gd name="T2" fmla="*/ 0 w 30"/>
                <a:gd name="T3" fmla="*/ 0 h 17"/>
                <a:gd name="T4" fmla="*/ 29 w 30"/>
                <a:gd name="T5" fmla="*/ 0 h 17"/>
                <a:gd name="T6" fmla="*/ 29 w 30"/>
                <a:gd name="T7" fmla="*/ 16 h 17"/>
                <a:gd name="T8" fmla="*/ 0 w 3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17"/>
                <a:gd name="T17" fmla="*/ 30 w 3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17">
                  <a:moveTo>
                    <a:pt x="0" y="16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29" y="16"/>
                  </a:lnTo>
                  <a:lnTo>
                    <a:pt x="0" y="16"/>
                  </a:lnTo>
                </a:path>
              </a:pathLst>
            </a:custGeom>
            <a:solidFill>
              <a:srgbClr val="FF5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7" name="Freeform 1741"/>
            <p:cNvSpPr>
              <a:spLocks/>
            </p:cNvSpPr>
            <p:nvPr/>
          </p:nvSpPr>
          <p:spPr bwMode="auto">
            <a:xfrm>
              <a:off x="2689" y="2788"/>
              <a:ext cx="36" cy="17"/>
            </a:xfrm>
            <a:custGeom>
              <a:avLst/>
              <a:gdLst>
                <a:gd name="T0" fmla="*/ 0 w 36"/>
                <a:gd name="T1" fmla="*/ 16 h 17"/>
                <a:gd name="T2" fmla="*/ 30 w 36"/>
                <a:gd name="T3" fmla="*/ 16 h 17"/>
                <a:gd name="T4" fmla="*/ 32 w 36"/>
                <a:gd name="T5" fmla="*/ 14 h 17"/>
                <a:gd name="T6" fmla="*/ 35 w 36"/>
                <a:gd name="T7" fmla="*/ 9 h 17"/>
                <a:gd name="T8" fmla="*/ 35 w 36"/>
                <a:gd name="T9" fmla="*/ 5 h 17"/>
                <a:gd name="T10" fmla="*/ 34 w 36"/>
                <a:gd name="T11" fmla="*/ 1 h 17"/>
                <a:gd name="T12" fmla="*/ 33 w 36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"/>
                <a:gd name="T22" fmla="*/ 0 h 17"/>
                <a:gd name="T23" fmla="*/ 36 w 36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" h="17">
                  <a:moveTo>
                    <a:pt x="0" y="16"/>
                  </a:moveTo>
                  <a:lnTo>
                    <a:pt x="30" y="16"/>
                  </a:lnTo>
                  <a:lnTo>
                    <a:pt x="32" y="14"/>
                  </a:lnTo>
                  <a:lnTo>
                    <a:pt x="35" y="9"/>
                  </a:lnTo>
                  <a:lnTo>
                    <a:pt x="35" y="5"/>
                  </a:lnTo>
                  <a:lnTo>
                    <a:pt x="34" y="1"/>
                  </a:lnTo>
                  <a:lnTo>
                    <a:pt x="33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8" name="Freeform 1742"/>
            <p:cNvSpPr>
              <a:spLocks/>
            </p:cNvSpPr>
            <p:nvPr/>
          </p:nvSpPr>
          <p:spPr bwMode="auto">
            <a:xfrm>
              <a:off x="2549" y="2751"/>
              <a:ext cx="110" cy="17"/>
            </a:xfrm>
            <a:custGeom>
              <a:avLst/>
              <a:gdLst>
                <a:gd name="T0" fmla="*/ 0 w 110"/>
                <a:gd name="T1" fmla="*/ 16 h 17"/>
                <a:gd name="T2" fmla="*/ 0 w 110"/>
                <a:gd name="T3" fmla="*/ 0 h 17"/>
                <a:gd name="T4" fmla="*/ 109 w 110"/>
                <a:gd name="T5" fmla="*/ 0 h 17"/>
                <a:gd name="T6" fmla="*/ 109 w 110"/>
                <a:gd name="T7" fmla="*/ 16 h 17"/>
                <a:gd name="T8" fmla="*/ 0 w 11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0"/>
                <a:gd name="T16" fmla="*/ 0 h 17"/>
                <a:gd name="T17" fmla="*/ 110 w 11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0" h="17">
                  <a:moveTo>
                    <a:pt x="0" y="16"/>
                  </a:moveTo>
                  <a:lnTo>
                    <a:pt x="0" y="0"/>
                  </a:lnTo>
                  <a:lnTo>
                    <a:pt x="109" y="0"/>
                  </a:lnTo>
                  <a:lnTo>
                    <a:pt x="109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9" name="Freeform 1743"/>
            <p:cNvSpPr>
              <a:spLocks/>
            </p:cNvSpPr>
            <p:nvPr/>
          </p:nvSpPr>
          <p:spPr bwMode="auto">
            <a:xfrm>
              <a:off x="2588" y="2760"/>
              <a:ext cx="33" cy="17"/>
            </a:xfrm>
            <a:custGeom>
              <a:avLst/>
              <a:gdLst>
                <a:gd name="T0" fmla="*/ 0 w 33"/>
                <a:gd name="T1" fmla="*/ 16 h 17"/>
                <a:gd name="T2" fmla="*/ 0 w 33"/>
                <a:gd name="T3" fmla="*/ 0 h 17"/>
                <a:gd name="T4" fmla="*/ 32 w 33"/>
                <a:gd name="T5" fmla="*/ 0 h 17"/>
                <a:gd name="T6" fmla="*/ 32 w 33"/>
                <a:gd name="T7" fmla="*/ 16 h 17"/>
                <a:gd name="T8" fmla="*/ 0 w 3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6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0" name="Freeform 1744"/>
            <p:cNvSpPr>
              <a:spLocks/>
            </p:cNvSpPr>
            <p:nvPr/>
          </p:nvSpPr>
          <p:spPr bwMode="auto">
            <a:xfrm>
              <a:off x="2584" y="2742"/>
              <a:ext cx="37" cy="17"/>
            </a:xfrm>
            <a:custGeom>
              <a:avLst/>
              <a:gdLst>
                <a:gd name="T0" fmla="*/ 0 w 37"/>
                <a:gd name="T1" fmla="*/ 16 h 17"/>
                <a:gd name="T2" fmla="*/ 0 w 37"/>
                <a:gd name="T3" fmla="*/ 0 h 17"/>
                <a:gd name="T4" fmla="*/ 36 w 37"/>
                <a:gd name="T5" fmla="*/ 0 h 17"/>
                <a:gd name="T6" fmla="*/ 36 w 37"/>
                <a:gd name="T7" fmla="*/ 16 h 17"/>
                <a:gd name="T8" fmla="*/ 0 w 3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16"/>
                  </a:moveTo>
                  <a:lnTo>
                    <a:pt x="0" y="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1" name="Freeform 1745"/>
            <p:cNvSpPr>
              <a:spLocks/>
            </p:cNvSpPr>
            <p:nvPr/>
          </p:nvSpPr>
          <p:spPr bwMode="auto">
            <a:xfrm>
              <a:off x="2588" y="2736"/>
              <a:ext cx="33" cy="17"/>
            </a:xfrm>
            <a:custGeom>
              <a:avLst/>
              <a:gdLst>
                <a:gd name="T0" fmla="*/ 0 w 33"/>
                <a:gd name="T1" fmla="*/ 16 h 17"/>
                <a:gd name="T2" fmla="*/ 0 w 33"/>
                <a:gd name="T3" fmla="*/ 0 h 17"/>
                <a:gd name="T4" fmla="*/ 32 w 33"/>
                <a:gd name="T5" fmla="*/ 0 h 17"/>
                <a:gd name="T6" fmla="*/ 32 w 33"/>
                <a:gd name="T7" fmla="*/ 16 h 17"/>
                <a:gd name="T8" fmla="*/ 0 w 3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6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2" name="Freeform 1746"/>
            <p:cNvSpPr>
              <a:spLocks/>
            </p:cNvSpPr>
            <p:nvPr/>
          </p:nvSpPr>
          <p:spPr bwMode="auto">
            <a:xfrm>
              <a:off x="2624" y="2760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3" name="Freeform 1747"/>
            <p:cNvSpPr>
              <a:spLocks/>
            </p:cNvSpPr>
            <p:nvPr/>
          </p:nvSpPr>
          <p:spPr bwMode="auto">
            <a:xfrm>
              <a:off x="2624" y="2771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4" name="Line 1748"/>
            <p:cNvSpPr>
              <a:spLocks noChangeShapeType="1"/>
            </p:cNvSpPr>
            <p:nvPr/>
          </p:nvSpPr>
          <p:spPr bwMode="auto">
            <a:xfrm>
              <a:off x="2569" y="2769"/>
              <a:ext cx="3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5" name="Freeform 1749"/>
            <p:cNvSpPr>
              <a:spLocks/>
            </p:cNvSpPr>
            <p:nvPr/>
          </p:nvSpPr>
          <p:spPr bwMode="auto">
            <a:xfrm>
              <a:off x="2549" y="2749"/>
              <a:ext cx="114" cy="17"/>
            </a:xfrm>
            <a:custGeom>
              <a:avLst/>
              <a:gdLst>
                <a:gd name="T0" fmla="*/ 0 w 114"/>
                <a:gd name="T1" fmla="*/ 0 h 17"/>
                <a:gd name="T2" fmla="*/ 0 w 114"/>
                <a:gd name="T3" fmla="*/ 14 h 17"/>
                <a:gd name="T4" fmla="*/ 112 w 114"/>
                <a:gd name="T5" fmla="*/ 16 h 17"/>
                <a:gd name="T6" fmla="*/ 113 w 114"/>
                <a:gd name="T7" fmla="*/ 1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7"/>
                <a:gd name="T14" fmla="*/ 114 w 114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7">
                  <a:moveTo>
                    <a:pt x="0" y="0"/>
                  </a:moveTo>
                  <a:lnTo>
                    <a:pt x="0" y="14"/>
                  </a:lnTo>
                  <a:lnTo>
                    <a:pt x="112" y="16"/>
                  </a:lnTo>
                  <a:lnTo>
                    <a:pt x="113" y="1"/>
                  </a:lnTo>
                </a:path>
              </a:pathLst>
            </a:custGeom>
            <a:solidFill>
              <a:schemeClr val="bg2"/>
            </a:solidFill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6" name="Freeform 1750"/>
            <p:cNvSpPr>
              <a:spLocks/>
            </p:cNvSpPr>
            <p:nvPr/>
          </p:nvSpPr>
          <p:spPr bwMode="auto">
            <a:xfrm>
              <a:off x="2736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7" name="Freeform 1751"/>
            <p:cNvSpPr>
              <a:spLocks/>
            </p:cNvSpPr>
            <p:nvPr/>
          </p:nvSpPr>
          <p:spPr bwMode="auto">
            <a:xfrm>
              <a:off x="2745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8" name="Freeform 1752"/>
            <p:cNvSpPr>
              <a:spLocks/>
            </p:cNvSpPr>
            <p:nvPr/>
          </p:nvSpPr>
          <p:spPr bwMode="auto">
            <a:xfrm>
              <a:off x="2756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9" name="Freeform 1753"/>
            <p:cNvSpPr>
              <a:spLocks/>
            </p:cNvSpPr>
            <p:nvPr/>
          </p:nvSpPr>
          <p:spPr bwMode="auto">
            <a:xfrm>
              <a:off x="2736" y="2742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0" name="Oval 1754"/>
            <p:cNvSpPr>
              <a:spLocks noChangeArrowheads="1"/>
            </p:cNvSpPr>
            <p:nvPr/>
          </p:nvSpPr>
          <p:spPr bwMode="auto">
            <a:xfrm>
              <a:off x="2736" y="2790"/>
              <a:ext cx="2" cy="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1" name="Oval 1755"/>
            <p:cNvSpPr>
              <a:spLocks noChangeArrowheads="1"/>
            </p:cNvSpPr>
            <p:nvPr/>
          </p:nvSpPr>
          <p:spPr bwMode="auto">
            <a:xfrm>
              <a:off x="2745" y="2790"/>
              <a:ext cx="4" cy="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2" name="Freeform 1756"/>
            <p:cNvSpPr>
              <a:spLocks/>
            </p:cNvSpPr>
            <p:nvPr/>
          </p:nvSpPr>
          <p:spPr bwMode="auto">
            <a:xfrm>
              <a:off x="2738" y="279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3" name="Oval 1757"/>
            <p:cNvSpPr>
              <a:spLocks noChangeArrowheads="1"/>
            </p:cNvSpPr>
            <p:nvPr/>
          </p:nvSpPr>
          <p:spPr bwMode="auto">
            <a:xfrm>
              <a:off x="2736" y="2800"/>
              <a:ext cx="2" cy="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4" name="Oval 1758"/>
            <p:cNvSpPr>
              <a:spLocks noChangeArrowheads="1"/>
            </p:cNvSpPr>
            <p:nvPr/>
          </p:nvSpPr>
          <p:spPr bwMode="auto">
            <a:xfrm>
              <a:off x="2745" y="2800"/>
              <a:ext cx="4" cy="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5" name="Freeform 1759"/>
            <p:cNvSpPr>
              <a:spLocks/>
            </p:cNvSpPr>
            <p:nvPr/>
          </p:nvSpPr>
          <p:spPr bwMode="auto">
            <a:xfrm>
              <a:off x="2738" y="280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6" name="Line 1760"/>
            <p:cNvSpPr>
              <a:spLocks noChangeShapeType="1"/>
            </p:cNvSpPr>
            <p:nvPr/>
          </p:nvSpPr>
          <p:spPr bwMode="auto">
            <a:xfrm flipH="1">
              <a:off x="2287" y="2868"/>
              <a:ext cx="495" cy="3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7" name="Freeform 1761"/>
            <p:cNvSpPr>
              <a:spLocks/>
            </p:cNvSpPr>
            <p:nvPr/>
          </p:nvSpPr>
          <p:spPr bwMode="auto">
            <a:xfrm>
              <a:off x="2290" y="2875"/>
              <a:ext cx="487" cy="17"/>
            </a:xfrm>
            <a:custGeom>
              <a:avLst/>
              <a:gdLst>
                <a:gd name="T0" fmla="*/ 0 w 487"/>
                <a:gd name="T1" fmla="*/ 16 h 17"/>
                <a:gd name="T2" fmla="*/ 0 w 487"/>
                <a:gd name="T3" fmla="*/ 0 h 17"/>
                <a:gd name="T4" fmla="*/ 486 w 487"/>
                <a:gd name="T5" fmla="*/ 0 h 17"/>
                <a:gd name="T6" fmla="*/ 486 w 487"/>
                <a:gd name="T7" fmla="*/ 16 h 17"/>
                <a:gd name="T8" fmla="*/ 0 w 48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7"/>
                <a:gd name="T16" fmla="*/ 0 h 17"/>
                <a:gd name="T17" fmla="*/ 487 w 48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7" h="17">
                  <a:moveTo>
                    <a:pt x="0" y="16"/>
                  </a:moveTo>
                  <a:lnTo>
                    <a:pt x="0" y="0"/>
                  </a:lnTo>
                  <a:lnTo>
                    <a:pt x="486" y="0"/>
                  </a:lnTo>
                  <a:lnTo>
                    <a:pt x="48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8" name="Freeform 1762"/>
            <p:cNvSpPr>
              <a:spLocks/>
            </p:cNvSpPr>
            <p:nvPr/>
          </p:nvSpPr>
          <p:spPr bwMode="auto">
            <a:xfrm>
              <a:off x="2229" y="2824"/>
              <a:ext cx="660" cy="204"/>
            </a:xfrm>
            <a:custGeom>
              <a:avLst/>
              <a:gdLst>
                <a:gd name="T0" fmla="*/ 1 w 660"/>
                <a:gd name="T1" fmla="*/ 48 h 204"/>
                <a:gd name="T2" fmla="*/ 0 w 660"/>
                <a:gd name="T3" fmla="*/ 35 h 204"/>
                <a:gd name="T4" fmla="*/ 0 w 660"/>
                <a:gd name="T5" fmla="*/ 32 h 204"/>
                <a:gd name="T6" fmla="*/ 1 w 660"/>
                <a:gd name="T7" fmla="*/ 30 h 204"/>
                <a:gd name="T8" fmla="*/ 2 w 660"/>
                <a:gd name="T9" fmla="*/ 28 h 204"/>
                <a:gd name="T10" fmla="*/ 4 w 660"/>
                <a:gd name="T11" fmla="*/ 27 h 204"/>
                <a:gd name="T12" fmla="*/ 577 w 660"/>
                <a:gd name="T13" fmla="*/ 0 h 204"/>
                <a:gd name="T14" fmla="*/ 580 w 660"/>
                <a:gd name="T15" fmla="*/ 0 h 204"/>
                <a:gd name="T16" fmla="*/ 581 w 660"/>
                <a:gd name="T17" fmla="*/ 0 h 204"/>
                <a:gd name="T18" fmla="*/ 582 w 660"/>
                <a:gd name="T19" fmla="*/ 1 h 204"/>
                <a:gd name="T20" fmla="*/ 584 w 660"/>
                <a:gd name="T21" fmla="*/ 2 h 204"/>
                <a:gd name="T22" fmla="*/ 585 w 660"/>
                <a:gd name="T23" fmla="*/ 4 h 204"/>
                <a:gd name="T24" fmla="*/ 586 w 660"/>
                <a:gd name="T25" fmla="*/ 4 h 204"/>
                <a:gd name="T26" fmla="*/ 658 w 660"/>
                <a:gd name="T27" fmla="*/ 143 h 204"/>
                <a:gd name="T28" fmla="*/ 659 w 660"/>
                <a:gd name="T29" fmla="*/ 145 h 204"/>
                <a:gd name="T30" fmla="*/ 659 w 660"/>
                <a:gd name="T31" fmla="*/ 148 h 204"/>
                <a:gd name="T32" fmla="*/ 658 w 660"/>
                <a:gd name="T33" fmla="*/ 151 h 204"/>
                <a:gd name="T34" fmla="*/ 657 w 660"/>
                <a:gd name="T35" fmla="*/ 152 h 204"/>
                <a:gd name="T36" fmla="*/ 655 w 660"/>
                <a:gd name="T37" fmla="*/ 154 h 204"/>
                <a:gd name="T38" fmla="*/ 650 w 660"/>
                <a:gd name="T39" fmla="*/ 154 h 204"/>
                <a:gd name="T40" fmla="*/ 31 w 660"/>
                <a:gd name="T41" fmla="*/ 203 h 204"/>
                <a:gd name="T42" fmla="*/ 28 w 660"/>
                <a:gd name="T43" fmla="*/ 203 h 204"/>
                <a:gd name="T44" fmla="*/ 24 w 660"/>
                <a:gd name="T45" fmla="*/ 203 h 204"/>
                <a:gd name="T46" fmla="*/ 22 w 660"/>
                <a:gd name="T47" fmla="*/ 202 h 204"/>
                <a:gd name="T48" fmla="*/ 18 w 660"/>
                <a:gd name="T49" fmla="*/ 200 h 204"/>
                <a:gd name="T50" fmla="*/ 17 w 660"/>
                <a:gd name="T51" fmla="*/ 198 h 204"/>
                <a:gd name="T52" fmla="*/ 16 w 660"/>
                <a:gd name="T53" fmla="*/ 192 h 204"/>
                <a:gd name="T54" fmla="*/ 1 w 660"/>
                <a:gd name="T55" fmla="*/ 48 h 20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60"/>
                <a:gd name="T85" fmla="*/ 0 h 204"/>
                <a:gd name="T86" fmla="*/ 660 w 660"/>
                <a:gd name="T87" fmla="*/ 204 h 204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60" h="204">
                  <a:moveTo>
                    <a:pt x="1" y="48"/>
                  </a:moveTo>
                  <a:lnTo>
                    <a:pt x="0" y="35"/>
                  </a:lnTo>
                  <a:lnTo>
                    <a:pt x="0" y="32"/>
                  </a:lnTo>
                  <a:lnTo>
                    <a:pt x="1" y="30"/>
                  </a:lnTo>
                  <a:lnTo>
                    <a:pt x="2" y="28"/>
                  </a:lnTo>
                  <a:lnTo>
                    <a:pt x="4" y="27"/>
                  </a:lnTo>
                  <a:lnTo>
                    <a:pt x="577" y="0"/>
                  </a:lnTo>
                  <a:lnTo>
                    <a:pt x="580" y="0"/>
                  </a:lnTo>
                  <a:lnTo>
                    <a:pt x="581" y="0"/>
                  </a:lnTo>
                  <a:lnTo>
                    <a:pt x="582" y="1"/>
                  </a:lnTo>
                  <a:lnTo>
                    <a:pt x="584" y="2"/>
                  </a:lnTo>
                  <a:lnTo>
                    <a:pt x="585" y="4"/>
                  </a:lnTo>
                  <a:lnTo>
                    <a:pt x="586" y="4"/>
                  </a:lnTo>
                  <a:lnTo>
                    <a:pt x="658" y="143"/>
                  </a:lnTo>
                  <a:lnTo>
                    <a:pt x="659" y="145"/>
                  </a:lnTo>
                  <a:lnTo>
                    <a:pt x="659" y="148"/>
                  </a:lnTo>
                  <a:lnTo>
                    <a:pt x="658" y="151"/>
                  </a:lnTo>
                  <a:lnTo>
                    <a:pt x="657" y="152"/>
                  </a:lnTo>
                  <a:lnTo>
                    <a:pt x="655" y="154"/>
                  </a:lnTo>
                  <a:lnTo>
                    <a:pt x="650" y="154"/>
                  </a:lnTo>
                  <a:lnTo>
                    <a:pt x="31" y="203"/>
                  </a:lnTo>
                  <a:lnTo>
                    <a:pt x="28" y="203"/>
                  </a:lnTo>
                  <a:lnTo>
                    <a:pt x="24" y="203"/>
                  </a:lnTo>
                  <a:lnTo>
                    <a:pt x="22" y="202"/>
                  </a:lnTo>
                  <a:lnTo>
                    <a:pt x="18" y="200"/>
                  </a:lnTo>
                  <a:lnTo>
                    <a:pt x="17" y="198"/>
                  </a:lnTo>
                  <a:lnTo>
                    <a:pt x="16" y="192"/>
                  </a:lnTo>
                  <a:lnTo>
                    <a:pt x="1" y="48"/>
                  </a:lnTo>
                </a:path>
              </a:pathLst>
            </a:custGeom>
            <a:solidFill>
              <a:srgbClr val="E0E0E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9" name="Freeform 1763"/>
            <p:cNvSpPr>
              <a:spLocks/>
            </p:cNvSpPr>
            <p:nvPr/>
          </p:nvSpPr>
          <p:spPr bwMode="auto">
            <a:xfrm>
              <a:off x="2232" y="2871"/>
              <a:ext cx="658" cy="174"/>
            </a:xfrm>
            <a:custGeom>
              <a:avLst/>
              <a:gdLst>
                <a:gd name="T0" fmla="*/ 0 w 658"/>
                <a:gd name="T1" fmla="*/ 0 h 174"/>
                <a:gd name="T2" fmla="*/ 14 w 658"/>
                <a:gd name="T3" fmla="*/ 151 h 174"/>
                <a:gd name="T4" fmla="*/ 17 w 658"/>
                <a:gd name="T5" fmla="*/ 155 h 174"/>
                <a:gd name="T6" fmla="*/ 23 w 658"/>
                <a:gd name="T7" fmla="*/ 159 h 174"/>
                <a:gd name="T8" fmla="*/ 34 w 658"/>
                <a:gd name="T9" fmla="*/ 158 h 174"/>
                <a:gd name="T10" fmla="*/ 648 w 658"/>
                <a:gd name="T11" fmla="*/ 108 h 174"/>
                <a:gd name="T12" fmla="*/ 655 w 658"/>
                <a:gd name="T13" fmla="*/ 107 h 174"/>
                <a:gd name="T14" fmla="*/ 657 w 658"/>
                <a:gd name="T15" fmla="*/ 103 h 174"/>
                <a:gd name="T16" fmla="*/ 652 w 658"/>
                <a:gd name="T17" fmla="*/ 122 h 174"/>
                <a:gd name="T18" fmla="*/ 650 w 658"/>
                <a:gd name="T19" fmla="*/ 122 h 174"/>
                <a:gd name="T20" fmla="*/ 648 w 658"/>
                <a:gd name="T21" fmla="*/ 124 h 174"/>
                <a:gd name="T22" fmla="*/ 643 w 658"/>
                <a:gd name="T23" fmla="*/ 124 h 174"/>
                <a:gd name="T24" fmla="*/ 23 w 658"/>
                <a:gd name="T25" fmla="*/ 173 h 174"/>
                <a:gd name="T26" fmla="*/ 15 w 658"/>
                <a:gd name="T27" fmla="*/ 173 h 174"/>
                <a:gd name="T28" fmla="*/ 12 w 658"/>
                <a:gd name="T29" fmla="*/ 164 h 174"/>
                <a:gd name="T30" fmla="*/ 10 w 658"/>
                <a:gd name="T31" fmla="*/ 151 h 174"/>
                <a:gd name="T32" fmla="*/ 0 w 658"/>
                <a:gd name="T33" fmla="*/ 0 h 17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58"/>
                <a:gd name="T52" fmla="*/ 0 h 174"/>
                <a:gd name="T53" fmla="*/ 658 w 658"/>
                <a:gd name="T54" fmla="*/ 174 h 17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58" h="174">
                  <a:moveTo>
                    <a:pt x="0" y="0"/>
                  </a:moveTo>
                  <a:lnTo>
                    <a:pt x="14" y="151"/>
                  </a:lnTo>
                  <a:lnTo>
                    <a:pt x="17" y="155"/>
                  </a:lnTo>
                  <a:lnTo>
                    <a:pt x="23" y="159"/>
                  </a:lnTo>
                  <a:lnTo>
                    <a:pt x="34" y="158"/>
                  </a:lnTo>
                  <a:lnTo>
                    <a:pt x="648" y="108"/>
                  </a:lnTo>
                  <a:lnTo>
                    <a:pt x="655" y="107"/>
                  </a:lnTo>
                  <a:lnTo>
                    <a:pt x="657" y="103"/>
                  </a:lnTo>
                  <a:lnTo>
                    <a:pt x="652" y="122"/>
                  </a:lnTo>
                  <a:lnTo>
                    <a:pt x="650" y="122"/>
                  </a:lnTo>
                  <a:lnTo>
                    <a:pt x="648" y="124"/>
                  </a:lnTo>
                  <a:lnTo>
                    <a:pt x="643" y="124"/>
                  </a:lnTo>
                  <a:lnTo>
                    <a:pt x="23" y="173"/>
                  </a:lnTo>
                  <a:lnTo>
                    <a:pt x="15" y="173"/>
                  </a:lnTo>
                  <a:lnTo>
                    <a:pt x="12" y="164"/>
                  </a:lnTo>
                  <a:lnTo>
                    <a:pt x="10" y="151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0" name="Freeform 1764"/>
            <p:cNvSpPr>
              <a:spLocks/>
            </p:cNvSpPr>
            <p:nvPr/>
          </p:nvSpPr>
          <p:spPr bwMode="auto">
            <a:xfrm>
              <a:off x="2724" y="2850"/>
              <a:ext cx="91" cy="18"/>
            </a:xfrm>
            <a:custGeom>
              <a:avLst/>
              <a:gdLst>
                <a:gd name="T0" fmla="*/ 0 w 91"/>
                <a:gd name="T1" fmla="*/ 4 h 18"/>
                <a:gd name="T2" fmla="*/ 84 w 91"/>
                <a:gd name="T3" fmla="*/ 0 h 18"/>
                <a:gd name="T4" fmla="*/ 90 w 91"/>
                <a:gd name="T5" fmla="*/ 13 h 18"/>
                <a:gd name="T6" fmla="*/ 5 w 91"/>
                <a:gd name="T7" fmla="*/ 17 h 18"/>
                <a:gd name="T8" fmla="*/ 0 w 91"/>
                <a:gd name="T9" fmla="*/ 4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"/>
                <a:gd name="T16" fmla="*/ 0 h 18"/>
                <a:gd name="T17" fmla="*/ 91 w 91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" h="18">
                  <a:moveTo>
                    <a:pt x="0" y="4"/>
                  </a:moveTo>
                  <a:lnTo>
                    <a:pt x="84" y="0"/>
                  </a:lnTo>
                  <a:lnTo>
                    <a:pt x="90" y="13"/>
                  </a:lnTo>
                  <a:lnTo>
                    <a:pt x="5" y="17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1" name="Freeform 1765"/>
            <p:cNvSpPr>
              <a:spLocks/>
            </p:cNvSpPr>
            <p:nvPr/>
          </p:nvSpPr>
          <p:spPr bwMode="auto">
            <a:xfrm>
              <a:off x="2724" y="2850"/>
              <a:ext cx="97" cy="22"/>
            </a:xfrm>
            <a:custGeom>
              <a:avLst/>
              <a:gdLst>
                <a:gd name="T0" fmla="*/ 0 w 97"/>
                <a:gd name="T1" fmla="*/ 6 h 22"/>
                <a:gd name="T2" fmla="*/ 90 w 97"/>
                <a:gd name="T3" fmla="*/ 0 h 22"/>
                <a:gd name="T4" fmla="*/ 96 w 97"/>
                <a:gd name="T5" fmla="*/ 16 h 22"/>
                <a:gd name="T6" fmla="*/ 5 w 97"/>
                <a:gd name="T7" fmla="*/ 21 h 22"/>
                <a:gd name="T8" fmla="*/ 0 w 97"/>
                <a:gd name="T9" fmla="*/ 6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22"/>
                <a:gd name="T17" fmla="*/ 97 w 9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22">
                  <a:moveTo>
                    <a:pt x="0" y="6"/>
                  </a:moveTo>
                  <a:lnTo>
                    <a:pt x="90" y="0"/>
                  </a:lnTo>
                  <a:lnTo>
                    <a:pt x="96" y="16"/>
                  </a:lnTo>
                  <a:lnTo>
                    <a:pt x="5" y="21"/>
                  </a:lnTo>
                  <a:lnTo>
                    <a:pt x="0" y="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2" name="Line 1766"/>
            <p:cNvSpPr>
              <a:spLocks noChangeShapeType="1"/>
            </p:cNvSpPr>
            <p:nvPr/>
          </p:nvSpPr>
          <p:spPr bwMode="auto">
            <a:xfrm>
              <a:off x="2757" y="2861"/>
              <a:ext cx="3" cy="2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3" name="Line 1767"/>
            <p:cNvSpPr>
              <a:spLocks noChangeShapeType="1"/>
            </p:cNvSpPr>
            <p:nvPr/>
          </p:nvSpPr>
          <p:spPr bwMode="auto">
            <a:xfrm>
              <a:off x="2788" y="2860"/>
              <a:ext cx="0" cy="3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4" name="Freeform 1768"/>
            <p:cNvSpPr>
              <a:spLocks/>
            </p:cNvSpPr>
            <p:nvPr/>
          </p:nvSpPr>
          <p:spPr bwMode="auto">
            <a:xfrm>
              <a:off x="2736" y="2884"/>
              <a:ext cx="133" cy="81"/>
            </a:xfrm>
            <a:custGeom>
              <a:avLst/>
              <a:gdLst>
                <a:gd name="T0" fmla="*/ 0 w 133"/>
                <a:gd name="T1" fmla="*/ 7 h 81"/>
                <a:gd name="T2" fmla="*/ 30 w 133"/>
                <a:gd name="T3" fmla="*/ 80 h 81"/>
                <a:gd name="T4" fmla="*/ 132 w 133"/>
                <a:gd name="T5" fmla="*/ 73 h 81"/>
                <a:gd name="T6" fmla="*/ 95 w 133"/>
                <a:gd name="T7" fmla="*/ 0 h 81"/>
                <a:gd name="T8" fmla="*/ 0 w 133"/>
                <a:gd name="T9" fmla="*/ 7 h 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81"/>
                <a:gd name="T17" fmla="*/ 133 w 133"/>
                <a:gd name="T18" fmla="*/ 81 h 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81">
                  <a:moveTo>
                    <a:pt x="0" y="7"/>
                  </a:moveTo>
                  <a:lnTo>
                    <a:pt x="30" y="80"/>
                  </a:lnTo>
                  <a:lnTo>
                    <a:pt x="132" y="73"/>
                  </a:lnTo>
                  <a:lnTo>
                    <a:pt x="95" y="0"/>
                  </a:lnTo>
                  <a:lnTo>
                    <a:pt x="0" y="7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5" name="Freeform 1769"/>
            <p:cNvSpPr>
              <a:spLocks/>
            </p:cNvSpPr>
            <p:nvPr/>
          </p:nvSpPr>
          <p:spPr bwMode="auto">
            <a:xfrm>
              <a:off x="2669" y="2940"/>
              <a:ext cx="82" cy="29"/>
            </a:xfrm>
            <a:custGeom>
              <a:avLst/>
              <a:gdLst>
                <a:gd name="T0" fmla="*/ 0 w 82"/>
                <a:gd name="T1" fmla="*/ 15 h 29"/>
                <a:gd name="T2" fmla="*/ 6 w 82"/>
                <a:gd name="T3" fmla="*/ 28 h 29"/>
                <a:gd name="T4" fmla="*/ 81 w 82"/>
                <a:gd name="T5" fmla="*/ 23 h 29"/>
                <a:gd name="T6" fmla="*/ 75 w 82"/>
                <a:gd name="T7" fmla="*/ 11 h 29"/>
                <a:gd name="T8" fmla="*/ 51 w 82"/>
                <a:gd name="T9" fmla="*/ 13 h 29"/>
                <a:gd name="T10" fmla="*/ 43 w 82"/>
                <a:gd name="T11" fmla="*/ 0 h 29"/>
                <a:gd name="T12" fmla="*/ 20 w 82"/>
                <a:gd name="T13" fmla="*/ 1 h 29"/>
                <a:gd name="T14" fmla="*/ 26 w 82"/>
                <a:gd name="T15" fmla="*/ 15 h 29"/>
                <a:gd name="T16" fmla="*/ 0 w 82"/>
                <a:gd name="T17" fmla="*/ 15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2"/>
                <a:gd name="T28" fmla="*/ 0 h 29"/>
                <a:gd name="T29" fmla="*/ 82 w 82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2" h="29">
                  <a:moveTo>
                    <a:pt x="0" y="15"/>
                  </a:moveTo>
                  <a:lnTo>
                    <a:pt x="6" y="28"/>
                  </a:lnTo>
                  <a:lnTo>
                    <a:pt x="81" y="23"/>
                  </a:lnTo>
                  <a:lnTo>
                    <a:pt x="75" y="11"/>
                  </a:lnTo>
                  <a:lnTo>
                    <a:pt x="51" y="13"/>
                  </a:lnTo>
                  <a:lnTo>
                    <a:pt x="43" y="0"/>
                  </a:lnTo>
                  <a:lnTo>
                    <a:pt x="20" y="1"/>
                  </a:lnTo>
                  <a:lnTo>
                    <a:pt x="26" y="15"/>
                  </a:lnTo>
                  <a:lnTo>
                    <a:pt x="0" y="15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6" name="Freeform 1770"/>
            <p:cNvSpPr>
              <a:spLocks/>
            </p:cNvSpPr>
            <p:nvPr/>
          </p:nvSpPr>
          <p:spPr bwMode="auto">
            <a:xfrm>
              <a:off x="2648" y="2893"/>
              <a:ext cx="85" cy="29"/>
            </a:xfrm>
            <a:custGeom>
              <a:avLst/>
              <a:gdLst>
                <a:gd name="T0" fmla="*/ 0 w 85"/>
                <a:gd name="T1" fmla="*/ 4 h 29"/>
                <a:gd name="T2" fmla="*/ 12 w 85"/>
                <a:gd name="T3" fmla="*/ 28 h 29"/>
                <a:gd name="T4" fmla="*/ 84 w 85"/>
                <a:gd name="T5" fmla="*/ 23 h 29"/>
                <a:gd name="T6" fmla="*/ 73 w 85"/>
                <a:gd name="T7" fmla="*/ 0 h 29"/>
                <a:gd name="T8" fmla="*/ 0 w 85"/>
                <a:gd name="T9" fmla="*/ 4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5"/>
                <a:gd name="T16" fmla="*/ 0 h 29"/>
                <a:gd name="T17" fmla="*/ 85 w 8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5" h="29">
                  <a:moveTo>
                    <a:pt x="0" y="4"/>
                  </a:moveTo>
                  <a:lnTo>
                    <a:pt x="12" y="28"/>
                  </a:lnTo>
                  <a:lnTo>
                    <a:pt x="84" y="23"/>
                  </a:lnTo>
                  <a:lnTo>
                    <a:pt x="7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7" name="Freeform 1771"/>
            <p:cNvSpPr>
              <a:spLocks/>
            </p:cNvSpPr>
            <p:nvPr/>
          </p:nvSpPr>
          <p:spPr bwMode="auto">
            <a:xfrm>
              <a:off x="2636" y="2859"/>
              <a:ext cx="75" cy="20"/>
            </a:xfrm>
            <a:custGeom>
              <a:avLst/>
              <a:gdLst>
                <a:gd name="T0" fmla="*/ 0 w 75"/>
                <a:gd name="T1" fmla="*/ 4 h 20"/>
                <a:gd name="T2" fmla="*/ 8 w 75"/>
                <a:gd name="T3" fmla="*/ 19 h 20"/>
                <a:gd name="T4" fmla="*/ 74 w 75"/>
                <a:gd name="T5" fmla="*/ 15 h 20"/>
                <a:gd name="T6" fmla="*/ 68 w 75"/>
                <a:gd name="T7" fmla="*/ 0 h 20"/>
                <a:gd name="T8" fmla="*/ 0 w 75"/>
                <a:gd name="T9" fmla="*/ 4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"/>
                <a:gd name="T16" fmla="*/ 0 h 20"/>
                <a:gd name="T17" fmla="*/ 75 w 75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" h="20">
                  <a:moveTo>
                    <a:pt x="0" y="4"/>
                  </a:moveTo>
                  <a:lnTo>
                    <a:pt x="8" y="19"/>
                  </a:lnTo>
                  <a:lnTo>
                    <a:pt x="74" y="15"/>
                  </a:lnTo>
                  <a:lnTo>
                    <a:pt x="68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8" name="Freeform 1772"/>
            <p:cNvSpPr>
              <a:spLocks/>
            </p:cNvSpPr>
            <p:nvPr/>
          </p:nvSpPr>
          <p:spPr bwMode="auto">
            <a:xfrm>
              <a:off x="2262" y="2898"/>
              <a:ext cx="399" cy="105"/>
            </a:xfrm>
            <a:custGeom>
              <a:avLst/>
              <a:gdLst>
                <a:gd name="T0" fmla="*/ 0 w 399"/>
                <a:gd name="T1" fmla="*/ 22 h 105"/>
                <a:gd name="T2" fmla="*/ 11 w 399"/>
                <a:gd name="T3" fmla="*/ 104 h 105"/>
                <a:gd name="T4" fmla="*/ 52 w 399"/>
                <a:gd name="T5" fmla="*/ 101 h 105"/>
                <a:gd name="T6" fmla="*/ 49 w 399"/>
                <a:gd name="T7" fmla="*/ 83 h 105"/>
                <a:gd name="T8" fmla="*/ 69 w 399"/>
                <a:gd name="T9" fmla="*/ 81 h 105"/>
                <a:gd name="T10" fmla="*/ 75 w 399"/>
                <a:gd name="T11" fmla="*/ 100 h 105"/>
                <a:gd name="T12" fmla="*/ 335 w 399"/>
                <a:gd name="T13" fmla="*/ 79 h 105"/>
                <a:gd name="T14" fmla="*/ 330 w 399"/>
                <a:gd name="T15" fmla="*/ 63 h 105"/>
                <a:gd name="T16" fmla="*/ 353 w 399"/>
                <a:gd name="T17" fmla="*/ 61 h 105"/>
                <a:gd name="T18" fmla="*/ 358 w 399"/>
                <a:gd name="T19" fmla="*/ 76 h 105"/>
                <a:gd name="T20" fmla="*/ 398 w 399"/>
                <a:gd name="T21" fmla="*/ 74 h 105"/>
                <a:gd name="T22" fmla="*/ 370 w 399"/>
                <a:gd name="T23" fmla="*/ 0 h 105"/>
                <a:gd name="T24" fmla="*/ 0 w 399"/>
                <a:gd name="T25" fmla="*/ 22 h 1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99"/>
                <a:gd name="T40" fmla="*/ 0 h 105"/>
                <a:gd name="T41" fmla="*/ 399 w 399"/>
                <a:gd name="T42" fmla="*/ 105 h 10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99" h="105">
                  <a:moveTo>
                    <a:pt x="0" y="22"/>
                  </a:moveTo>
                  <a:lnTo>
                    <a:pt x="11" y="104"/>
                  </a:lnTo>
                  <a:lnTo>
                    <a:pt x="52" y="101"/>
                  </a:lnTo>
                  <a:lnTo>
                    <a:pt x="49" y="83"/>
                  </a:lnTo>
                  <a:lnTo>
                    <a:pt x="69" y="81"/>
                  </a:lnTo>
                  <a:lnTo>
                    <a:pt x="75" y="100"/>
                  </a:lnTo>
                  <a:lnTo>
                    <a:pt x="335" y="79"/>
                  </a:lnTo>
                  <a:lnTo>
                    <a:pt x="330" y="63"/>
                  </a:lnTo>
                  <a:lnTo>
                    <a:pt x="353" y="61"/>
                  </a:lnTo>
                  <a:lnTo>
                    <a:pt x="358" y="76"/>
                  </a:lnTo>
                  <a:lnTo>
                    <a:pt x="398" y="74"/>
                  </a:lnTo>
                  <a:lnTo>
                    <a:pt x="370" y="0"/>
                  </a:lnTo>
                  <a:lnTo>
                    <a:pt x="0" y="22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9" name="Freeform 1773"/>
            <p:cNvSpPr>
              <a:spLocks/>
            </p:cNvSpPr>
            <p:nvPr/>
          </p:nvSpPr>
          <p:spPr bwMode="auto">
            <a:xfrm>
              <a:off x="2254" y="2884"/>
              <a:ext cx="27" cy="18"/>
            </a:xfrm>
            <a:custGeom>
              <a:avLst/>
              <a:gdLst>
                <a:gd name="T0" fmla="*/ 0 w 27"/>
                <a:gd name="T1" fmla="*/ 1 h 18"/>
                <a:gd name="T2" fmla="*/ 2 w 27"/>
                <a:gd name="T3" fmla="*/ 17 h 18"/>
                <a:gd name="T4" fmla="*/ 26 w 27"/>
                <a:gd name="T5" fmla="*/ 15 h 18"/>
                <a:gd name="T6" fmla="*/ 22 w 27"/>
                <a:gd name="T7" fmla="*/ 0 h 18"/>
                <a:gd name="T8" fmla="*/ 0 w 27"/>
                <a:gd name="T9" fmla="*/ 1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8"/>
                <a:gd name="T17" fmla="*/ 27 w 2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8">
                  <a:moveTo>
                    <a:pt x="0" y="1"/>
                  </a:moveTo>
                  <a:lnTo>
                    <a:pt x="2" y="17"/>
                  </a:lnTo>
                  <a:lnTo>
                    <a:pt x="26" y="15"/>
                  </a:lnTo>
                  <a:lnTo>
                    <a:pt x="22" y="0"/>
                  </a:lnTo>
                  <a:lnTo>
                    <a:pt x="0" y="1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0" name="Freeform 1774"/>
            <p:cNvSpPr>
              <a:spLocks/>
            </p:cNvSpPr>
            <p:nvPr/>
          </p:nvSpPr>
          <p:spPr bwMode="auto">
            <a:xfrm>
              <a:off x="2298" y="2878"/>
              <a:ext cx="109" cy="20"/>
            </a:xfrm>
            <a:custGeom>
              <a:avLst/>
              <a:gdLst>
                <a:gd name="T0" fmla="*/ 0 w 109"/>
                <a:gd name="T1" fmla="*/ 3 h 20"/>
                <a:gd name="T2" fmla="*/ 3 w 109"/>
                <a:gd name="T3" fmla="*/ 19 h 20"/>
                <a:gd name="T4" fmla="*/ 108 w 109"/>
                <a:gd name="T5" fmla="*/ 14 h 20"/>
                <a:gd name="T6" fmla="*/ 102 w 109"/>
                <a:gd name="T7" fmla="*/ 0 h 20"/>
                <a:gd name="T8" fmla="*/ 0 w 109"/>
                <a:gd name="T9" fmla="*/ 3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"/>
                <a:gd name="T16" fmla="*/ 0 h 20"/>
                <a:gd name="T17" fmla="*/ 109 w 109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" h="20">
                  <a:moveTo>
                    <a:pt x="0" y="3"/>
                  </a:moveTo>
                  <a:lnTo>
                    <a:pt x="3" y="19"/>
                  </a:lnTo>
                  <a:lnTo>
                    <a:pt x="108" y="14"/>
                  </a:lnTo>
                  <a:lnTo>
                    <a:pt x="102" y="0"/>
                  </a:lnTo>
                  <a:lnTo>
                    <a:pt x="0" y="3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1" name="Freeform 1775"/>
            <p:cNvSpPr>
              <a:spLocks/>
            </p:cNvSpPr>
            <p:nvPr/>
          </p:nvSpPr>
          <p:spPr bwMode="auto">
            <a:xfrm>
              <a:off x="2416" y="2867"/>
              <a:ext cx="103" cy="21"/>
            </a:xfrm>
            <a:custGeom>
              <a:avLst/>
              <a:gdLst>
                <a:gd name="T0" fmla="*/ 0 w 103"/>
                <a:gd name="T1" fmla="*/ 5 h 21"/>
                <a:gd name="T2" fmla="*/ 6 w 103"/>
                <a:gd name="T3" fmla="*/ 20 h 21"/>
                <a:gd name="T4" fmla="*/ 102 w 103"/>
                <a:gd name="T5" fmla="*/ 14 h 21"/>
                <a:gd name="T6" fmla="*/ 94 w 103"/>
                <a:gd name="T7" fmla="*/ 0 h 21"/>
                <a:gd name="T8" fmla="*/ 0 w 103"/>
                <a:gd name="T9" fmla="*/ 5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"/>
                <a:gd name="T16" fmla="*/ 0 h 21"/>
                <a:gd name="T17" fmla="*/ 103 w 103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" h="21">
                  <a:moveTo>
                    <a:pt x="0" y="5"/>
                  </a:moveTo>
                  <a:lnTo>
                    <a:pt x="6" y="20"/>
                  </a:lnTo>
                  <a:lnTo>
                    <a:pt x="102" y="14"/>
                  </a:lnTo>
                  <a:lnTo>
                    <a:pt x="94" y="0"/>
                  </a:lnTo>
                  <a:lnTo>
                    <a:pt x="0" y="5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2" name="Freeform 1776"/>
            <p:cNvSpPr>
              <a:spLocks/>
            </p:cNvSpPr>
            <p:nvPr/>
          </p:nvSpPr>
          <p:spPr bwMode="auto">
            <a:xfrm>
              <a:off x="2526" y="2866"/>
              <a:ext cx="101" cy="19"/>
            </a:xfrm>
            <a:custGeom>
              <a:avLst/>
              <a:gdLst>
                <a:gd name="T0" fmla="*/ 0 w 101"/>
                <a:gd name="T1" fmla="*/ 4 h 19"/>
                <a:gd name="T2" fmla="*/ 6 w 101"/>
                <a:gd name="T3" fmla="*/ 18 h 19"/>
                <a:gd name="T4" fmla="*/ 100 w 101"/>
                <a:gd name="T5" fmla="*/ 13 h 19"/>
                <a:gd name="T6" fmla="*/ 93 w 101"/>
                <a:gd name="T7" fmla="*/ 0 h 19"/>
                <a:gd name="T8" fmla="*/ 0 w 101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1"/>
                <a:gd name="T16" fmla="*/ 0 h 19"/>
                <a:gd name="T17" fmla="*/ 101 w 101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1" h="19">
                  <a:moveTo>
                    <a:pt x="0" y="4"/>
                  </a:moveTo>
                  <a:lnTo>
                    <a:pt x="6" y="18"/>
                  </a:lnTo>
                  <a:lnTo>
                    <a:pt x="100" y="13"/>
                  </a:lnTo>
                  <a:lnTo>
                    <a:pt x="9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3" name="Freeform 1777"/>
            <p:cNvSpPr>
              <a:spLocks/>
            </p:cNvSpPr>
            <p:nvPr/>
          </p:nvSpPr>
          <p:spPr bwMode="auto">
            <a:xfrm>
              <a:off x="2269" y="2988"/>
              <a:ext cx="40" cy="17"/>
            </a:xfrm>
            <a:custGeom>
              <a:avLst/>
              <a:gdLst>
                <a:gd name="T0" fmla="*/ 0 w 40"/>
                <a:gd name="T1" fmla="*/ 16 h 17"/>
                <a:gd name="T2" fmla="*/ 4 w 40"/>
                <a:gd name="T3" fmla="*/ 2 h 17"/>
                <a:gd name="T4" fmla="*/ 37 w 40"/>
                <a:gd name="T5" fmla="*/ 0 h 17"/>
                <a:gd name="T6" fmla="*/ 39 w 40"/>
                <a:gd name="T7" fmla="*/ 12 h 17"/>
                <a:gd name="T8" fmla="*/ 0 w 4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17"/>
                <a:gd name="T17" fmla="*/ 40 w 4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17">
                  <a:moveTo>
                    <a:pt x="0" y="16"/>
                  </a:moveTo>
                  <a:lnTo>
                    <a:pt x="4" y="2"/>
                  </a:lnTo>
                  <a:lnTo>
                    <a:pt x="37" y="0"/>
                  </a:lnTo>
                  <a:lnTo>
                    <a:pt x="39" y="12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4" name="Freeform 1778"/>
            <p:cNvSpPr>
              <a:spLocks/>
            </p:cNvSpPr>
            <p:nvPr/>
          </p:nvSpPr>
          <p:spPr bwMode="auto">
            <a:xfrm>
              <a:off x="2268" y="2977"/>
              <a:ext cx="17" cy="26"/>
            </a:xfrm>
            <a:custGeom>
              <a:avLst/>
              <a:gdLst>
                <a:gd name="T0" fmla="*/ 16 w 17"/>
                <a:gd name="T1" fmla="*/ 0 h 26"/>
                <a:gd name="T2" fmla="*/ 0 w 17"/>
                <a:gd name="T3" fmla="*/ 8 h 26"/>
                <a:gd name="T4" fmla="*/ 0 w 17"/>
                <a:gd name="T5" fmla="*/ 25 h 26"/>
                <a:gd name="T6" fmla="*/ 16 w 17"/>
                <a:gd name="T7" fmla="*/ 12 h 26"/>
                <a:gd name="T8" fmla="*/ 16 w 17"/>
                <a:gd name="T9" fmla="*/ 0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6"/>
                <a:gd name="T17" fmla="*/ 17 w 17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6">
                  <a:moveTo>
                    <a:pt x="16" y="0"/>
                  </a:moveTo>
                  <a:lnTo>
                    <a:pt x="0" y="8"/>
                  </a:lnTo>
                  <a:lnTo>
                    <a:pt x="0" y="25"/>
                  </a:lnTo>
                  <a:lnTo>
                    <a:pt x="16" y="12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5" name="Freeform 1779"/>
            <p:cNvSpPr>
              <a:spLocks/>
            </p:cNvSpPr>
            <p:nvPr/>
          </p:nvSpPr>
          <p:spPr bwMode="auto">
            <a:xfrm>
              <a:off x="2268" y="2966"/>
              <a:ext cx="58" cy="17"/>
            </a:xfrm>
            <a:custGeom>
              <a:avLst/>
              <a:gdLst>
                <a:gd name="T0" fmla="*/ 57 w 58"/>
                <a:gd name="T1" fmla="*/ 10 h 17"/>
                <a:gd name="T2" fmla="*/ 56 w 58"/>
                <a:gd name="T3" fmla="*/ 0 h 17"/>
                <a:gd name="T4" fmla="*/ 4 w 58"/>
                <a:gd name="T5" fmla="*/ 4 h 17"/>
                <a:gd name="T6" fmla="*/ 0 w 58"/>
                <a:gd name="T7" fmla="*/ 16 h 17"/>
                <a:gd name="T8" fmla="*/ 2 w 58"/>
                <a:gd name="T9" fmla="*/ 16 h 17"/>
                <a:gd name="T10" fmla="*/ 4 w 58"/>
                <a:gd name="T11" fmla="*/ 11 h 17"/>
                <a:gd name="T12" fmla="*/ 35 w 58"/>
                <a:gd name="T13" fmla="*/ 10 h 17"/>
                <a:gd name="T14" fmla="*/ 36 w 58"/>
                <a:gd name="T15" fmla="*/ 12 h 17"/>
                <a:gd name="T16" fmla="*/ 57 w 58"/>
                <a:gd name="T17" fmla="*/ 1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"/>
                <a:gd name="T28" fmla="*/ 0 h 17"/>
                <a:gd name="T29" fmla="*/ 58 w 58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" h="17">
                  <a:moveTo>
                    <a:pt x="57" y="10"/>
                  </a:moveTo>
                  <a:lnTo>
                    <a:pt x="56" y="0"/>
                  </a:lnTo>
                  <a:lnTo>
                    <a:pt x="4" y="4"/>
                  </a:lnTo>
                  <a:lnTo>
                    <a:pt x="0" y="16"/>
                  </a:lnTo>
                  <a:lnTo>
                    <a:pt x="2" y="16"/>
                  </a:lnTo>
                  <a:lnTo>
                    <a:pt x="4" y="11"/>
                  </a:lnTo>
                  <a:lnTo>
                    <a:pt x="35" y="10"/>
                  </a:lnTo>
                  <a:lnTo>
                    <a:pt x="36" y="12"/>
                  </a:lnTo>
                  <a:lnTo>
                    <a:pt x="57" y="1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6" name="Freeform 1780"/>
            <p:cNvSpPr>
              <a:spLocks/>
            </p:cNvSpPr>
            <p:nvPr/>
          </p:nvSpPr>
          <p:spPr bwMode="auto">
            <a:xfrm>
              <a:off x="2265" y="2959"/>
              <a:ext cx="17" cy="22"/>
            </a:xfrm>
            <a:custGeom>
              <a:avLst/>
              <a:gdLst>
                <a:gd name="T0" fmla="*/ 4 w 17"/>
                <a:gd name="T1" fmla="*/ 21 h 22"/>
                <a:gd name="T2" fmla="*/ 16 w 17"/>
                <a:gd name="T3" fmla="*/ 11 h 22"/>
                <a:gd name="T4" fmla="*/ 12 w 17"/>
                <a:gd name="T5" fmla="*/ 0 h 22"/>
                <a:gd name="T6" fmla="*/ 0 w 17"/>
                <a:gd name="T7" fmla="*/ 7 h 22"/>
                <a:gd name="T8" fmla="*/ 4 w 17"/>
                <a:gd name="T9" fmla="*/ 2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2"/>
                <a:gd name="T17" fmla="*/ 17 w 1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2">
                  <a:moveTo>
                    <a:pt x="4" y="21"/>
                  </a:moveTo>
                  <a:lnTo>
                    <a:pt x="16" y="11"/>
                  </a:lnTo>
                  <a:lnTo>
                    <a:pt x="12" y="0"/>
                  </a:lnTo>
                  <a:lnTo>
                    <a:pt x="0" y="7"/>
                  </a:lnTo>
                  <a:lnTo>
                    <a:pt x="4" y="2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7" name="Freeform 1781"/>
            <p:cNvSpPr>
              <a:spLocks/>
            </p:cNvSpPr>
            <p:nvPr/>
          </p:nvSpPr>
          <p:spPr bwMode="auto">
            <a:xfrm>
              <a:off x="2264" y="2943"/>
              <a:ext cx="17" cy="22"/>
            </a:xfrm>
            <a:custGeom>
              <a:avLst/>
              <a:gdLst>
                <a:gd name="T0" fmla="*/ 8 w 17"/>
                <a:gd name="T1" fmla="*/ 21 h 22"/>
                <a:gd name="T2" fmla="*/ 16 w 17"/>
                <a:gd name="T3" fmla="*/ 10 h 22"/>
                <a:gd name="T4" fmla="*/ 12 w 17"/>
                <a:gd name="T5" fmla="*/ 0 h 22"/>
                <a:gd name="T6" fmla="*/ 0 w 17"/>
                <a:gd name="T7" fmla="*/ 7 h 22"/>
                <a:gd name="T8" fmla="*/ 8 w 17"/>
                <a:gd name="T9" fmla="*/ 2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2"/>
                <a:gd name="T17" fmla="*/ 17 w 1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2">
                  <a:moveTo>
                    <a:pt x="8" y="21"/>
                  </a:moveTo>
                  <a:lnTo>
                    <a:pt x="16" y="10"/>
                  </a:lnTo>
                  <a:lnTo>
                    <a:pt x="12" y="0"/>
                  </a:lnTo>
                  <a:lnTo>
                    <a:pt x="0" y="7"/>
                  </a:lnTo>
                  <a:lnTo>
                    <a:pt x="8" y="2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8" name="Freeform 1782"/>
            <p:cNvSpPr>
              <a:spLocks/>
            </p:cNvSpPr>
            <p:nvPr/>
          </p:nvSpPr>
          <p:spPr bwMode="auto">
            <a:xfrm>
              <a:off x="2264" y="2953"/>
              <a:ext cx="30" cy="17"/>
            </a:xfrm>
            <a:custGeom>
              <a:avLst/>
              <a:gdLst>
                <a:gd name="T0" fmla="*/ 0 w 30"/>
                <a:gd name="T1" fmla="*/ 16 h 17"/>
                <a:gd name="T2" fmla="*/ 3 w 30"/>
                <a:gd name="T3" fmla="*/ 16 h 17"/>
                <a:gd name="T4" fmla="*/ 6 w 30"/>
                <a:gd name="T5" fmla="*/ 5 h 17"/>
                <a:gd name="T6" fmla="*/ 29 w 30"/>
                <a:gd name="T7" fmla="*/ 4 h 17"/>
                <a:gd name="T8" fmla="*/ 28 w 30"/>
                <a:gd name="T9" fmla="*/ 0 h 17"/>
                <a:gd name="T10" fmla="*/ 6 w 30"/>
                <a:gd name="T11" fmla="*/ 1 h 17"/>
                <a:gd name="T12" fmla="*/ 0 w 30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17"/>
                <a:gd name="T23" fmla="*/ 30 w 3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17">
                  <a:moveTo>
                    <a:pt x="0" y="16"/>
                  </a:moveTo>
                  <a:lnTo>
                    <a:pt x="3" y="16"/>
                  </a:lnTo>
                  <a:lnTo>
                    <a:pt x="6" y="5"/>
                  </a:lnTo>
                  <a:lnTo>
                    <a:pt x="29" y="4"/>
                  </a:lnTo>
                  <a:lnTo>
                    <a:pt x="28" y="0"/>
                  </a:lnTo>
                  <a:lnTo>
                    <a:pt x="6" y="1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9" name="Freeform 1783"/>
            <p:cNvSpPr>
              <a:spLocks/>
            </p:cNvSpPr>
            <p:nvPr/>
          </p:nvSpPr>
          <p:spPr bwMode="auto">
            <a:xfrm>
              <a:off x="2269" y="2942"/>
              <a:ext cx="22" cy="17"/>
            </a:xfrm>
            <a:custGeom>
              <a:avLst/>
              <a:gdLst>
                <a:gd name="T0" fmla="*/ 0 w 22"/>
                <a:gd name="T1" fmla="*/ 3 h 17"/>
                <a:gd name="T2" fmla="*/ 1 w 22"/>
                <a:gd name="T3" fmla="*/ 16 h 17"/>
                <a:gd name="T4" fmla="*/ 21 w 22"/>
                <a:gd name="T5" fmla="*/ 14 h 17"/>
                <a:gd name="T6" fmla="*/ 19 w 22"/>
                <a:gd name="T7" fmla="*/ 0 h 17"/>
                <a:gd name="T8" fmla="*/ 0 w 22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7"/>
                <a:gd name="T17" fmla="*/ 22 w 22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7">
                  <a:moveTo>
                    <a:pt x="0" y="3"/>
                  </a:moveTo>
                  <a:lnTo>
                    <a:pt x="1" y="16"/>
                  </a:lnTo>
                  <a:lnTo>
                    <a:pt x="21" y="14"/>
                  </a:lnTo>
                  <a:lnTo>
                    <a:pt x="1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0" name="Freeform 1784"/>
            <p:cNvSpPr>
              <a:spLocks/>
            </p:cNvSpPr>
            <p:nvPr/>
          </p:nvSpPr>
          <p:spPr bwMode="auto">
            <a:xfrm>
              <a:off x="2290" y="2953"/>
              <a:ext cx="19" cy="17"/>
            </a:xfrm>
            <a:custGeom>
              <a:avLst/>
              <a:gdLst>
                <a:gd name="T0" fmla="*/ 0 w 19"/>
                <a:gd name="T1" fmla="*/ 8 h 17"/>
                <a:gd name="T2" fmla="*/ 17 w 19"/>
                <a:gd name="T3" fmla="*/ 0 h 17"/>
                <a:gd name="T4" fmla="*/ 18 w 19"/>
                <a:gd name="T5" fmla="*/ 16 h 17"/>
                <a:gd name="T6" fmla="*/ 0 w 19"/>
                <a:gd name="T7" fmla="*/ 16 h 17"/>
                <a:gd name="T8" fmla="*/ 0 w 19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8"/>
                  </a:moveTo>
                  <a:lnTo>
                    <a:pt x="17" y="0"/>
                  </a:lnTo>
                  <a:lnTo>
                    <a:pt x="18" y="16"/>
                  </a:lnTo>
                  <a:lnTo>
                    <a:pt x="0" y="16"/>
                  </a:lnTo>
                  <a:lnTo>
                    <a:pt x="0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1" name="Freeform 1785"/>
            <p:cNvSpPr>
              <a:spLocks/>
            </p:cNvSpPr>
            <p:nvPr/>
          </p:nvSpPr>
          <p:spPr bwMode="auto">
            <a:xfrm>
              <a:off x="2290" y="2943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1 w 19"/>
                <a:gd name="T3" fmla="*/ 14 h 17"/>
                <a:gd name="T4" fmla="*/ 1 w 19"/>
                <a:gd name="T5" fmla="*/ 16 h 17"/>
                <a:gd name="T6" fmla="*/ 18 w 19"/>
                <a:gd name="T7" fmla="*/ 14 h 17"/>
                <a:gd name="T8" fmla="*/ 17 w 19"/>
                <a:gd name="T9" fmla="*/ 0 h 17"/>
                <a:gd name="T10" fmla="*/ 0 w 19"/>
                <a:gd name="T11" fmla="*/ 1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7"/>
                <a:gd name="T20" fmla="*/ 19 w 19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7">
                  <a:moveTo>
                    <a:pt x="0" y="1"/>
                  </a:moveTo>
                  <a:lnTo>
                    <a:pt x="1" y="14"/>
                  </a:lnTo>
                  <a:lnTo>
                    <a:pt x="1" y="16"/>
                  </a:lnTo>
                  <a:lnTo>
                    <a:pt x="18" y="14"/>
                  </a:lnTo>
                  <a:lnTo>
                    <a:pt x="17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2" name="Line 1786"/>
            <p:cNvSpPr>
              <a:spLocks noChangeShapeType="1"/>
            </p:cNvSpPr>
            <p:nvPr/>
          </p:nvSpPr>
          <p:spPr bwMode="auto">
            <a:xfrm>
              <a:off x="2291" y="2950"/>
              <a:ext cx="5" cy="1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3" name="Freeform 1787"/>
            <p:cNvSpPr>
              <a:spLocks/>
            </p:cNvSpPr>
            <p:nvPr/>
          </p:nvSpPr>
          <p:spPr bwMode="auto">
            <a:xfrm>
              <a:off x="2262" y="2928"/>
              <a:ext cx="17" cy="20"/>
            </a:xfrm>
            <a:custGeom>
              <a:avLst/>
              <a:gdLst>
                <a:gd name="T0" fmla="*/ 5 w 17"/>
                <a:gd name="T1" fmla="*/ 19 h 20"/>
                <a:gd name="T2" fmla="*/ 16 w 17"/>
                <a:gd name="T3" fmla="*/ 10 h 20"/>
                <a:gd name="T4" fmla="*/ 16 w 17"/>
                <a:gd name="T5" fmla="*/ 0 h 20"/>
                <a:gd name="T6" fmla="*/ 0 w 17"/>
                <a:gd name="T7" fmla="*/ 4 h 20"/>
                <a:gd name="T8" fmla="*/ 5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5" y="19"/>
                  </a:moveTo>
                  <a:lnTo>
                    <a:pt x="16" y="10"/>
                  </a:lnTo>
                  <a:lnTo>
                    <a:pt x="16" y="0"/>
                  </a:lnTo>
                  <a:lnTo>
                    <a:pt x="0" y="4"/>
                  </a:lnTo>
                  <a:lnTo>
                    <a:pt x="5" y="1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4" name="Freeform 1788"/>
            <p:cNvSpPr>
              <a:spLocks/>
            </p:cNvSpPr>
            <p:nvPr/>
          </p:nvSpPr>
          <p:spPr bwMode="auto">
            <a:xfrm>
              <a:off x="2264" y="2940"/>
              <a:ext cx="35" cy="17"/>
            </a:xfrm>
            <a:custGeom>
              <a:avLst/>
              <a:gdLst>
                <a:gd name="T0" fmla="*/ 34 w 35"/>
                <a:gd name="T1" fmla="*/ 6 h 17"/>
                <a:gd name="T2" fmla="*/ 27 w 35"/>
                <a:gd name="T3" fmla="*/ 6 h 17"/>
                <a:gd name="T4" fmla="*/ 26 w 35"/>
                <a:gd name="T5" fmla="*/ 4 h 17"/>
                <a:gd name="T6" fmla="*/ 6 w 35"/>
                <a:gd name="T7" fmla="*/ 6 h 17"/>
                <a:gd name="T8" fmla="*/ 1 w 35"/>
                <a:gd name="T9" fmla="*/ 16 h 17"/>
                <a:gd name="T10" fmla="*/ 0 w 35"/>
                <a:gd name="T11" fmla="*/ 16 h 17"/>
                <a:gd name="T12" fmla="*/ 6 w 35"/>
                <a:gd name="T13" fmla="*/ 2 h 17"/>
                <a:gd name="T14" fmla="*/ 34 w 35"/>
                <a:gd name="T15" fmla="*/ 0 h 17"/>
                <a:gd name="T16" fmla="*/ 34 w 35"/>
                <a:gd name="T17" fmla="*/ 6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5"/>
                <a:gd name="T28" fmla="*/ 0 h 17"/>
                <a:gd name="T29" fmla="*/ 35 w 35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5" h="17">
                  <a:moveTo>
                    <a:pt x="34" y="6"/>
                  </a:moveTo>
                  <a:lnTo>
                    <a:pt x="27" y="6"/>
                  </a:lnTo>
                  <a:lnTo>
                    <a:pt x="26" y="4"/>
                  </a:lnTo>
                  <a:lnTo>
                    <a:pt x="6" y="6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6" y="2"/>
                  </a:lnTo>
                  <a:lnTo>
                    <a:pt x="34" y="0"/>
                  </a:lnTo>
                  <a:lnTo>
                    <a:pt x="34" y="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5" name="Freeform 1789"/>
            <p:cNvSpPr>
              <a:spLocks/>
            </p:cNvSpPr>
            <p:nvPr/>
          </p:nvSpPr>
          <p:spPr bwMode="auto">
            <a:xfrm>
              <a:off x="2262" y="2915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12 h 18"/>
                <a:gd name="T4" fmla="*/ 8 w 17"/>
                <a:gd name="T5" fmla="*/ 0 h 18"/>
                <a:gd name="T6" fmla="*/ 0 w 17"/>
                <a:gd name="T7" fmla="*/ 4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12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6" name="Freeform 1790"/>
            <p:cNvSpPr>
              <a:spLocks/>
            </p:cNvSpPr>
            <p:nvPr/>
          </p:nvSpPr>
          <p:spPr bwMode="auto">
            <a:xfrm>
              <a:off x="2262" y="2926"/>
              <a:ext cx="19" cy="17"/>
            </a:xfrm>
            <a:custGeom>
              <a:avLst/>
              <a:gdLst>
                <a:gd name="T0" fmla="*/ 0 w 19"/>
                <a:gd name="T1" fmla="*/ 13 h 17"/>
                <a:gd name="T2" fmla="*/ 0 w 19"/>
                <a:gd name="T3" fmla="*/ 16 h 17"/>
                <a:gd name="T4" fmla="*/ 5 w 19"/>
                <a:gd name="T5" fmla="*/ 8 h 17"/>
                <a:gd name="T6" fmla="*/ 18 w 19"/>
                <a:gd name="T7" fmla="*/ 5 h 17"/>
                <a:gd name="T8" fmla="*/ 18 w 19"/>
                <a:gd name="T9" fmla="*/ 0 h 17"/>
                <a:gd name="T10" fmla="*/ 5 w 19"/>
                <a:gd name="T11" fmla="*/ 0 h 17"/>
                <a:gd name="T12" fmla="*/ 0 w 19"/>
                <a:gd name="T13" fmla="*/ 13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17"/>
                <a:gd name="T23" fmla="*/ 19 w 19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17">
                  <a:moveTo>
                    <a:pt x="0" y="13"/>
                  </a:moveTo>
                  <a:lnTo>
                    <a:pt x="0" y="16"/>
                  </a:lnTo>
                  <a:lnTo>
                    <a:pt x="5" y="8"/>
                  </a:lnTo>
                  <a:lnTo>
                    <a:pt x="18" y="5"/>
                  </a:lnTo>
                  <a:lnTo>
                    <a:pt x="18" y="0"/>
                  </a:lnTo>
                  <a:lnTo>
                    <a:pt x="5" y="0"/>
                  </a:lnTo>
                  <a:lnTo>
                    <a:pt x="0" y="1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7" name="Freeform 1791"/>
            <p:cNvSpPr>
              <a:spLocks/>
            </p:cNvSpPr>
            <p:nvPr/>
          </p:nvSpPr>
          <p:spPr bwMode="auto">
            <a:xfrm>
              <a:off x="2264" y="291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13 w 17"/>
                <a:gd name="T3" fmla="*/ 0 h 17"/>
                <a:gd name="T4" fmla="*/ 16 w 17"/>
                <a:gd name="T5" fmla="*/ 14 h 17"/>
                <a:gd name="T6" fmla="*/ 2 w 17"/>
                <a:gd name="T7" fmla="*/ 16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8" name="Freeform 1792"/>
            <p:cNvSpPr>
              <a:spLocks/>
            </p:cNvSpPr>
            <p:nvPr/>
          </p:nvSpPr>
          <p:spPr bwMode="auto">
            <a:xfrm>
              <a:off x="2256" y="2890"/>
              <a:ext cx="25" cy="17"/>
            </a:xfrm>
            <a:custGeom>
              <a:avLst/>
              <a:gdLst>
                <a:gd name="T0" fmla="*/ 0 w 25"/>
                <a:gd name="T1" fmla="*/ 16 h 17"/>
                <a:gd name="T2" fmla="*/ 4 w 25"/>
                <a:gd name="T3" fmla="*/ 3 h 17"/>
                <a:gd name="T4" fmla="*/ 23 w 25"/>
                <a:gd name="T5" fmla="*/ 0 h 17"/>
                <a:gd name="T6" fmla="*/ 24 w 25"/>
                <a:gd name="T7" fmla="*/ 14 h 17"/>
                <a:gd name="T8" fmla="*/ 0 w 25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17"/>
                <a:gd name="T17" fmla="*/ 25 w 2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17">
                  <a:moveTo>
                    <a:pt x="0" y="16"/>
                  </a:moveTo>
                  <a:lnTo>
                    <a:pt x="4" y="3"/>
                  </a:lnTo>
                  <a:lnTo>
                    <a:pt x="23" y="0"/>
                  </a:lnTo>
                  <a:lnTo>
                    <a:pt x="24" y="14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9" name="Freeform 1793"/>
            <p:cNvSpPr>
              <a:spLocks/>
            </p:cNvSpPr>
            <p:nvPr/>
          </p:nvSpPr>
          <p:spPr bwMode="auto">
            <a:xfrm>
              <a:off x="2256" y="2881"/>
              <a:ext cx="17" cy="19"/>
            </a:xfrm>
            <a:custGeom>
              <a:avLst/>
              <a:gdLst>
                <a:gd name="T0" fmla="*/ 0 w 17"/>
                <a:gd name="T1" fmla="*/ 4 h 19"/>
                <a:gd name="T2" fmla="*/ 8 w 17"/>
                <a:gd name="T3" fmla="*/ 0 h 19"/>
                <a:gd name="T4" fmla="*/ 16 w 17"/>
                <a:gd name="T5" fmla="*/ 10 h 19"/>
                <a:gd name="T6" fmla="*/ 4 w 17"/>
                <a:gd name="T7" fmla="*/ 18 h 19"/>
                <a:gd name="T8" fmla="*/ 0 w 17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0" y="4"/>
                  </a:moveTo>
                  <a:lnTo>
                    <a:pt x="8" y="0"/>
                  </a:lnTo>
                  <a:lnTo>
                    <a:pt x="16" y="10"/>
                  </a:lnTo>
                  <a:lnTo>
                    <a:pt x="4" y="18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0" name="Freeform 1794"/>
            <p:cNvSpPr>
              <a:spLocks/>
            </p:cNvSpPr>
            <p:nvPr/>
          </p:nvSpPr>
          <p:spPr bwMode="auto">
            <a:xfrm>
              <a:off x="2262" y="2880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2 w 19"/>
                <a:gd name="T3" fmla="*/ 16 h 17"/>
                <a:gd name="T4" fmla="*/ 18 w 19"/>
                <a:gd name="T5" fmla="*/ 13 h 17"/>
                <a:gd name="T6" fmla="*/ 15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2" y="16"/>
                  </a:lnTo>
                  <a:lnTo>
                    <a:pt x="18" y="13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1" name="Freeform 1795"/>
            <p:cNvSpPr>
              <a:spLocks/>
            </p:cNvSpPr>
            <p:nvPr/>
          </p:nvSpPr>
          <p:spPr bwMode="auto">
            <a:xfrm>
              <a:off x="2285" y="2926"/>
              <a:ext cx="20" cy="17"/>
            </a:xfrm>
            <a:custGeom>
              <a:avLst/>
              <a:gdLst>
                <a:gd name="T0" fmla="*/ 5 w 20"/>
                <a:gd name="T1" fmla="*/ 0 h 17"/>
                <a:gd name="T2" fmla="*/ 0 w 20"/>
                <a:gd name="T3" fmla="*/ 16 h 17"/>
                <a:gd name="T4" fmla="*/ 11 w 20"/>
                <a:gd name="T5" fmla="*/ 16 h 17"/>
                <a:gd name="T6" fmla="*/ 19 w 20"/>
                <a:gd name="T7" fmla="*/ 16 h 17"/>
                <a:gd name="T8" fmla="*/ 18 w 20"/>
                <a:gd name="T9" fmla="*/ 0 h 17"/>
                <a:gd name="T10" fmla="*/ 6 w 20"/>
                <a:gd name="T11" fmla="*/ 0 h 17"/>
                <a:gd name="T12" fmla="*/ 5 w 20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"/>
                <a:gd name="T22" fmla="*/ 0 h 17"/>
                <a:gd name="T23" fmla="*/ 20 w 2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" h="17">
                  <a:moveTo>
                    <a:pt x="5" y="0"/>
                  </a:moveTo>
                  <a:lnTo>
                    <a:pt x="0" y="16"/>
                  </a:lnTo>
                  <a:lnTo>
                    <a:pt x="11" y="16"/>
                  </a:lnTo>
                  <a:lnTo>
                    <a:pt x="19" y="16"/>
                  </a:lnTo>
                  <a:lnTo>
                    <a:pt x="18" y="0"/>
                  </a:lnTo>
                  <a:lnTo>
                    <a:pt x="6" y="0"/>
                  </a:lnTo>
                  <a:lnTo>
                    <a:pt x="5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2" name="Freeform 1796"/>
            <p:cNvSpPr>
              <a:spLocks/>
            </p:cNvSpPr>
            <p:nvPr/>
          </p:nvSpPr>
          <p:spPr bwMode="auto">
            <a:xfrm>
              <a:off x="2284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8 w 17"/>
                <a:gd name="T3" fmla="*/ 13 h 17"/>
                <a:gd name="T4" fmla="*/ 0 w 17"/>
                <a:gd name="T5" fmla="*/ 16 h 17"/>
                <a:gd name="T6" fmla="*/ 0 w 17"/>
                <a:gd name="T7" fmla="*/ 3 h 17"/>
                <a:gd name="T8" fmla="*/ 16 w 17"/>
                <a:gd name="T9" fmla="*/ 0 h 17"/>
                <a:gd name="T10" fmla="*/ 16 w 17"/>
                <a:gd name="T11" fmla="*/ 11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16" y="11"/>
                  </a:moveTo>
                  <a:lnTo>
                    <a:pt x="8" y="13"/>
                  </a:lnTo>
                  <a:lnTo>
                    <a:pt x="0" y="16"/>
                  </a:lnTo>
                  <a:lnTo>
                    <a:pt x="0" y="3"/>
                  </a:lnTo>
                  <a:lnTo>
                    <a:pt x="16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3" name="Freeform 1797"/>
            <p:cNvSpPr>
              <a:spLocks/>
            </p:cNvSpPr>
            <p:nvPr/>
          </p:nvSpPr>
          <p:spPr bwMode="auto">
            <a:xfrm>
              <a:off x="2288" y="291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4" name="Freeform 1798"/>
            <p:cNvSpPr>
              <a:spLocks/>
            </p:cNvSpPr>
            <p:nvPr/>
          </p:nvSpPr>
          <p:spPr bwMode="auto">
            <a:xfrm>
              <a:off x="2316" y="2926"/>
              <a:ext cx="17" cy="1"/>
            </a:xfrm>
            <a:custGeom>
              <a:avLst/>
              <a:gdLst>
                <a:gd name="T0" fmla="*/ 0 w 17"/>
                <a:gd name="T1" fmla="*/ 0 h 1"/>
                <a:gd name="T2" fmla="*/ 6 w 17"/>
                <a:gd name="T3" fmla="*/ 0 h 1"/>
                <a:gd name="T4" fmla="*/ 9 w 17"/>
                <a:gd name="T5" fmla="*/ 0 h 1"/>
                <a:gd name="T6" fmla="*/ 16 w 17"/>
                <a:gd name="T7" fmla="*/ 0 h 1"/>
                <a:gd name="T8" fmla="*/ 2 w 17"/>
                <a:gd name="T9" fmla="*/ 0 h 1"/>
                <a:gd name="T10" fmla="*/ 0 w 17"/>
                <a:gd name="T11" fmla="*/ 0 h 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"/>
                <a:gd name="T20" fmla="*/ 17 w 17"/>
                <a:gd name="T21" fmla="*/ 1 h 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">
                  <a:moveTo>
                    <a:pt x="0" y="0"/>
                  </a:moveTo>
                  <a:lnTo>
                    <a:pt x="6" y="0"/>
                  </a:lnTo>
                  <a:lnTo>
                    <a:pt x="9" y="0"/>
                  </a:lnTo>
                  <a:lnTo>
                    <a:pt x="16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5" name="Freeform 1799"/>
            <p:cNvSpPr>
              <a:spLocks/>
            </p:cNvSpPr>
            <p:nvPr/>
          </p:nvSpPr>
          <p:spPr bwMode="auto">
            <a:xfrm>
              <a:off x="2312" y="291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8 w 17"/>
                <a:gd name="T3" fmla="*/ 16 h 17"/>
                <a:gd name="T4" fmla="*/ 0 w 17"/>
                <a:gd name="T5" fmla="*/ 4 h 17"/>
                <a:gd name="T6" fmla="*/ 12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12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6" name="Freeform 1800"/>
            <p:cNvSpPr>
              <a:spLocks/>
            </p:cNvSpPr>
            <p:nvPr/>
          </p:nvSpPr>
          <p:spPr bwMode="auto">
            <a:xfrm>
              <a:off x="2316" y="2910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7" name="Freeform 1801"/>
            <p:cNvSpPr>
              <a:spLocks/>
            </p:cNvSpPr>
            <p:nvPr/>
          </p:nvSpPr>
          <p:spPr bwMode="auto">
            <a:xfrm>
              <a:off x="2304" y="2926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1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1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8" name="Freeform 1802"/>
            <p:cNvSpPr>
              <a:spLocks/>
            </p:cNvSpPr>
            <p:nvPr/>
          </p:nvSpPr>
          <p:spPr bwMode="auto">
            <a:xfrm>
              <a:off x="2340" y="292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6 h 17"/>
                <a:gd name="T4" fmla="*/ 15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6"/>
                  </a:lnTo>
                  <a:lnTo>
                    <a:pt x="15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9" name="Freeform 1803"/>
            <p:cNvSpPr>
              <a:spLocks/>
            </p:cNvSpPr>
            <p:nvPr/>
          </p:nvSpPr>
          <p:spPr bwMode="auto">
            <a:xfrm>
              <a:off x="2340" y="2910"/>
              <a:ext cx="1" cy="17"/>
            </a:xfrm>
            <a:custGeom>
              <a:avLst/>
              <a:gdLst>
                <a:gd name="T0" fmla="*/ 0 w 1"/>
                <a:gd name="T1" fmla="*/ 16 h 17"/>
                <a:gd name="T2" fmla="*/ 0 w 1"/>
                <a:gd name="T3" fmla="*/ 4 h 17"/>
                <a:gd name="T4" fmla="*/ 0 w 1"/>
                <a:gd name="T5" fmla="*/ 0 h 17"/>
                <a:gd name="T6" fmla="*/ 0 w 1"/>
                <a:gd name="T7" fmla="*/ 11 h 17"/>
                <a:gd name="T8" fmla="*/ 0 w 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16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0" name="Freeform 1804"/>
            <p:cNvSpPr>
              <a:spLocks/>
            </p:cNvSpPr>
            <p:nvPr/>
          </p:nvSpPr>
          <p:spPr bwMode="auto">
            <a:xfrm>
              <a:off x="2342" y="2910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3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1" name="Freeform 1805"/>
            <p:cNvSpPr>
              <a:spLocks/>
            </p:cNvSpPr>
            <p:nvPr/>
          </p:nvSpPr>
          <p:spPr bwMode="auto">
            <a:xfrm>
              <a:off x="2336" y="2984"/>
              <a:ext cx="39" cy="17"/>
            </a:xfrm>
            <a:custGeom>
              <a:avLst/>
              <a:gdLst>
                <a:gd name="T0" fmla="*/ 0 w 39"/>
                <a:gd name="T1" fmla="*/ 16 h 17"/>
                <a:gd name="T2" fmla="*/ 2 w 39"/>
                <a:gd name="T3" fmla="*/ 2 h 17"/>
                <a:gd name="T4" fmla="*/ 37 w 39"/>
                <a:gd name="T5" fmla="*/ 0 h 17"/>
                <a:gd name="T6" fmla="*/ 38 w 39"/>
                <a:gd name="T7" fmla="*/ 9 h 17"/>
                <a:gd name="T8" fmla="*/ 0 w 3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17"/>
                <a:gd name="T17" fmla="*/ 39 w 3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17">
                  <a:moveTo>
                    <a:pt x="0" y="16"/>
                  </a:moveTo>
                  <a:lnTo>
                    <a:pt x="2" y="2"/>
                  </a:lnTo>
                  <a:lnTo>
                    <a:pt x="37" y="0"/>
                  </a:lnTo>
                  <a:lnTo>
                    <a:pt x="38" y="9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2" name="Freeform 1806"/>
            <p:cNvSpPr>
              <a:spLocks/>
            </p:cNvSpPr>
            <p:nvPr/>
          </p:nvSpPr>
          <p:spPr bwMode="auto">
            <a:xfrm>
              <a:off x="2330" y="2977"/>
              <a:ext cx="17" cy="21"/>
            </a:xfrm>
            <a:custGeom>
              <a:avLst/>
              <a:gdLst>
                <a:gd name="T0" fmla="*/ 10 w 17"/>
                <a:gd name="T1" fmla="*/ 20 h 21"/>
                <a:gd name="T2" fmla="*/ 0 w 17"/>
                <a:gd name="T3" fmla="*/ 6 h 21"/>
                <a:gd name="T4" fmla="*/ 10 w 17"/>
                <a:gd name="T5" fmla="*/ 0 h 21"/>
                <a:gd name="T6" fmla="*/ 16 w 17"/>
                <a:gd name="T7" fmla="*/ 8 h 21"/>
                <a:gd name="T8" fmla="*/ 10 w 17"/>
                <a:gd name="T9" fmla="*/ 2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1"/>
                <a:gd name="T17" fmla="*/ 17 w 17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1">
                  <a:moveTo>
                    <a:pt x="10" y="20"/>
                  </a:moveTo>
                  <a:lnTo>
                    <a:pt x="0" y="6"/>
                  </a:lnTo>
                  <a:lnTo>
                    <a:pt x="10" y="0"/>
                  </a:lnTo>
                  <a:lnTo>
                    <a:pt x="16" y="8"/>
                  </a:lnTo>
                  <a:lnTo>
                    <a:pt x="10" y="2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3" name="Freeform 1807"/>
            <p:cNvSpPr>
              <a:spLocks/>
            </p:cNvSpPr>
            <p:nvPr/>
          </p:nvSpPr>
          <p:spPr bwMode="auto">
            <a:xfrm>
              <a:off x="2380" y="2971"/>
              <a:ext cx="178" cy="18"/>
            </a:xfrm>
            <a:custGeom>
              <a:avLst/>
              <a:gdLst>
                <a:gd name="T0" fmla="*/ 0 w 178"/>
                <a:gd name="T1" fmla="*/ 17 h 18"/>
                <a:gd name="T2" fmla="*/ 3 w 178"/>
                <a:gd name="T3" fmla="*/ 10 h 18"/>
                <a:gd name="T4" fmla="*/ 175 w 178"/>
                <a:gd name="T5" fmla="*/ 0 h 18"/>
                <a:gd name="T6" fmla="*/ 177 w 178"/>
                <a:gd name="T7" fmla="*/ 8 h 18"/>
                <a:gd name="T8" fmla="*/ 0 w 178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8"/>
                <a:gd name="T16" fmla="*/ 0 h 18"/>
                <a:gd name="T17" fmla="*/ 178 w 178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8" h="18">
                  <a:moveTo>
                    <a:pt x="0" y="17"/>
                  </a:moveTo>
                  <a:lnTo>
                    <a:pt x="3" y="10"/>
                  </a:lnTo>
                  <a:lnTo>
                    <a:pt x="175" y="0"/>
                  </a:lnTo>
                  <a:lnTo>
                    <a:pt x="177" y="8"/>
                  </a:lnTo>
                  <a:lnTo>
                    <a:pt x="0" y="17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4" name="Freeform 1808"/>
            <p:cNvSpPr>
              <a:spLocks/>
            </p:cNvSpPr>
            <p:nvPr/>
          </p:nvSpPr>
          <p:spPr bwMode="auto">
            <a:xfrm>
              <a:off x="2380" y="2973"/>
              <a:ext cx="17" cy="20"/>
            </a:xfrm>
            <a:custGeom>
              <a:avLst/>
              <a:gdLst>
                <a:gd name="T0" fmla="*/ 8 w 17"/>
                <a:gd name="T1" fmla="*/ 19 h 20"/>
                <a:gd name="T2" fmla="*/ 0 w 17"/>
                <a:gd name="T3" fmla="*/ 5 h 20"/>
                <a:gd name="T4" fmla="*/ 8 w 17"/>
                <a:gd name="T5" fmla="*/ 0 h 20"/>
                <a:gd name="T6" fmla="*/ 16 w 17"/>
                <a:gd name="T7" fmla="*/ 9 h 20"/>
                <a:gd name="T8" fmla="*/ 8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8" y="19"/>
                  </a:moveTo>
                  <a:lnTo>
                    <a:pt x="0" y="5"/>
                  </a:lnTo>
                  <a:lnTo>
                    <a:pt x="8" y="0"/>
                  </a:lnTo>
                  <a:lnTo>
                    <a:pt x="16" y="9"/>
                  </a:lnTo>
                  <a:lnTo>
                    <a:pt x="8" y="19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5" name="Freeform 1809"/>
            <p:cNvSpPr>
              <a:spLocks/>
            </p:cNvSpPr>
            <p:nvPr/>
          </p:nvSpPr>
          <p:spPr bwMode="auto">
            <a:xfrm>
              <a:off x="2562" y="2966"/>
              <a:ext cx="37" cy="17"/>
            </a:xfrm>
            <a:custGeom>
              <a:avLst/>
              <a:gdLst>
                <a:gd name="T0" fmla="*/ 0 w 37"/>
                <a:gd name="T1" fmla="*/ 16 h 17"/>
                <a:gd name="T2" fmla="*/ 3 w 37"/>
                <a:gd name="T3" fmla="*/ 4 h 17"/>
                <a:gd name="T4" fmla="*/ 34 w 37"/>
                <a:gd name="T5" fmla="*/ 0 h 17"/>
                <a:gd name="T6" fmla="*/ 36 w 37"/>
                <a:gd name="T7" fmla="*/ 13 h 17"/>
                <a:gd name="T8" fmla="*/ 0 w 3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16"/>
                  </a:moveTo>
                  <a:lnTo>
                    <a:pt x="3" y="4"/>
                  </a:lnTo>
                  <a:lnTo>
                    <a:pt x="34" y="0"/>
                  </a:lnTo>
                  <a:lnTo>
                    <a:pt x="36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6" name="Freeform 1810"/>
            <p:cNvSpPr>
              <a:spLocks/>
            </p:cNvSpPr>
            <p:nvPr/>
          </p:nvSpPr>
          <p:spPr bwMode="auto">
            <a:xfrm>
              <a:off x="2557" y="2964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0 w 17"/>
                <a:gd name="T3" fmla="*/ 7 h 17"/>
                <a:gd name="T4" fmla="*/ 9 w 17"/>
                <a:gd name="T5" fmla="*/ 0 h 17"/>
                <a:gd name="T6" fmla="*/ 16 w 17"/>
                <a:gd name="T7" fmla="*/ 6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0" y="7"/>
                  </a:lnTo>
                  <a:lnTo>
                    <a:pt x="9" y="0"/>
                  </a:lnTo>
                  <a:lnTo>
                    <a:pt x="16" y="6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7" name="Freeform 1811"/>
            <p:cNvSpPr>
              <a:spLocks/>
            </p:cNvSpPr>
            <p:nvPr/>
          </p:nvSpPr>
          <p:spPr bwMode="auto">
            <a:xfrm>
              <a:off x="2368" y="292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8" name="Freeform 1812"/>
            <p:cNvSpPr>
              <a:spLocks/>
            </p:cNvSpPr>
            <p:nvPr/>
          </p:nvSpPr>
          <p:spPr bwMode="auto">
            <a:xfrm>
              <a:off x="2394" y="291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4 w 17"/>
                <a:gd name="T3" fmla="*/ 0 h 17"/>
                <a:gd name="T4" fmla="*/ 16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4" y="0"/>
                  </a:lnTo>
                  <a:lnTo>
                    <a:pt x="16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9" name="Freeform 1813"/>
            <p:cNvSpPr>
              <a:spLocks/>
            </p:cNvSpPr>
            <p:nvPr/>
          </p:nvSpPr>
          <p:spPr bwMode="auto">
            <a:xfrm>
              <a:off x="2416" y="291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2 h 17"/>
                <a:gd name="T4" fmla="*/ 16 w 17"/>
                <a:gd name="T5" fmla="*/ 0 h 17"/>
                <a:gd name="T6" fmla="*/ 14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2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0" name="Freeform 1814"/>
            <p:cNvSpPr>
              <a:spLocks/>
            </p:cNvSpPr>
            <p:nvPr/>
          </p:nvSpPr>
          <p:spPr bwMode="auto">
            <a:xfrm>
              <a:off x="2366" y="2910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1" name="Freeform 1815"/>
            <p:cNvSpPr>
              <a:spLocks/>
            </p:cNvSpPr>
            <p:nvPr/>
          </p:nvSpPr>
          <p:spPr bwMode="auto">
            <a:xfrm>
              <a:off x="2389" y="2910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3 w 17"/>
                <a:gd name="T3" fmla="*/ 16 h 17"/>
                <a:gd name="T4" fmla="*/ 0 w 17"/>
                <a:gd name="T5" fmla="*/ 3 h 17"/>
                <a:gd name="T6" fmla="*/ 9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3" y="16"/>
                  </a:lnTo>
                  <a:lnTo>
                    <a:pt x="0" y="3"/>
                  </a:lnTo>
                  <a:lnTo>
                    <a:pt x="9" y="0"/>
                  </a:lnTo>
                  <a:lnTo>
                    <a:pt x="16" y="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2" name="Freeform 1816"/>
            <p:cNvSpPr>
              <a:spLocks/>
            </p:cNvSpPr>
            <p:nvPr/>
          </p:nvSpPr>
          <p:spPr bwMode="auto">
            <a:xfrm>
              <a:off x="2412" y="2906"/>
              <a:ext cx="17" cy="19"/>
            </a:xfrm>
            <a:custGeom>
              <a:avLst/>
              <a:gdLst>
                <a:gd name="T0" fmla="*/ 16 w 17"/>
                <a:gd name="T1" fmla="*/ 11 h 19"/>
                <a:gd name="T2" fmla="*/ 8 w 17"/>
                <a:gd name="T3" fmla="*/ 18 h 19"/>
                <a:gd name="T4" fmla="*/ 0 w 17"/>
                <a:gd name="T5" fmla="*/ 4 h 19"/>
                <a:gd name="T6" fmla="*/ 8 w 17"/>
                <a:gd name="T7" fmla="*/ 0 h 19"/>
                <a:gd name="T8" fmla="*/ 16 w 17"/>
                <a:gd name="T9" fmla="*/ 11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16" y="11"/>
                  </a:moveTo>
                  <a:lnTo>
                    <a:pt x="8" y="18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3" name="Freeform 1817"/>
            <p:cNvSpPr>
              <a:spLocks/>
            </p:cNvSpPr>
            <p:nvPr/>
          </p:nvSpPr>
          <p:spPr bwMode="auto">
            <a:xfrm>
              <a:off x="2368" y="2910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2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2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4" name="Freeform 1818"/>
            <p:cNvSpPr>
              <a:spLocks/>
            </p:cNvSpPr>
            <p:nvPr/>
          </p:nvSpPr>
          <p:spPr bwMode="auto">
            <a:xfrm>
              <a:off x="2394" y="290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4 h 17"/>
                <a:gd name="T6" fmla="*/ 10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0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5" name="Freeform 1819"/>
            <p:cNvSpPr>
              <a:spLocks/>
            </p:cNvSpPr>
            <p:nvPr/>
          </p:nvSpPr>
          <p:spPr bwMode="auto">
            <a:xfrm>
              <a:off x="2416" y="2906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6" name="Freeform 1820"/>
            <p:cNvSpPr>
              <a:spLocks/>
            </p:cNvSpPr>
            <p:nvPr/>
          </p:nvSpPr>
          <p:spPr bwMode="auto">
            <a:xfrm>
              <a:off x="2465" y="2903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7" name="Freeform 1821"/>
            <p:cNvSpPr>
              <a:spLocks/>
            </p:cNvSpPr>
            <p:nvPr/>
          </p:nvSpPr>
          <p:spPr bwMode="auto">
            <a:xfrm>
              <a:off x="2486" y="2903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6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6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8" name="Freeform 1822"/>
            <p:cNvSpPr>
              <a:spLocks/>
            </p:cNvSpPr>
            <p:nvPr/>
          </p:nvSpPr>
          <p:spPr bwMode="auto">
            <a:xfrm>
              <a:off x="2510" y="290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9" name="Freeform 1823"/>
            <p:cNvSpPr>
              <a:spLocks/>
            </p:cNvSpPr>
            <p:nvPr/>
          </p:nvSpPr>
          <p:spPr bwMode="auto">
            <a:xfrm>
              <a:off x="2534" y="290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6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0" name="Freeform 1824"/>
            <p:cNvSpPr>
              <a:spLocks/>
            </p:cNvSpPr>
            <p:nvPr/>
          </p:nvSpPr>
          <p:spPr bwMode="auto">
            <a:xfrm>
              <a:off x="2560" y="2898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4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1" name="Freeform 1825"/>
            <p:cNvSpPr>
              <a:spLocks/>
            </p:cNvSpPr>
            <p:nvPr/>
          </p:nvSpPr>
          <p:spPr bwMode="auto">
            <a:xfrm>
              <a:off x="2304" y="2887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4 w 18"/>
                <a:gd name="T3" fmla="*/ 2 h 17"/>
                <a:gd name="T4" fmla="*/ 16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4" y="2"/>
                  </a:lnTo>
                  <a:lnTo>
                    <a:pt x="16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2" name="Freeform 1826"/>
            <p:cNvSpPr>
              <a:spLocks/>
            </p:cNvSpPr>
            <p:nvPr/>
          </p:nvSpPr>
          <p:spPr bwMode="auto">
            <a:xfrm>
              <a:off x="2336" y="2886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1 h 17"/>
                <a:gd name="T4" fmla="*/ 18 w 19"/>
                <a:gd name="T5" fmla="*/ 0 h 17"/>
                <a:gd name="T6" fmla="*/ 18 w 19"/>
                <a:gd name="T7" fmla="*/ 14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1"/>
                  </a:lnTo>
                  <a:lnTo>
                    <a:pt x="18" y="0"/>
                  </a:lnTo>
                  <a:lnTo>
                    <a:pt x="18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3" name="Freeform 1827"/>
            <p:cNvSpPr>
              <a:spLocks/>
            </p:cNvSpPr>
            <p:nvPr/>
          </p:nvSpPr>
          <p:spPr bwMode="auto">
            <a:xfrm>
              <a:off x="2364" y="288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5 w 17"/>
                <a:gd name="T3" fmla="*/ 1 h 17"/>
                <a:gd name="T4" fmla="*/ 15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5" y="1"/>
                  </a:lnTo>
                  <a:lnTo>
                    <a:pt x="15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4" name="Freeform 1828"/>
            <p:cNvSpPr>
              <a:spLocks/>
            </p:cNvSpPr>
            <p:nvPr/>
          </p:nvSpPr>
          <p:spPr bwMode="auto">
            <a:xfrm>
              <a:off x="2389" y="2884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1 h 17"/>
                <a:gd name="T4" fmla="*/ 15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1"/>
                  </a:lnTo>
                  <a:lnTo>
                    <a:pt x="15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5" name="Freeform 1829"/>
            <p:cNvSpPr>
              <a:spLocks/>
            </p:cNvSpPr>
            <p:nvPr/>
          </p:nvSpPr>
          <p:spPr bwMode="auto">
            <a:xfrm>
              <a:off x="2424" y="2884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0 h 17"/>
                <a:gd name="T4" fmla="*/ 16 w 18"/>
                <a:gd name="T5" fmla="*/ 0 h 17"/>
                <a:gd name="T6" fmla="*/ 17 w 18"/>
                <a:gd name="T7" fmla="*/ 10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7" y="10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6" name="Freeform 1830"/>
            <p:cNvSpPr>
              <a:spLocks/>
            </p:cNvSpPr>
            <p:nvPr/>
          </p:nvSpPr>
          <p:spPr bwMode="auto">
            <a:xfrm>
              <a:off x="2476" y="288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7" name="Freeform 1831"/>
            <p:cNvSpPr>
              <a:spLocks/>
            </p:cNvSpPr>
            <p:nvPr/>
          </p:nvSpPr>
          <p:spPr bwMode="auto">
            <a:xfrm>
              <a:off x="2497" y="2879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1 w 20"/>
                <a:gd name="T3" fmla="*/ 3 h 17"/>
                <a:gd name="T4" fmla="*/ 16 w 20"/>
                <a:gd name="T5" fmla="*/ 0 h 17"/>
                <a:gd name="T6" fmla="*/ 19 w 20"/>
                <a:gd name="T7" fmla="*/ 12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1" y="3"/>
                  </a:lnTo>
                  <a:lnTo>
                    <a:pt x="16" y="0"/>
                  </a:lnTo>
                  <a:lnTo>
                    <a:pt x="19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8" name="Freeform 1832"/>
            <p:cNvSpPr>
              <a:spLocks/>
            </p:cNvSpPr>
            <p:nvPr/>
          </p:nvSpPr>
          <p:spPr bwMode="auto">
            <a:xfrm>
              <a:off x="2536" y="287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3 h 17"/>
                <a:gd name="T4" fmla="*/ 14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3"/>
                  </a:lnTo>
                  <a:lnTo>
                    <a:pt x="14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9" name="Freeform 1833"/>
            <p:cNvSpPr>
              <a:spLocks/>
            </p:cNvSpPr>
            <p:nvPr/>
          </p:nvSpPr>
          <p:spPr bwMode="auto">
            <a:xfrm>
              <a:off x="2564" y="287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3 h 17"/>
                <a:gd name="T4" fmla="*/ 12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3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0" name="Freeform 1834"/>
            <p:cNvSpPr>
              <a:spLocks/>
            </p:cNvSpPr>
            <p:nvPr/>
          </p:nvSpPr>
          <p:spPr bwMode="auto">
            <a:xfrm>
              <a:off x="2584" y="287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3 w 18"/>
                <a:gd name="T3" fmla="*/ 0 h 17"/>
                <a:gd name="T4" fmla="*/ 13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3" y="0"/>
                  </a:lnTo>
                  <a:lnTo>
                    <a:pt x="13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1" name="Freeform 1835"/>
            <p:cNvSpPr>
              <a:spLocks/>
            </p:cNvSpPr>
            <p:nvPr/>
          </p:nvSpPr>
          <p:spPr bwMode="auto">
            <a:xfrm>
              <a:off x="2608" y="287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2" name="Freeform 1836"/>
            <p:cNvSpPr>
              <a:spLocks/>
            </p:cNvSpPr>
            <p:nvPr/>
          </p:nvSpPr>
          <p:spPr bwMode="auto">
            <a:xfrm>
              <a:off x="2644" y="286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4 w 17"/>
                <a:gd name="T5" fmla="*/ 0 h 17"/>
                <a:gd name="T6" fmla="*/ 16 w 17"/>
                <a:gd name="T7" fmla="*/ 11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4" y="0"/>
                  </a:lnTo>
                  <a:lnTo>
                    <a:pt x="16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3" name="Freeform 1837"/>
            <p:cNvSpPr>
              <a:spLocks/>
            </p:cNvSpPr>
            <p:nvPr/>
          </p:nvSpPr>
          <p:spPr bwMode="auto">
            <a:xfrm>
              <a:off x="2668" y="286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4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4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4" name="Freeform 1838"/>
            <p:cNvSpPr>
              <a:spLocks/>
            </p:cNvSpPr>
            <p:nvPr/>
          </p:nvSpPr>
          <p:spPr bwMode="auto">
            <a:xfrm>
              <a:off x="2694" y="28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5" name="Freeform 1839"/>
            <p:cNvSpPr>
              <a:spLocks/>
            </p:cNvSpPr>
            <p:nvPr/>
          </p:nvSpPr>
          <p:spPr bwMode="auto">
            <a:xfrm>
              <a:off x="2300" y="2880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10 w 17"/>
                <a:gd name="T5" fmla="*/ 0 h 17"/>
                <a:gd name="T6" fmla="*/ 0 w 17"/>
                <a:gd name="T7" fmla="*/ 1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10" y="0"/>
                  </a:lnTo>
                  <a:lnTo>
                    <a:pt x="0" y="1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6" name="Freeform 1840"/>
            <p:cNvSpPr>
              <a:spLocks/>
            </p:cNvSpPr>
            <p:nvPr/>
          </p:nvSpPr>
          <p:spPr bwMode="auto">
            <a:xfrm>
              <a:off x="2304" y="2879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3 w 18"/>
                <a:gd name="T3" fmla="*/ 16 h 17"/>
                <a:gd name="T4" fmla="*/ 17 w 18"/>
                <a:gd name="T5" fmla="*/ 16 h 17"/>
                <a:gd name="T6" fmla="*/ 14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3" y="16"/>
                  </a:lnTo>
                  <a:lnTo>
                    <a:pt x="17" y="16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7" name="Freeform 1841"/>
            <p:cNvSpPr>
              <a:spLocks/>
            </p:cNvSpPr>
            <p:nvPr/>
          </p:nvSpPr>
          <p:spPr bwMode="auto">
            <a:xfrm>
              <a:off x="2330" y="2879"/>
              <a:ext cx="17" cy="17"/>
            </a:xfrm>
            <a:custGeom>
              <a:avLst/>
              <a:gdLst>
                <a:gd name="T0" fmla="*/ 10 w 17"/>
                <a:gd name="T1" fmla="*/ 0 h 17"/>
                <a:gd name="T2" fmla="*/ 16 w 17"/>
                <a:gd name="T3" fmla="*/ 8 h 17"/>
                <a:gd name="T4" fmla="*/ 5 w 17"/>
                <a:gd name="T5" fmla="*/ 16 h 17"/>
                <a:gd name="T6" fmla="*/ 0 w 17"/>
                <a:gd name="T7" fmla="*/ 3 h 17"/>
                <a:gd name="T8" fmla="*/ 1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0"/>
                  </a:moveTo>
                  <a:lnTo>
                    <a:pt x="16" y="8"/>
                  </a:lnTo>
                  <a:lnTo>
                    <a:pt x="5" y="16"/>
                  </a:lnTo>
                  <a:lnTo>
                    <a:pt x="0" y="3"/>
                  </a:lnTo>
                  <a:lnTo>
                    <a:pt x="1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8" name="Freeform 1842"/>
            <p:cNvSpPr>
              <a:spLocks/>
            </p:cNvSpPr>
            <p:nvPr/>
          </p:nvSpPr>
          <p:spPr bwMode="auto">
            <a:xfrm>
              <a:off x="2336" y="2878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7 w 19"/>
                <a:gd name="T5" fmla="*/ 14 h 17"/>
                <a:gd name="T6" fmla="*/ 18 w 19"/>
                <a:gd name="T7" fmla="*/ 12 h 17"/>
                <a:gd name="T8" fmla="*/ 16 w 19"/>
                <a:gd name="T9" fmla="*/ 0 h 17"/>
                <a:gd name="T10" fmla="*/ 0 w 19"/>
                <a:gd name="T11" fmla="*/ 2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7"/>
                <a:gd name="T20" fmla="*/ 19 w 19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7" y="14"/>
                  </a:lnTo>
                  <a:lnTo>
                    <a:pt x="18" y="12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9" name="Freeform 1843"/>
            <p:cNvSpPr>
              <a:spLocks/>
            </p:cNvSpPr>
            <p:nvPr/>
          </p:nvSpPr>
          <p:spPr bwMode="auto">
            <a:xfrm>
              <a:off x="2360" y="2878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8 h 17"/>
                <a:gd name="T4" fmla="*/ 12 w 17"/>
                <a:gd name="T5" fmla="*/ 0 h 17"/>
                <a:gd name="T6" fmla="*/ 0 w 17"/>
                <a:gd name="T7" fmla="*/ 2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8"/>
                  </a:lnTo>
                  <a:lnTo>
                    <a:pt x="12" y="0"/>
                  </a:lnTo>
                  <a:lnTo>
                    <a:pt x="0" y="2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0" name="Freeform 1844"/>
            <p:cNvSpPr>
              <a:spLocks/>
            </p:cNvSpPr>
            <p:nvPr/>
          </p:nvSpPr>
          <p:spPr bwMode="auto">
            <a:xfrm>
              <a:off x="2366" y="2875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1 w 17"/>
                <a:gd name="T3" fmla="*/ 16 h 17"/>
                <a:gd name="T4" fmla="*/ 16 w 17"/>
                <a:gd name="T5" fmla="*/ 14 h 17"/>
                <a:gd name="T6" fmla="*/ 14 w 17"/>
                <a:gd name="T7" fmla="*/ 0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1" y="16"/>
                  </a:lnTo>
                  <a:lnTo>
                    <a:pt x="16" y="14"/>
                  </a:lnTo>
                  <a:lnTo>
                    <a:pt x="14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1" name="Freeform 1845"/>
            <p:cNvSpPr>
              <a:spLocks/>
            </p:cNvSpPr>
            <p:nvPr/>
          </p:nvSpPr>
          <p:spPr bwMode="auto">
            <a:xfrm>
              <a:off x="2385" y="2875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16 w 17"/>
                <a:gd name="T3" fmla="*/ 10 h 19"/>
                <a:gd name="T4" fmla="*/ 12 w 17"/>
                <a:gd name="T5" fmla="*/ 0 h 19"/>
                <a:gd name="T6" fmla="*/ 0 w 17"/>
                <a:gd name="T7" fmla="*/ 3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16" y="10"/>
                  </a:lnTo>
                  <a:lnTo>
                    <a:pt x="12" y="0"/>
                  </a:lnTo>
                  <a:lnTo>
                    <a:pt x="0" y="3"/>
                  </a:lnTo>
                  <a:lnTo>
                    <a:pt x="8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2" name="Freeform 1846"/>
            <p:cNvSpPr>
              <a:spLocks/>
            </p:cNvSpPr>
            <p:nvPr/>
          </p:nvSpPr>
          <p:spPr bwMode="auto">
            <a:xfrm>
              <a:off x="2389" y="2872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3" name="Freeform 1847"/>
            <p:cNvSpPr>
              <a:spLocks/>
            </p:cNvSpPr>
            <p:nvPr/>
          </p:nvSpPr>
          <p:spPr bwMode="auto">
            <a:xfrm>
              <a:off x="2448" y="288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3 h 17"/>
                <a:gd name="T4" fmla="*/ 15 w 18"/>
                <a:gd name="T5" fmla="*/ 0 h 17"/>
                <a:gd name="T6" fmla="*/ 17 w 18"/>
                <a:gd name="T7" fmla="*/ 16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3"/>
                  </a:lnTo>
                  <a:lnTo>
                    <a:pt x="15" y="0"/>
                  </a:lnTo>
                  <a:lnTo>
                    <a:pt x="17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4" name="Freeform 1848"/>
            <p:cNvSpPr>
              <a:spLocks/>
            </p:cNvSpPr>
            <p:nvPr/>
          </p:nvSpPr>
          <p:spPr bwMode="auto">
            <a:xfrm>
              <a:off x="2424" y="287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5" name="Freeform 1849"/>
            <p:cNvSpPr>
              <a:spLocks/>
            </p:cNvSpPr>
            <p:nvPr/>
          </p:nvSpPr>
          <p:spPr bwMode="auto">
            <a:xfrm>
              <a:off x="2448" y="2870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6" name="Freeform 1850"/>
            <p:cNvSpPr>
              <a:spLocks/>
            </p:cNvSpPr>
            <p:nvPr/>
          </p:nvSpPr>
          <p:spPr bwMode="auto">
            <a:xfrm>
              <a:off x="2472" y="286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7" name="Freeform 1851"/>
            <p:cNvSpPr>
              <a:spLocks/>
            </p:cNvSpPr>
            <p:nvPr/>
          </p:nvSpPr>
          <p:spPr bwMode="auto">
            <a:xfrm>
              <a:off x="2497" y="286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2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2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8" name="Freeform 1852"/>
            <p:cNvSpPr>
              <a:spLocks/>
            </p:cNvSpPr>
            <p:nvPr/>
          </p:nvSpPr>
          <p:spPr bwMode="auto">
            <a:xfrm>
              <a:off x="2420" y="2872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8 w 17"/>
                <a:gd name="T3" fmla="*/ 0 h 17"/>
                <a:gd name="T4" fmla="*/ 16 w 17"/>
                <a:gd name="T5" fmla="*/ 8 h 17"/>
                <a:gd name="T6" fmla="*/ 8 w 17"/>
                <a:gd name="T7" fmla="*/ 16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3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9" name="Freeform 1853"/>
            <p:cNvSpPr>
              <a:spLocks/>
            </p:cNvSpPr>
            <p:nvPr/>
          </p:nvSpPr>
          <p:spPr bwMode="auto">
            <a:xfrm>
              <a:off x="2441" y="2870"/>
              <a:ext cx="17" cy="18"/>
            </a:xfrm>
            <a:custGeom>
              <a:avLst/>
              <a:gdLst>
                <a:gd name="T0" fmla="*/ 4 w 17"/>
                <a:gd name="T1" fmla="*/ 0 h 18"/>
                <a:gd name="T2" fmla="*/ 16 w 17"/>
                <a:gd name="T3" fmla="*/ 10 h 18"/>
                <a:gd name="T4" fmla="*/ 11 w 17"/>
                <a:gd name="T5" fmla="*/ 17 h 18"/>
                <a:gd name="T6" fmla="*/ 0 w 17"/>
                <a:gd name="T7" fmla="*/ 4 h 18"/>
                <a:gd name="T8" fmla="*/ 4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4" y="0"/>
                  </a:moveTo>
                  <a:lnTo>
                    <a:pt x="16" y="10"/>
                  </a:lnTo>
                  <a:lnTo>
                    <a:pt x="11" y="17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0" name="Freeform 1854"/>
            <p:cNvSpPr>
              <a:spLocks/>
            </p:cNvSpPr>
            <p:nvPr/>
          </p:nvSpPr>
          <p:spPr bwMode="auto">
            <a:xfrm>
              <a:off x="2468" y="2867"/>
              <a:ext cx="17" cy="20"/>
            </a:xfrm>
            <a:custGeom>
              <a:avLst/>
              <a:gdLst>
                <a:gd name="T0" fmla="*/ 8 w 17"/>
                <a:gd name="T1" fmla="*/ 0 h 20"/>
                <a:gd name="T2" fmla="*/ 16 w 17"/>
                <a:gd name="T3" fmla="*/ 11 h 20"/>
                <a:gd name="T4" fmla="*/ 10 w 17"/>
                <a:gd name="T5" fmla="*/ 19 h 20"/>
                <a:gd name="T6" fmla="*/ 0 w 17"/>
                <a:gd name="T7" fmla="*/ 4 h 20"/>
                <a:gd name="T8" fmla="*/ 8 w 17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8" y="0"/>
                  </a:moveTo>
                  <a:lnTo>
                    <a:pt x="16" y="11"/>
                  </a:lnTo>
                  <a:lnTo>
                    <a:pt x="10" y="19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1" name="Freeform 1855"/>
            <p:cNvSpPr>
              <a:spLocks/>
            </p:cNvSpPr>
            <p:nvPr/>
          </p:nvSpPr>
          <p:spPr bwMode="auto">
            <a:xfrm>
              <a:off x="2493" y="2867"/>
              <a:ext cx="17" cy="18"/>
            </a:xfrm>
            <a:custGeom>
              <a:avLst/>
              <a:gdLst>
                <a:gd name="T0" fmla="*/ 8 w 17"/>
                <a:gd name="T1" fmla="*/ 0 h 18"/>
                <a:gd name="T2" fmla="*/ 16 w 17"/>
                <a:gd name="T3" fmla="*/ 11 h 18"/>
                <a:gd name="T4" fmla="*/ 12 w 17"/>
                <a:gd name="T5" fmla="*/ 17 h 18"/>
                <a:gd name="T6" fmla="*/ 0 w 17"/>
                <a:gd name="T7" fmla="*/ 3 h 18"/>
                <a:gd name="T8" fmla="*/ 8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0"/>
                  </a:moveTo>
                  <a:lnTo>
                    <a:pt x="16" y="11"/>
                  </a:lnTo>
                  <a:lnTo>
                    <a:pt x="12" y="17"/>
                  </a:lnTo>
                  <a:lnTo>
                    <a:pt x="0" y="3"/>
                  </a:lnTo>
                  <a:lnTo>
                    <a:pt x="8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2" name="Freeform 1856"/>
            <p:cNvSpPr>
              <a:spLocks/>
            </p:cNvSpPr>
            <p:nvPr/>
          </p:nvSpPr>
          <p:spPr bwMode="auto">
            <a:xfrm>
              <a:off x="2532" y="2866"/>
              <a:ext cx="18" cy="17"/>
            </a:xfrm>
            <a:custGeom>
              <a:avLst/>
              <a:gdLst>
                <a:gd name="T0" fmla="*/ 4 w 18"/>
                <a:gd name="T1" fmla="*/ 16 h 17"/>
                <a:gd name="T2" fmla="*/ 17 w 18"/>
                <a:gd name="T3" fmla="*/ 12 h 17"/>
                <a:gd name="T4" fmla="*/ 14 w 18"/>
                <a:gd name="T5" fmla="*/ 0 h 17"/>
                <a:gd name="T6" fmla="*/ 0 w 18"/>
                <a:gd name="T7" fmla="*/ 1 h 17"/>
                <a:gd name="T8" fmla="*/ 4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4" y="16"/>
                  </a:moveTo>
                  <a:lnTo>
                    <a:pt x="17" y="12"/>
                  </a:lnTo>
                  <a:lnTo>
                    <a:pt x="14" y="0"/>
                  </a:lnTo>
                  <a:lnTo>
                    <a:pt x="0" y="1"/>
                  </a:lnTo>
                  <a:lnTo>
                    <a:pt x="4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3" name="Freeform 1857"/>
            <p:cNvSpPr>
              <a:spLocks/>
            </p:cNvSpPr>
            <p:nvPr/>
          </p:nvSpPr>
          <p:spPr bwMode="auto">
            <a:xfrm>
              <a:off x="2528" y="2866"/>
              <a:ext cx="17" cy="19"/>
            </a:xfrm>
            <a:custGeom>
              <a:avLst/>
              <a:gdLst>
                <a:gd name="T0" fmla="*/ 13 w 17"/>
                <a:gd name="T1" fmla="*/ 18 h 19"/>
                <a:gd name="T2" fmla="*/ 16 w 17"/>
                <a:gd name="T3" fmla="*/ 10 h 19"/>
                <a:gd name="T4" fmla="*/ 10 w 17"/>
                <a:gd name="T5" fmla="*/ 0 h 19"/>
                <a:gd name="T6" fmla="*/ 0 w 17"/>
                <a:gd name="T7" fmla="*/ 2 h 19"/>
                <a:gd name="T8" fmla="*/ 13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13" y="18"/>
                  </a:moveTo>
                  <a:lnTo>
                    <a:pt x="16" y="10"/>
                  </a:lnTo>
                  <a:lnTo>
                    <a:pt x="10" y="0"/>
                  </a:lnTo>
                  <a:lnTo>
                    <a:pt x="0" y="2"/>
                  </a:lnTo>
                  <a:lnTo>
                    <a:pt x="13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4" name="Freeform 1858"/>
            <p:cNvSpPr>
              <a:spLocks/>
            </p:cNvSpPr>
            <p:nvPr/>
          </p:nvSpPr>
          <p:spPr bwMode="auto">
            <a:xfrm>
              <a:off x="2562" y="2866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2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5" name="Freeform 1859"/>
            <p:cNvSpPr>
              <a:spLocks/>
            </p:cNvSpPr>
            <p:nvPr/>
          </p:nvSpPr>
          <p:spPr bwMode="auto">
            <a:xfrm>
              <a:off x="2557" y="2866"/>
              <a:ext cx="17" cy="17"/>
            </a:xfrm>
            <a:custGeom>
              <a:avLst/>
              <a:gdLst>
                <a:gd name="T0" fmla="*/ 9 w 17"/>
                <a:gd name="T1" fmla="*/ 0 h 17"/>
                <a:gd name="T2" fmla="*/ 16 w 17"/>
                <a:gd name="T3" fmla="*/ 8 h 17"/>
                <a:gd name="T4" fmla="*/ 12 w 17"/>
                <a:gd name="T5" fmla="*/ 16 h 17"/>
                <a:gd name="T6" fmla="*/ 0 w 17"/>
                <a:gd name="T7" fmla="*/ 2 h 17"/>
                <a:gd name="T8" fmla="*/ 9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0"/>
                  </a:moveTo>
                  <a:lnTo>
                    <a:pt x="16" y="8"/>
                  </a:lnTo>
                  <a:lnTo>
                    <a:pt x="12" y="16"/>
                  </a:lnTo>
                  <a:lnTo>
                    <a:pt x="0" y="2"/>
                  </a:lnTo>
                  <a:lnTo>
                    <a:pt x="9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6" name="Freeform 1860"/>
            <p:cNvSpPr>
              <a:spLocks/>
            </p:cNvSpPr>
            <p:nvPr/>
          </p:nvSpPr>
          <p:spPr bwMode="auto">
            <a:xfrm>
              <a:off x="2584" y="2864"/>
              <a:ext cx="17" cy="17"/>
            </a:xfrm>
            <a:custGeom>
              <a:avLst/>
              <a:gdLst>
                <a:gd name="T0" fmla="*/ 3 w 17"/>
                <a:gd name="T1" fmla="*/ 16 h 17"/>
                <a:gd name="T2" fmla="*/ 0 w 17"/>
                <a:gd name="T3" fmla="*/ 2 h 17"/>
                <a:gd name="T4" fmla="*/ 12 w 17"/>
                <a:gd name="T5" fmla="*/ 0 h 17"/>
                <a:gd name="T6" fmla="*/ 16 w 17"/>
                <a:gd name="T7" fmla="*/ 16 h 17"/>
                <a:gd name="T8" fmla="*/ 3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3" y="16"/>
                  </a:moveTo>
                  <a:lnTo>
                    <a:pt x="0" y="2"/>
                  </a:lnTo>
                  <a:lnTo>
                    <a:pt x="12" y="0"/>
                  </a:lnTo>
                  <a:lnTo>
                    <a:pt x="16" y="16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7" name="Freeform 1861"/>
            <p:cNvSpPr>
              <a:spLocks/>
            </p:cNvSpPr>
            <p:nvPr/>
          </p:nvSpPr>
          <p:spPr bwMode="auto">
            <a:xfrm>
              <a:off x="2602" y="2864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3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3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8" name="Freeform 1862"/>
            <p:cNvSpPr>
              <a:spLocks/>
            </p:cNvSpPr>
            <p:nvPr/>
          </p:nvSpPr>
          <p:spPr bwMode="auto">
            <a:xfrm>
              <a:off x="2581" y="2866"/>
              <a:ext cx="17" cy="17"/>
            </a:xfrm>
            <a:custGeom>
              <a:avLst/>
              <a:gdLst>
                <a:gd name="T0" fmla="*/ 10 w 17"/>
                <a:gd name="T1" fmla="*/ 0 h 17"/>
                <a:gd name="T2" fmla="*/ 16 w 17"/>
                <a:gd name="T3" fmla="*/ 6 h 17"/>
                <a:gd name="T4" fmla="*/ 10 w 17"/>
                <a:gd name="T5" fmla="*/ 16 h 17"/>
                <a:gd name="T6" fmla="*/ 0 w 17"/>
                <a:gd name="T7" fmla="*/ 2 h 17"/>
                <a:gd name="T8" fmla="*/ 1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0"/>
                  </a:moveTo>
                  <a:lnTo>
                    <a:pt x="16" y="6"/>
                  </a:lnTo>
                  <a:lnTo>
                    <a:pt x="10" y="16"/>
                  </a:lnTo>
                  <a:lnTo>
                    <a:pt x="0" y="2"/>
                  </a:lnTo>
                  <a:lnTo>
                    <a:pt x="1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9" name="Freeform 1863"/>
            <p:cNvSpPr>
              <a:spLocks/>
            </p:cNvSpPr>
            <p:nvPr/>
          </p:nvSpPr>
          <p:spPr bwMode="auto">
            <a:xfrm>
              <a:off x="2606" y="2864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3 w 19"/>
                <a:gd name="T3" fmla="*/ 16 h 17"/>
                <a:gd name="T4" fmla="*/ 18 w 19"/>
                <a:gd name="T5" fmla="*/ 16 h 17"/>
                <a:gd name="T6" fmla="*/ 14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0" name="Freeform 1864"/>
            <p:cNvSpPr>
              <a:spLocks/>
            </p:cNvSpPr>
            <p:nvPr/>
          </p:nvSpPr>
          <p:spPr bwMode="auto">
            <a:xfrm>
              <a:off x="2636" y="2859"/>
              <a:ext cx="17" cy="20"/>
            </a:xfrm>
            <a:custGeom>
              <a:avLst/>
              <a:gdLst>
                <a:gd name="T0" fmla="*/ 16 w 17"/>
                <a:gd name="T1" fmla="*/ 9 h 20"/>
                <a:gd name="T2" fmla="*/ 12 w 17"/>
                <a:gd name="T3" fmla="*/ 19 h 20"/>
                <a:gd name="T4" fmla="*/ 0 w 17"/>
                <a:gd name="T5" fmla="*/ 3 h 20"/>
                <a:gd name="T6" fmla="*/ 8 w 17"/>
                <a:gd name="T7" fmla="*/ 0 h 20"/>
                <a:gd name="T8" fmla="*/ 16 w 17"/>
                <a:gd name="T9" fmla="*/ 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16" y="9"/>
                  </a:moveTo>
                  <a:lnTo>
                    <a:pt x="12" y="19"/>
                  </a:lnTo>
                  <a:lnTo>
                    <a:pt x="0" y="3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1" name="Freeform 1865"/>
            <p:cNvSpPr>
              <a:spLocks/>
            </p:cNvSpPr>
            <p:nvPr/>
          </p:nvSpPr>
          <p:spPr bwMode="auto">
            <a:xfrm>
              <a:off x="2662" y="2859"/>
              <a:ext cx="17" cy="17"/>
            </a:xfrm>
            <a:custGeom>
              <a:avLst/>
              <a:gdLst>
                <a:gd name="T0" fmla="*/ 9 w 17"/>
                <a:gd name="T1" fmla="*/ 16 h 17"/>
                <a:gd name="T2" fmla="*/ 16 w 17"/>
                <a:gd name="T3" fmla="*/ 9 h 17"/>
                <a:gd name="T4" fmla="*/ 6 w 17"/>
                <a:gd name="T5" fmla="*/ 0 h 17"/>
                <a:gd name="T6" fmla="*/ 0 w 17"/>
                <a:gd name="T7" fmla="*/ 4 h 17"/>
                <a:gd name="T8" fmla="*/ 9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16"/>
                  </a:moveTo>
                  <a:lnTo>
                    <a:pt x="16" y="9"/>
                  </a:lnTo>
                  <a:lnTo>
                    <a:pt x="6" y="0"/>
                  </a:lnTo>
                  <a:lnTo>
                    <a:pt x="0" y="4"/>
                  </a:lnTo>
                  <a:lnTo>
                    <a:pt x="9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2" name="Freeform 1866"/>
            <p:cNvSpPr>
              <a:spLocks/>
            </p:cNvSpPr>
            <p:nvPr/>
          </p:nvSpPr>
          <p:spPr bwMode="auto">
            <a:xfrm>
              <a:off x="2688" y="2859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0 w 17"/>
                <a:gd name="T3" fmla="*/ 0 h 17"/>
                <a:gd name="T4" fmla="*/ 0 w 17"/>
                <a:gd name="T5" fmla="*/ 1 h 17"/>
                <a:gd name="T6" fmla="*/ 16 w 17"/>
                <a:gd name="T7" fmla="*/ 16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16" y="16"/>
                  </a:lnTo>
                  <a:lnTo>
                    <a:pt x="16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3" name="Freeform 1867"/>
            <p:cNvSpPr>
              <a:spLocks/>
            </p:cNvSpPr>
            <p:nvPr/>
          </p:nvSpPr>
          <p:spPr bwMode="auto">
            <a:xfrm>
              <a:off x="2640" y="2859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5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5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4" name="Freeform 1868"/>
            <p:cNvSpPr>
              <a:spLocks/>
            </p:cNvSpPr>
            <p:nvPr/>
          </p:nvSpPr>
          <p:spPr bwMode="auto">
            <a:xfrm>
              <a:off x="2658" y="2910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3 w 23"/>
                <a:gd name="T3" fmla="*/ 2 h 17"/>
                <a:gd name="T4" fmla="*/ 20 w 23"/>
                <a:gd name="T5" fmla="*/ 0 h 17"/>
                <a:gd name="T6" fmla="*/ 22 w 23"/>
                <a:gd name="T7" fmla="*/ 16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3" y="2"/>
                  </a:lnTo>
                  <a:lnTo>
                    <a:pt x="20" y="0"/>
                  </a:lnTo>
                  <a:lnTo>
                    <a:pt x="22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5" name="Freeform 1869"/>
            <p:cNvSpPr>
              <a:spLocks/>
            </p:cNvSpPr>
            <p:nvPr/>
          </p:nvSpPr>
          <p:spPr bwMode="auto">
            <a:xfrm>
              <a:off x="2654" y="2898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4 h 17"/>
                <a:gd name="T4" fmla="*/ 17 w 19"/>
                <a:gd name="T5" fmla="*/ 0 h 17"/>
                <a:gd name="T6" fmla="*/ 18 w 19"/>
                <a:gd name="T7" fmla="*/ 12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4"/>
                  </a:lnTo>
                  <a:lnTo>
                    <a:pt x="17" y="0"/>
                  </a:lnTo>
                  <a:lnTo>
                    <a:pt x="1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6" name="Freeform 1870"/>
            <p:cNvSpPr>
              <a:spLocks/>
            </p:cNvSpPr>
            <p:nvPr/>
          </p:nvSpPr>
          <p:spPr bwMode="auto">
            <a:xfrm>
              <a:off x="2680" y="2898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3 h 17"/>
                <a:gd name="T4" fmla="*/ 19 w 21"/>
                <a:gd name="T5" fmla="*/ 0 h 17"/>
                <a:gd name="T6" fmla="*/ 20 w 21"/>
                <a:gd name="T7" fmla="*/ 12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3"/>
                  </a:lnTo>
                  <a:lnTo>
                    <a:pt x="19" y="0"/>
                  </a:lnTo>
                  <a:lnTo>
                    <a:pt x="20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7" name="Freeform 1871"/>
            <p:cNvSpPr>
              <a:spLocks/>
            </p:cNvSpPr>
            <p:nvPr/>
          </p:nvSpPr>
          <p:spPr bwMode="auto">
            <a:xfrm>
              <a:off x="2684" y="2910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3 w 21"/>
                <a:gd name="T3" fmla="*/ 2 h 17"/>
                <a:gd name="T4" fmla="*/ 19 w 21"/>
                <a:gd name="T5" fmla="*/ 0 h 17"/>
                <a:gd name="T6" fmla="*/ 20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3" y="2"/>
                  </a:lnTo>
                  <a:lnTo>
                    <a:pt x="19" y="0"/>
                  </a:lnTo>
                  <a:lnTo>
                    <a:pt x="20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8" name="Freeform 1872"/>
            <p:cNvSpPr>
              <a:spLocks/>
            </p:cNvSpPr>
            <p:nvPr/>
          </p:nvSpPr>
          <p:spPr bwMode="auto">
            <a:xfrm>
              <a:off x="2704" y="2897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1 w 21"/>
                <a:gd name="T3" fmla="*/ 2 h 17"/>
                <a:gd name="T4" fmla="*/ 17 w 21"/>
                <a:gd name="T5" fmla="*/ 0 h 17"/>
                <a:gd name="T6" fmla="*/ 20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1" y="2"/>
                  </a:lnTo>
                  <a:lnTo>
                    <a:pt x="17" y="0"/>
                  </a:lnTo>
                  <a:lnTo>
                    <a:pt x="20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9" name="Freeform 1873"/>
            <p:cNvSpPr>
              <a:spLocks/>
            </p:cNvSpPr>
            <p:nvPr/>
          </p:nvSpPr>
          <p:spPr bwMode="auto">
            <a:xfrm>
              <a:off x="2710" y="2910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 w 23"/>
                <a:gd name="T3" fmla="*/ 2 h 17"/>
                <a:gd name="T4" fmla="*/ 18 w 23"/>
                <a:gd name="T5" fmla="*/ 0 h 17"/>
                <a:gd name="T6" fmla="*/ 22 w 23"/>
                <a:gd name="T7" fmla="*/ 11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" y="2"/>
                  </a:lnTo>
                  <a:lnTo>
                    <a:pt x="18" y="0"/>
                  </a:lnTo>
                  <a:lnTo>
                    <a:pt x="22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0" name="Freeform 1874"/>
            <p:cNvSpPr>
              <a:spLocks/>
            </p:cNvSpPr>
            <p:nvPr/>
          </p:nvSpPr>
          <p:spPr bwMode="auto">
            <a:xfrm>
              <a:off x="2648" y="2890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9 h 17"/>
                <a:gd name="T4" fmla="*/ 5 w 17"/>
                <a:gd name="T5" fmla="*/ 0 h 17"/>
                <a:gd name="T6" fmla="*/ 0 w 17"/>
                <a:gd name="T7" fmla="*/ 7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9"/>
                  </a:lnTo>
                  <a:lnTo>
                    <a:pt x="5" y="0"/>
                  </a:lnTo>
                  <a:lnTo>
                    <a:pt x="0" y="7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1" name="Freeform 1875"/>
            <p:cNvSpPr>
              <a:spLocks/>
            </p:cNvSpPr>
            <p:nvPr/>
          </p:nvSpPr>
          <p:spPr bwMode="auto">
            <a:xfrm>
              <a:off x="2676" y="2887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9 h 17"/>
                <a:gd name="T4" fmla="*/ 12 w 17"/>
                <a:gd name="T5" fmla="*/ 0 h 17"/>
                <a:gd name="T6" fmla="*/ 0 w 17"/>
                <a:gd name="T7" fmla="*/ 7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9"/>
                  </a:lnTo>
                  <a:lnTo>
                    <a:pt x="12" y="0"/>
                  </a:lnTo>
                  <a:lnTo>
                    <a:pt x="0" y="7"/>
                  </a:lnTo>
                  <a:lnTo>
                    <a:pt x="12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2" name="Freeform 1876"/>
            <p:cNvSpPr>
              <a:spLocks/>
            </p:cNvSpPr>
            <p:nvPr/>
          </p:nvSpPr>
          <p:spPr bwMode="auto">
            <a:xfrm>
              <a:off x="2700" y="2887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9 h 17"/>
                <a:gd name="T4" fmla="*/ 8 w 17"/>
                <a:gd name="T5" fmla="*/ 0 h 17"/>
                <a:gd name="T6" fmla="*/ 0 w 17"/>
                <a:gd name="T7" fmla="*/ 5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5"/>
                  </a:lnTo>
                  <a:lnTo>
                    <a:pt x="12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3" name="Freeform 1877"/>
            <p:cNvSpPr>
              <a:spLocks/>
            </p:cNvSpPr>
            <p:nvPr/>
          </p:nvSpPr>
          <p:spPr bwMode="auto">
            <a:xfrm>
              <a:off x="2654" y="2906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6 h 17"/>
                <a:gd name="T4" fmla="*/ 8 w 17"/>
                <a:gd name="T5" fmla="*/ 0 h 17"/>
                <a:gd name="T6" fmla="*/ 0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6"/>
                  </a:lnTo>
                  <a:lnTo>
                    <a:pt x="8" y="0"/>
                  </a:lnTo>
                  <a:lnTo>
                    <a:pt x="0" y="5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4" name="Freeform 1878"/>
            <p:cNvSpPr>
              <a:spLocks/>
            </p:cNvSpPr>
            <p:nvPr/>
          </p:nvSpPr>
          <p:spPr bwMode="auto">
            <a:xfrm>
              <a:off x="2658" y="2903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3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3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5" name="Freeform 1879"/>
            <p:cNvSpPr>
              <a:spLocks/>
            </p:cNvSpPr>
            <p:nvPr/>
          </p:nvSpPr>
          <p:spPr bwMode="auto">
            <a:xfrm>
              <a:off x="2680" y="2903"/>
              <a:ext cx="17" cy="17"/>
            </a:xfrm>
            <a:custGeom>
              <a:avLst/>
              <a:gdLst>
                <a:gd name="T0" fmla="*/ 10 w 17"/>
                <a:gd name="T1" fmla="*/ 16 h 17"/>
                <a:gd name="T2" fmla="*/ 16 w 17"/>
                <a:gd name="T3" fmla="*/ 6 h 17"/>
                <a:gd name="T4" fmla="*/ 6 w 17"/>
                <a:gd name="T5" fmla="*/ 0 h 17"/>
                <a:gd name="T6" fmla="*/ 0 w 17"/>
                <a:gd name="T7" fmla="*/ 5 h 17"/>
                <a:gd name="T8" fmla="*/ 1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16"/>
                  </a:moveTo>
                  <a:lnTo>
                    <a:pt x="16" y="6"/>
                  </a:lnTo>
                  <a:lnTo>
                    <a:pt x="6" y="0"/>
                  </a:lnTo>
                  <a:lnTo>
                    <a:pt x="0" y="5"/>
                  </a:lnTo>
                  <a:lnTo>
                    <a:pt x="1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6" name="Freeform 1880"/>
            <p:cNvSpPr>
              <a:spLocks/>
            </p:cNvSpPr>
            <p:nvPr/>
          </p:nvSpPr>
          <p:spPr bwMode="auto">
            <a:xfrm>
              <a:off x="2705" y="2903"/>
              <a:ext cx="17" cy="17"/>
            </a:xfrm>
            <a:custGeom>
              <a:avLst/>
              <a:gdLst>
                <a:gd name="T0" fmla="*/ 9 w 17"/>
                <a:gd name="T1" fmla="*/ 16 h 17"/>
                <a:gd name="T2" fmla="*/ 16 w 17"/>
                <a:gd name="T3" fmla="*/ 6 h 17"/>
                <a:gd name="T4" fmla="*/ 9 w 17"/>
                <a:gd name="T5" fmla="*/ 0 h 17"/>
                <a:gd name="T6" fmla="*/ 0 w 17"/>
                <a:gd name="T7" fmla="*/ 6 h 17"/>
                <a:gd name="T8" fmla="*/ 9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16"/>
                  </a:moveTo>
                  <a:lnTo>
                    <a:pt x="16" y="6"/>
                  </a:lnTo>
                  <a:lnTo>
                    <a:pt x="9" y="0"/>
                  </a:lnTo>
                  <a:lnTo>
                    <a:pt x="0" y="6"/>
                  </a:lnTo>
                  <a:lnTo>
                    <a:pt x="9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7" name="Freeform 1881"/>
            <p:cNvSpPr>
              <a:spLocks/>
            </p:cNvSpPr>
            <p:nvPr/>
          </p:nvSpPr>
          <p:spPr bwMode="auto">
            <a:xfrm>
              <a:off x="2654" y="2887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3 w 19"/>
                <a:gd name="T3" fmla="*/ 16 h 17"/>
                <a:gd name="T4" fmla="*/ 18 w 19"/>
                <a:gd name="T5" fmla="*/ 16 h 17"/>
                <a:gd name="T6" fmla="*/ 15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8" name="Freeform 1882"/>
            <p:cNvSpPr>
              <a:spLocks/>
            </p:cNvSpPr>
            <p:nvPr/>
          </p:nvSpPr>
          <p:spPr bwMode="auto">
            <a:xfrm>
              <a:off x="2680" y="2887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9" name="Freeform 1883"/>
            <p:cNvSpPr>
              <a:spLocks/>
            </p:cNvSpPr>
            <p:nvPr/>
          </p:nvSpPr>
          <p:spPr bwMode="auto">
            <a:xfrm>
              <a:off x="2704" y="2886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3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3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0" name="Freeform 1884"/>
            <p:cNvSpPr>
              <a:spLocks/>
            </p:cNvSpPr>
            <p:nvPr/>
          </p:nvSpPr>
          <p:spPr bwMode="auto">
            <a:xfrm>
              <a:off x="2684" y="2903"/>
              <a:ext cx="21" cy="17"/>
            </a:xfrm>
            <a:custGeom>
              <a:avLst/>
              <a:gdLst>
                <a:gd name="T0" fmla="*/ 0 w 21"/>
                <a:gd name="T1" fmla="*/ 2 h 17"/>
                <a:gd name="T2" fmla="*/ 3 w 21"/>
                <a:gd name="T3" fmla="*/ 16 h 17"/>
                <a:gd name="T4" fmla="*/ 20 w 21"/>
                <a:gd name="T5" fmla="*/ 13 h 17"/>
                <a:gd name="T6" fmla="*/ 16 w 21"/>
                <a:gd name="T7" fmla="*/ 0 h 17"/>
                <a:gd name="T8" fmla="*/ 0 w 2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2"/>
                  </a:moveTo>
                  <a:lnTo>
                    <a:pt x="3" y="16"/>
                  </a:lnTo>
                  <a:lnTo>
                    <a:pt x="20" y="13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1" name="Freeform 1885"/>
            <p:cNvSpPr>
              <a:spLocks/>
            </p:cNvSpPr>
            <p:nvPr/>
          </p:nvSpPr>
          <p:spPr bwMode="auto">
            <a:xfrm>
              <a:off x="2708" y="2901"/>
              <a:ext cx="21" cy="17"/>
            </a:xfrm>
            <a:custGeom>
              <a:avLst/>
              <a:gdLst>
                <a:gd name="T0" fmla="*/ 0 w 21"/>
                <a:gd name="T1" fmla="*/ 3 h 17"/>
                <a:gd name="T2" fmla="*/ 3 w 21"/>
                <a:gd name="T3" fmla="*/ 16 h 17"/>
                <a:gd name="T4" fmla="*/ 20 w 21"/>
                <a:gd name="T5" fmla="*/ 16 h 17"/>
                <a:gd name="T6" fmla="*/ 16 w 21"/>
                <a:gd name="T7" fmla="*/ 0 h 17"/>
                <a:gd name="T8" fmla="*/ 0 w 21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3"/>
                  </a:moveTo>
                  <a:lnTo>
                    <a:pt x="3" y="16"/>
                  </a:lnTo>
                  <a:lnTo>
                    <a:pt x="20" y="16"/>
                  </a:lnTo>
                  <a:lnTo>
                    <a:pt x="16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2" name="Freeform 1886"/>
            <p:cNvSpPr>
              <a:spLocks/>
            </p:cNvSpPr>
            <p:nvPr/>
          </p:nvSpPr>
          <p:spPr bwMode="auto">
            <a:xfrm>
              <a:off x="2696" y="2942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2 w 23"/>
                <a:gd name="T3" fmla="*/ 10 h 17"/>
                <a:gd name="T4" fmla="*/ 21 w 23"/>
                <a:gd name="T5" fmla="*/ 0 h 17"/>
                <a:gd name="T6" fmla="*/ 5 w 23"/>
                <a:gd name="T7" fmla="*/ 1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2" y="10"/>
                  </a:lnTo>
                  <a:lnTo>
                    <a:pt x="21" y="0"/>
                  </a:lnTo>
                  <a:lnTo>
                    <a:pt x="5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3" name="Freeform 1887"/>
            <p:cNvSpPr>
              <a:spLocks/>
            </p:cNvSpPr>
            <p:nvPr/>
          </p:nvSpPr>
          <p:spPr bwMode="auto">
            <a:xfrm>
              <a:off x="2689" y="2933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16 w 17"/>
                <a:gd name="T3" fmla="*/ 8 h 19"/>
                <a:gd name="T4" fmla="*/ 8 w 17"/>
                <a:gd name="T5" fmla="*/ 0 h 19"/>
                <a:gd name="T6" fmla="*/ 0 w 17"/>
                <a:gd name="T7" fmla="*/ 6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8" y="1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4" name="Freeform 1888"/>
            <p:cNvSpPr>
              <a:spLocks/>
            </p:cNvSpPr>
            <p:nvPr/>
          </p:nvSpPr>
          <p:spPr bwMode="auto">
            <a:xfrm>
              <a:off x="2696" y="2932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4 w 19"/>
                <a:gd name="T3" fmla="*/ 16 h 17"/>
                <a:gd name="T4" fmla="*/ 18 w 19"/>
                <a:gd name="T5" fmla="*/ 14 h 17"/>
                <a:gd name="T6" fmla="*/ 13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5" name="Freeform 1889"/>
            <p:cNvSpPr>
              <a:spLocks/>
            </p:cNvSpPr>
            <p:nvPr/>
          </p:nvSpPr>
          <p:spPr bwMode="auto">
            <a:xfrm>
              <a:off x="2732" y="2957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17 w 18"/>
                <a:gd name="T3" fmla="*/ 12 h 17"/>
                <a:gd name="T4" fmla="*/ 17 w 18"/>
                <a:gd name="T5" fmla="*/ 0 h 17"/>
                <a:gd name="T6" fmla="*/ 3 w 18"/>
                <a:gd name="T7" fmla="*/ 1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17" y="12"/>
                  </a:lnTo>
                  <a:lnTo>
                    <a:pt x="17" y="0"/>
                  </a:lnTo>
                  <a:lnTo>
                    <a:pt x="3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6" name="Freeform 1890"/>
            <p:cNvSpPr>
              <a:spLocks/>
            </p:cNvSpPr>
            <p:nvPr/>
          </p:nvSpPr>
          <p:spPr bwMode="auto">
            <a:xfrm>
              <a:off x="2724" y="2947"/>
              <a:ext cx="17" cy="20"/>
            </a:xfrm>
            <a:custGeom>
              <a:avLst/>
              <a:gdLst>
                <a:gd name="T0" fmla="*/ 10 w 17"/>
                <a:gd name="T1" fmla="*/ 19 h 20"/>
                <a:gd name="T2" fmla="*/ 16 w 17"/>
                <a:gd name="T3" fmla="*/ 8 h 20"/>
                <a:gd name="T4" fmla="*/ 8 w 17"/>
                <a:gd name="T5" fmla="*/ 0 h 20"/>
                <a:gd name="T6" fmla="*/ 0 w 17"/>
                <a:gd name="T7" fmla="*/ 6 h 20"/>
                <a:gd name="T8" fmla="*/ 10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10" y="19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10" y="1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7" name="Freeform 1891"/>
            <p:cNvSpPr>
              <a:spLocks/>
            </p:cNvSpPr>
            <p:nvPr/>
          </p:nvSpPr>
          <p:spPr bwMode="auto">
            <a:xfrm>
              <a:off x="2732" y="2947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4 w 18"/>
                <a:gd name="T3" fmla="*/ 16 h 17"/>
                <a:gd name="T4" fmla="*/ 17 w 18"/>
                <a:gd name="T5" fmla="*/ 14 h 17"/>
                <a:gd name="T6" fmla="*/ 13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8" name="Freeform 1892"/>
            <p:cNvSpPr>
              <a:spLocks/>
            </p:cNvSpPr>
            <p:nvPr/>
          </p:nvSpPr>
          <p:spPr bwMode="auto">
            <a:xfrm>
              <a:off x="2676" y="2959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0 w 21"/>
                <a:gd name="T3" fmla="*/ 12 h 17"/>
                <a:gd name="T4" fmla="*/ 20 w 21"/>
                <a:gd name="T5" fmla="*/ 0 h 17"/>
                <a:gd name="T6" fmla="*/ 5 w 21"/>
                <a:gd name="T7" fmla="*/ 1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0" y="12"/>
                  </a:lnTo>
                  <a:lnTo>
                    <a:pt x="20" y="0"/>
                  </a:lnTo>
                  <a:lnTo>
                    <a:pt x="5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9" name="Freeform 1893"/>
            <p:cNvSpPr>
              <a:spLocks/>
            </p:cNvSpPr>
            <p:nvPr/>
          </p:nvSpPr>
          <p:spPr bwMode="auto">
            <a:xfrm>
              <a:off x="2672" y="2951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8 h 18"/>
                <a:gd name="T4" fmla="*/ 8 w 17"/>
                <a:gd name="T5" fmla="*/ 0 h 18"/>
                <a:gd name="T6" fmla="*/ 0 w 17"/>
                <a:gd name="T7" fmla="*/ 6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8" y="17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0" name="Freeform 1894"/>
            <p:cNvSpPr>
              <a:spLocks/>
            </p:cNvSpPr>
            <p:nvPr/>
          </p:nvSpPr>
          <p:spPr bwMode="auto">
            <a:xfrm>
              <a:off x="2676" y="2949"/>
              <a:ext cx="21" cy="17"/>
            </a:xfrm>
            <a:custGeom>
              <a:avLst/>
              <a:gdLst>
                <a:gd name="T0" fmla="*/ 0 w 21"/>
                <a:gd name="T1" fmla="*/ 1 h 17"/>
                <a:gd name="T2" fmla="*/ 4 w 21"/>
                <a:gd name="T3" fmla="*/ 16 h 17"/>
                <a:gd name="T4" fmla="*/ 20 w 21"/>
                <a:gd name="T5" fmla="*/ 12 h 17"/>
                <a:gd name="T6" fmla="*/ 15 w 21"/>
                <a:gd name="T7" fmla="*/ 0 h 17"/>
                <a:gd name="T8" fmla="*/ 0 w 21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"/>
                  </a:moveTo>
                  <a:lnTo>
                    <a:pt x="4" y="16"/>
                  </a:lnTo>
                  <a:lnTo>
                    <a:pt x="20" y="12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1" name="Freeform 1895"/>
            <p:cNvSpPr>
              <a:spLocks/>
            </p:cNvSpPr>
            <p:nvPr/>
          </p:nvSpPr>
          <p:spPr bwMode="auto">
            <a:xfrm>
              <a:off x="2704" y="2959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0 w 21"/>
                <a:gd name="T3" fmla="*/ 11 h 17"/>
                <a:gd name="T4" fmla="*/ 18 w 21"/>
                <a:gd name="T5" fmla="*/ 0 h 17"/>
                <a:gd name="T6" fmla="*/ 4 w 21"/>
                <a:gd name="T7" fmla="*/ 2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0" y="11"/>
                  </a:lnTo>
                  <a:lnTo>
                    <a:pt x="18" y="0"/>
                  </a:lnTo>
                  <a:lnTo>
                    <a:pt x="4" y="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2" name="Freeform 1896"/>
            <p:cNvSpPr>
              <a:spLocks/>
            </p:cNvSpPr>
            <p:nvPr/>
          </p:nvSpPr>
          <p:spPr bwMode="auto">
            <a:xfrm>
              <a:off x="2696" y="2949"/>
              <a:ext cx="17" cy="18"/>
            </a:xfrm>
            <a:custGeom>
              <a:avLst/>
              <a:gdLst>
                <a:gd name="T0" fmla="*/ 10 w 17"/>
                <a:gd name="T1" fmla="*/ 17 h 18"/>
                <a:gd name="T2" fmla="*/ 16 w 17"/>
                <a:gd name="T3" fmla="*/ 8 h 18"/>
                <a:gd name="T4" fmla="*/ 10 w 17"/>
                <a:gd name="T5" fmla="*/ 0 h 18"/>
                <a:gd name="T6" fmla="*/ 0 w 17"/>
                <a:gd name="T7" fmla="*/ 5 h 18"/>
                <a:gd name="T8" fmla="*/ 10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0" y="17"/>
                  </a:moveTo>
                  <a:lnTo>
                    <a:pt x="16" y="8"/>
                  </a:lnTo>
                  <a:lnTo>
                    <a:pt x="10" y="0"/>
                  </a:lnTo>
                  <a:lnTo>
                    <a:pt x="0" y="5"/>
                  </a:lnTo>
                  <a:lnTo>
                    <a:pt x="10" y="17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3" name="Freeform 1897"/>
            <p:cNvSpPr>
              <a:spLocks/>
            </p:cNvSpPr>
            <p:nvPr/>
          </p:nvSpPr>
          <p:spPr bwMode="auto">
            <a:xfrm>
              <a:off x="2704" y="2947"/>
              <a:ext cx="21" cy="17"/>
            </a:xfrm>
            <a:custGeom>
              <a:avLst/>
              <a:gdLst>
                <a:gd name="T0" fmla="*/ 0 w 21"/>
                <a:gd name="T1" fmla="*/ 3 h 17"/>
                <a:gd name="T2" fmla="*/ 4 w 21"/>
                <a:gd name="T3" fmla="*/ 16 h 17"/>
                <a:gd name="T4" fmla="*/ 20 w 21"/>
                <a:gd name="T5" fmla="*/ 14 h 17"/>
                <a:gd name="T6" fmla="*/ 16 w 21"/>
                <a:gd name="T7" fmla="*/ 0 h 17"/>
                <a:gd name="T8" fmla="*/ 0 w 21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3"/>
                  </a:moveTo>
                  <a:lnTo>
                    <a:pt x="4" y="16"/>
                  </a:lnTo>
                  <a:lnTo>
                    <a:pt x="20" y="14"/>
                  </a:lnTo>
                  <a:lnTo>
                    <a:pt x="16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4" name="Freeform 1898"/>
            <p:cNvSpPr>
              <a:spLocks/>
            </p:cNvSpPr>
            <p:nvPr/>
          </p:nvSpPr>
          <p:spPr bwMode="auto">
            <a:xfrm>
              <a:off x="2741" y="289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5" name="Freeform 1899"/>
            <p:cNvSpPr>
              <a:spLocks/>
            </p:cNvSpPr>
            <p:nvPr/>
          </p:nvSpPr>
          <p:spPr bwMode="auto">
            <a:xfrm>
              <a:off x="2764" y="2893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3 h 17"/>
                <a:gd name="T4" fmla="*/ 16 w 18"/>
                <a:gd name="T5" fmla="*/ 0 h 17"/>
                <a:gd name="T6" fmla="*/ 17 w 18"/>
                <a:gd name="T7" fmla="*/ 12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3"/>
                  </a:lnTo>
                  <a:lnTo>
                    <a:pt x="16" y="0"/>
                  </a:lnTo>
                  <a:lnTo>
                    <a:pt x="17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6" name="Freeform 1900"/>
            <p:cNvSpPr>
              <a:spLocks/>
            </p:cNvSpPr>
            <p:nvPr/>
          </p:nvSpPr>
          <p:spPr bwMode="auto">
            <a:xfrm>
              <a:off x="2790" y="2890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1 w 20"/>
                <a:gd name="T3" fmla="*/ 4 h 17"/>
                <a:gd name="T4" fmla="*/ 18 w 20"/>
                <a:gd name="T5" fmla="*/ 0 h 17"/>
                <a:gd name="T6" fmla="*/ 19 w 20"/>
                <a:gd name="T7" fmla="*/ 11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1" y="4"/>
                  </a:lnTo>
                  <a:lnTo>
                    <a:pt x="18" y="0"/>
                  </a:lnTo>
                  <a:lnTo>
                    <a:pt x="19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7" name="Freeform 1901"/>
            <p:cNvSpPr>
              <a:spLocks/>
            </p:cNvSpPr>
            <p:nvPr/>
          </p:nvSpPr>
          <p:spPr bwMode="auto">
            <a:xfrm>
              <a:off x="2814" y="288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6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6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8" name="Freeform 1902"/>
            <p:cNvSpPr>
              <a:spLocks/>
            </p:cNvSpPr>
            <p:nvPr/>
          </p:nvSpPr>
          <p:spPr bwMode="auto">
            <a:xfrm>
              <a:off x="2745" y="2906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3 w 20"/>
                <a:gd name="T3" fmla="*/ 1 h 17"/>
                <a:gd name="T4" fmla="*/ 18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3" y="1"/>
                  </a:lnTo>
                  <a:lnTo>
                    <a:pt x="18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9" name="Freeform 1903"/>
            <p:cNvSpPr>
              <a:spLocks/>
            </p:cNvSpPr>
            <p:nvPr/>
          </p:nvSpPr>
          <p:spPr bwMode="auto">
            <a:xfrm>
              <a:off x="2772" y="2906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3 w 21"/>
                <a:gd name="T3" fmla="*/ 3 h 17"/>
                <a:gd name="T4" fmla="*/ 17 w 21"/>
                <a:gd name="T5" fmla="*/ 0 h 17"/>
                <a:gd name="T6" fmla="*/ 20 w 21"/>
                <a:gd name="T7" fmla="*/ 14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3" y="3"/>
                  </a:lnTo>
                  <a:lnTo>
                    <a:pt x="17" y="0"/>
                  </a:lnTo>
                  <a:lnTo>
                    <a:pt x="20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0" name="Freeform 1904"/>
            <p:cNvSpPr>
              <a:spLocks/>
            </p:cNvSpPr>
            <p:nvPr/>
          </p:nvSpPr>
          <p:spPr bwMode="auto">
            <a:xfrm>
              <a:off x="2792" y="2904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4 w 23"/>
                <a:gd name="T3" fmla="*/ 2 h 17"/>
                <a:gd name="T4" fmla="*/ 19 w 23"/>
                <a:gd name="T5" fmla="*/ 0 h 17"/>
                <a:gd name="T6" fmla="*/ 22 w 23"/>
                <a:gd name="T7" fmla="*/ 13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4" y="2"/>
                  </a:lnTo>
                  <a:lnTo>
                    <a:pt x="19" y="0"/>
                  </a:lnTo>
                  <a:lnTo>
                    <a:pt x="22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1" name="Freeform 1905"/>
            <p:cNvSpPr>
              <a:spLocks/>
            </p:cNvSpPr>
            <p:nvPr/>
          </p:nvSpPr>
          <p:spPr bwMode="auto">
            <a:xfrm>
              <a:off x="2753" y="2921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3 w 20"/>
                <a:gd name="T3" fmla="*/ 2 h 17"/>
                <a:gd name="T4" fmla="*/ 17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3" y="2"/>
                  </a:lnTo>
                  <a:lnTo>
                    <a:pt x="17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2" name="Freeform 1906"/>
            <p:cNvSpPr>
              <a:spLocks/>
            </p:cNvSpPr>
            <p:nvPr/>
          </p:nvSpPr>
          <p:spPr bwMode="auto">
            <a:xfrm>
              <a:off x="2778" y="2920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4 w 20"/>
                <a:gd name="T3" fmla="*/ 2 h 17"/>
                <a:gd name="T4" fmla="*/ 17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4" y="2"/>
                  </a:lnTo>
                  <a:lnTo>
                    <a:pt x="17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3" name="Freeform 1907"/>
            <p:cNvSpPr>
              <a:spLocks/>
            </p:cNvSpPr>
            <p:nvPr/>
          </p:nvSpPr>
          <p:spPr bwMode="auto">
            <a:xfrm>
              <a:off x="2804" y="2917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1 h 17"/>
                <a:gd name="T4" fmla="*/ 18 w 21"/>
                <a:gd name="T5" fmla="*/ 0 h 17"/>
                <a:gd name="T6" fmla="*/ 20 w 21"/>
                <a:gd name="T7" fmla="*/ 14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1"/>
                  </a:lnTo>
                  <a:lnTo>
                    <a:pt x="18" y="0"/>
                  </a:lnTo>
                  <a:lnTo>
                    <a:pt x="20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4" name="Freeform 1908"/>
            <p:cNvSpPr>
              <a:spLocks/>
            </p:cNvSpPr>
            <p:nvPr/>
          </p:nvSpPr>
          <p:spPr bwMode="auto">
            <a:xfrm>
              <a:off x="2830" y="291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1 h 17"/>
                <a:gd name="T4" fmla="*/ 15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1"/>
                  </a:lnTo>
                  <a:lnTo>
                    <a:pt x="15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5" name="Freeform 1909"/>
            <p:cNvSpPr>
              <a:spLocks/>
            </p:cNvSpPr>
            <p:nvPr/>
          </p:nvSpPr>
          <p:spPr bwMode="auto">
            <a:xfrm>
              <a:off x="2758" y="2935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4 h 17"/>
                <a:gd name="T4" fmla="*/ 17 w 19"/>
                <a:gd name="T5" fmla="*/ 0 h 17"/>
                <a:gd name="T6" fmla="*/ 18 w 19"/>
                <a:gd name="T7" fmla="*/ 14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4"/>
                  </a:lnTo>
                  <a:lnTo>
                    <a:pt x="17" y="0"/>
                  </a:lnTo>
                  <a:lnTo>
                    <a:pt x="18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6" name="Freeform 1910"/>
            <p:cNvSpPr>
              <a:spLocks/>
            </p:cNvSpPr>
            <p:nvPr/>
          </p:nvSpPr>
          <p:spPr bwMode="auto">
            <a:xfrm>
              <a:off x="2784" y="2934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4 h 17"/>
                <a:gd name="T4" fmla="*/ 18 w 21"/>
                <a:gd name="T5" fmla="*/ 0 h 17"/>
                <a:gd name="T6" fmla="*/ 20 w 21"/>
                <a:gd name="T7" fmla="*/ 16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4"/>
                  </a:lnTo>
                  <a:lnTo>
                    <a:pt x="18" y="0"/>
                  </a:lnTo>
                  <a:lnTo>
                    <a:pt x="20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7" name="Freeform 1911"/>
            <p:cNvSpPr>
              <a:spLocks/>
            </p:cNvSpPr>
            <p:nvPr/>
          </p:nvSpPr>
          <p:spPr bwMode="auto">
            <a:xfrm>
              <a:off x="2809" y="2934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4 w 20"/>
                <a:gd name="T3" fmla="*/ 0 h 17"/>
                <a:gd name="T4" fmla="*/ 18 w 20"/>
                <a:gd name="T5" fmla="*/ 0 h 17"/>
                <a:gd name="T6" fmla="*/ 19 w 20"/>
                <a:gd name="T7" fmla="*/ 12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4" y="0"/>
                  </a:lnTo>
                  <a:lnTo>
                    <a:pt x="18" y="0"/>
                  </a:lnTo>
                  <a:lnTo>
                    <a:pt x="19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8" name="Freeform 1912"/>
            <p:cNvSpPr>
              <a:spLocks/>
            </p:cNvSpPr>
            <p:nvPr/>
          </p:nvSpPr>
          <p:spPr bwMode="auto">
            <a:xfrm>
              <a:off x="2766" y="2953"/>
              <a:ext cx="47" cy="17"/>
            </a:xfrm>
            <a:custGeom>
              <a:avLst/>
              <a:gdLst>
                <a:gd name="T0" fmla="*/ 0 w 47"/>
                <a:gd name="T1" fmla="*/ 16 h 17"/>
                <a:gd name="T2" fmla="*/ 3 w 47"/>
                <a:gd name="T3" fmla="*/ 2 h 17"/>
                <a:gd name="T4" fmla="*/ 45 w 47"/>
                <a:gd name="T5" fmla="*/ 0 h 17"/>
                <a:gd name="T6" fmla="*/ 46 w 47"/>
                <a:gd name="T7" fmla="*/ 11 h 17"/>
                <a:gd name="T8" fmla="*/ 0 w 4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17"/>
                <a:gd name="T17" fmla="*/ 47 w 4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17">
                  <a:moveTo>
                    <a:pt x="0" y="16"/>
                  </a:moveTo>
                  <a:lnTo>
                    <a:pt x="3" y="2"/>
                  </a:lnTo>
                  <a:lnTo>
                    <a:pt x="45" y="0"/>
                  </a:lnTo>
                  <a:lnTo>
                    <a:pt x="46" y="11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9" name="Freeform 1913"/>
            <p:cNvSpPr>
              <a:spLocks/>
            </p:cNvSpPr>
            <p:nvPr/>
          </p:nvSpPr>
          <p:spPr bwMode="auto">
            <a:xfrm>
              <a:off x="2814" y="2949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 w 23"/>
                <a:gd name="T3" fmla="*/ 1 h 17"/>
                <a:gd name="T4" fmla="*/ 21 w 23"/>
                <a:gd name="T5" fmla="*/ 0 h 17"/>
                <a:gd name="T6" fmla="*/ 22 w 23"/>
                <a:gd name="T7" fmla="*/ 14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" y="1"/>
                  </a:lnTo>
                  <a:lnTo>
                    <a:pt x="21" y="0"/>
                  </a:lnTo>
                  <a:lnTo>
                    <a:pt x="22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0" name="Freeform 1914"/>
            <p:cNvSpPr>
              <a:spLocks/>
            </p:cNvSpPr>
            <p:nvPr/>
          </p:nvSpPr>
          <p:spPr bwMode="auto">
            <a:xfrm>
              <a:off x="2844" y="2947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3 h 17"/>
                <a:gd name="T4" fmla="*/ 17 w 19"/>
                <a:gd name="T5" fmla="*/ 0 h 17"/>
                <a:gd name="T6" fmla="*/ 18 w 19"/>
                <a:gd name="T7" fmla="*/ 12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3"/>
                  </a:lnTo>
                  <a:lnTo>
                    <a:pt x="17" y="0"/>
                  </a:lnTo>
                  <a:lnTo>
                    <a:pt x="1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1" name="Freeform 1915"/>
            <p:cNvSpPr>
              <a:spLocks/>
            </p:cNvSpPr>
            <p:nvPr/>
          </p:nvSpPr>
          <p:spPr bwMode="auto">
            <a:xfrm>
              <a:off x="2736" y="2886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6 w 17"/>
                <a:gd name="T5" fmla="*/ 0 h 17"/>
                <a:gd name="T6" fmla="*/ 0 w 17"/>
                <a:gd name="T7" fmla="*/ 5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6" y="0"/>
                  </a:lnTo>
                  <a:lnTo>
                    <a:pt x="0" y="5"/>
                  </a:lnTo>
                  <a:lnTo>
                    <a:pt x="6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2" name="Freeform 1916"/>
            <p:cNvSpPr>
              <a:spLocks/>
            </p:cNvSpPr>
            <p:nvPr/>
          </p:nvSpPr>
          <p:spPr bwMode="auto">
            <a:xfrm>
              <a:off x="2762" y="2884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8 h 17"/>
                <a:gd name="T4" fmla="*/ 5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8"/>
                  </a:lnTo>
                  <a:lnTo>
                    <a:pt x="5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3" name="Freeform 1917"/>
            <p:cNvSpPr>
              <a:spLocks/>
            </p:cNvSpPr>
            <p:nvPr/>
          </p:nvSpPr>
          <p:spPr bwMode="auto">
            <a:xfrm>
              <a:off x="2784" y="2884"/>
              <a:ext cx="17" cy="17"/>
            </a:xfrm>
            <a:custGeom>
              <a:avLst/>
              <a:gdLst>
                <a:gd name="T0" fmla="*/ 10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4 h 17"/>
                <a:gd name="T8" fmla="*/ 1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4"/>
                  </a:lnTo>
                  <a:lnTo>
                    <a:pt x="1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4" name="Freeform 1918"/>
            <p:cNvSpPr>
              <a:spLocks/>
            </p:cNvSpPr>
            <p:nvPr/>
          </p:nvSpPr>
          <p:spPr bwMode="auto">
            <a:xfrm>
              <a:off x="2812" y="2884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5 h 17"/>
                <a:gd name="T4" fmla="*/ 8 w 17"/>
                <a:gd name="T5" fmla="*/ 0 h 17"/>
                <a:gd name="T6" fmla="*/ 0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5"/>
                  </a:lnTo>
                  <a:lnTo>
                    <a:pt x="8" y="0"/>
                  </a:lnTo>
                  <a:lnTo>
                    <a:pt x="0" y="5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5" name="Freeform 1919"/>
            <p:cNvSpPr>
              <a:spLocks/>
            </p:cNvSpPr>
            <p:nvPr/>
          </p:nvSpPr>
          <p:spPr bwMode="auto">
            <a:xfrm>
              <a:off x="2740" y="2886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6" name="Freeform 1920"/>
            <p:cNvSpPr>
              <a:spLocks/>
            </p:cNvSpPr>
            <p:nvPr/>
          </p:nvSpPr>
          <p:spPr bwMode="auto">
            <a:xfrm>
              <a:off x="2764" y="2884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5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5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7" name="Freeform 1921"/>
            <p:cNvSpPr>
              <a:spLocks/>
            </p:cNvSpPr>
            <p:nvPr/>
          </p:nvSpPr>
          <p:spPr bwMode="auto">
            <a:xfrm>
              <a:off x="2789" y="2884"/>
              <a:ext cx="18" cy="17"/>
            </a:xfrm>
            <a:custGeom>
              <a:avLst/>
              <a:gdLst>
                <a:gd name="T0" fmla="*/ 0 w 18"/>
                <a:gd name="T1" fmla="*/ 0 h 17"/>
                <a:gd name="T2" fmla="*/ 4 w 18"/>
                <a:gd name="T3" fmla="*/ 16 h 17"/>
                <a:gd name="T4" fmla="*/ 17 w 18"/>
                <a:gd name="T5" fmla="*/ 10 h 17"/>
                <a:gd name="T6" fmla="*/ 13 w 18"/>
                <a:gd name="T7" fmla="*/ 0 h 17"/>
                <a:gd name="T8" fmla="*/ 0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0"/>
                  </a:moveTo>
                  <a:lnTo>
                    <a:pt x="4" y="16"/>
                  </a:lnTo>
                  <a:lnTo>
                    <a:pt x="17" y="1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8" name="Freeform 1922"/>
            <p:cNvSpPr>
              <a:spLocks/>
            </p:cNvSpPr>
            <p:nvPr/>
          </p:nvSpPr>
          <p:spPr bwMode="auto">
            <a:xfrm>
              <a:off x="2814" y="2884"/>
              <a:ext cx="17" cy="17"/>
            </a:xfrm>
            <a:custGeom>
              <a:avLst/>
              <a:gdLst>
                <a:gd name="T0" fmla="*/ 0 w 17"/>
                <a:gd name="T1" fmla="*/ 5 h 17"/>
                <a:gd name="T2" fmla="*/ 3 w 17"/>
                <a:gd name="T3" fmla="*/ 16 h 17"/>
                <a:gd name="T4" fmla="*/ 16 w 17"/>
                <a:gd name="T5" fmla="*/ 16 h 17"/>
                <a:gd name="T6" fmla="*/ 13 w 17"/>
                <a:gd name="T7" fmla="*/ 0 h 17"/>
                <a:gd name="T8" fmla="*/ 0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5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3" y="0"/>
                  </a:lnTo>
                  <a:lnTo>
                    <a:pt x="0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9" name="Freeform 1923"/>
            <p:cNvSpPr>
              <a:spLocks/>
            </p:cNvSpPr>
            <p:nvPr/>
          </p:nvSpPr>
          <p:spPr bwMode="auto">
            <a:xfrm>
              <a:off x="2741" y="2901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3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3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0" name="Freeform 1924"/>
            <p:cNvSpPr>
              <a:spLocks/>
            </p:cNvSpPr>
            <p:nvPr/>
          </p:nvSpPr>
          <p:spPr bwMode="auto">
            <a:xfrm>
              <a:off x="2766" y="2898"/>
              <a:ext cx="17" cy="18"/>
            </a:xfrm>
            <a:custGeom>
              <a:avLst/>
              <a:gdLst>
                <a:gd name="T0" fmla="*/ 10 w 17"/>
                <a:gd name="T1" fmla="*/ 17 h 18"/>
                <a:gd name="T2" fmla="*/ 16 w 17"/>
                <a:gd name="T3" fmla="*/ 9 h 18"/>
                <a:gd name="T4" fmla="*/ 8 w 17"/>
                <a:gd name="T5" fmla="*/ 0 h 18"/>
                <a:gd name="T6" fmla="*/ 0 w 17"/>
                <a:gd name="T7" fmla="*/ 5 h 18"/>
                <a:gd name="T8" fmla="*/ 10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0" y="17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5"/>
                  </a:lnTo>
                  <a:lnTo>
                    <a:pt x="10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1" name="Freeform 1925"/>
            <p:cNvSpPr>
              <a:spLocks/>
            </p:cNvSpPr>
            <p:nvPr/>
          </p:nvSpPr>
          <p:spPr bwMode="auto">
            <a:xfrm>
              <a:off x="2792" y="2897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2" name="Freeform 1926"/>
            <p:cNvSpPr>
              <a:spLocks/>
            </p:cNvSpPr>
            <p:nvPr/>
          </p:nvSpPr>
          <p:spPr bwMode="auto">
            <a:xfrm>
              <a:off x="2744" y="2901"/>
              <a:ext cx="19" cy="17"/>
            </a:xfrm>
            <a:custGeom>
              <a:avLst/>
              <a:gdLst>
                <a:gd name="T0" fmla="*/ 3 w 19"/>
                <a:gd name="T1" fmla="*/ 16 h 17"/>
                <a:gd name="T2" fmla="*/ 18 w 19"/>
                <a:gd name="T3" fmla="*/ 12 h 17"/>
                <a:gd name="T4" fmla="*/ 15 w 19"/>
                <a:gd name="T5" fmla="*/ 0 h 17"/>
                <a:gd name="T6" fmla="*/ 0 w 19"/>
                <a:gd name="T7" fmla="*/ 3 h 17"/>
                <a:gd name="T8" fmla="*/ 3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16"/>
                  </a:moveTo>
                  <a:lnTo>
                    <a:pt x="18" y="12"/>
                  </a:lnTo>
                  <a:lnTo>
                    <a:pt x="15" y="0"/>
                  </a:lnTo>
                  <a:lnTo>
                    <a:pt x="0" y="3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3" name="Freeform 1927"/>
            <p:cNvSpPr>
              <a:spLocks/>
            </p:cNvSpPr>
            <p:nvPr/>
          </p:nvSpPr>
          <p:spPr bwMode="auto">
            <a:xfrm>
              <a:off x="2770" y="2898"/>
              <a:ext cx="19" cy="17"/>
            </a:xfrm>
            <a:custGeom>
              <a:avLst/>
              <a:gdLst>
                <a:gd name="T0" fmla="*/ 3 w 19"/>
                <a:gd name="T1" fmla="*/ 16 h 17"/>
                <a:gd name="T2" fmla="*/ 18 w 19"/>
                <a:gd name="T3" fmla="*/ 12 h 17"/>
                <a:gd name="T4" fmla="*/ 15 w 19"/>
                <a:gd name="T5" fmla="*/ 0 h 17"/>
                <a:gd name="T6" fmla="*/ 0 w 19"/>
                <a:gd name="T7" fmla="*/ 4 h 17"/>
                <a:gd name="T8" fmla="*/ 3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16"/>
                  </a:moveTo>
                  <a:lnTo>
                    <a:pt x="18" y="12"/>
                  </a:lnTo>
                  <a:lnTo>
                    <a:pt x="15" y="0"/>
                  </a:lnTo>
                  <a:lnTo>
                    <a:pt x="0" y="4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4" name="Freeform 1928"/>
            <p:cNvSpPr>
              <a:spLocks/>
            </p:cNvSpPr>
            <p:nvPr/>
          </p:nvSpPr>
          <p:spPr bwMode="auto">
            <a:xfrm>
              <a:off x="2792" y="2897"/>
              <a:ext cx="21" cy="17"/>
            </a:xfrm>
            <a:custGeom>
              <a:avLst/>
              <a:gdLst>
                <a:gd name="T0" fmla="*/ 4 w 21"/>
                <a:gd name="T1" fmla="*/ 16 h 17"/>
                <a:gd name="T2" fmla="*/ 20 w 21"/>
                <a:gd name="T3" fmla="*/ 16 h 17"/>
                <a:gd name="T4" fmla="*/ 16 w 21"/>
                <a:gd name="T5" fmla="*/ 0 h 17"/>
                <a:gd name="T6" fmla="*/ 0 w 21"/>
                <a:gd name="T7" fmla="*/ 2 h 17"/>
                <a:gd name="T8" fmla="*/ 4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4" y="16"/>
                  </a:moveTo>
                  <a:lnTo>
                    <a:pt x="20" y="16"/>
                  </a:lnTo>
                  <a:lnTo>
                    <a:pt x="16" y="0"/>
                  </a:lnTo>
                  <a:lnTo>
                    <a:pt x="0" y="2"/>
                  </a:lnTo>
                  <a:lnTo>
                    <a:pt x="4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5" name="Freeform 1929"/>
            <p:cNvSpPr>
              <a:spLocks/>
            </p:cNvSpPr>
            <p:nvPr/>
          </p:nvSpPr>
          <p:spPr bwMode="auto">
            <a:xfrm>
              <a:off x="2814" y="2897"/>
              <a:ext cx="17" cy="30"/>
            </a:xfrm>
            <a:custGeom>
              <a:avLst/>
              <a:gdLst>
                <a:gd name="T0" fmla="*/ 14 w 17"/>
                <a:gd name="T1" fmla="*/ 29 h 30"/>
                <a:gd name="T2" fmla="*/ 16 w 17"/>
                <a:gd name="T3" fmla="*/ 19 h 30"/>
                <a:gd name="T4" fmla="*/ 5 w 17"/>
                <a:gd name="T5" fmla="*/ 0 h 30"/>
                <a:gd name="T6" fmla="*/ 0 w 17"/>
                <a:gd name="T7" fmla="*/ 4 h 30"/>
                <a:gd name="T8" fmla="*/ 14 w 17"/>
                <a:gd name="T9" fmla="*/ 29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0"/>
                <a:gd name="T17" fmla="*/ 17 w 17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0">
                  <a:moveTo>
                    <a:pt x="14" y="29"/>
                  </a:moveTo>
                  <a:lnTo>
                    <a:pt x="16" y="19"/>
                  </a:lnTo>
                  <a:lnTo>
                    <a:pt x="5" y="0"/>
                  </a:lnTo>
                  <a:lnTo>
                    <a:pt x="0" y="4"/>
                  </a:lnTo>
                  <a:lnTo>
                    <a:pt x="14" y="2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6" name="Freeform 1930"/>
            <p:cNvSpPr>
              <a:spLocks/>
            </p:cNvSpPr>
            <p:nvPr/>
          </p:nvSpPr>
          <p:spPr bwMode="auto">
            <a:xfrm>
              <a:off x="2820" y="2895"/>
              <a:ext cx="25" cy="21"/>
            </a:xfrm>
            <a:custGeom>
              <a:avLst/>
              <a:gdLst>
                <a:gd name="T0" fmla="*/ 10 w 25"/>
                <a:gd name="T1" fmla="*/ 20 h 21"/>
                <a:gd name="T2" fmla="*/ 24 w 25"/>
                <a:gd name="T3" fmla="*/ 19 h 21"/>
                <a:gd name="T4" fmla="*/ 14 w 25"/>
                <a:gd name="T5" fmla="*/ 0 h 21"/>
                <a:gd name="T6" fmla="*/ 0 w 25"/>
                <a:gd name="T7" fmla="*/ 1 h 21"/>
                <a:gd name="T8" fmla="*/ 10 w 25"/>
                <a:gd name="T9" fmla="*/ 2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1"/>
                <a:gd name="T17" fmla="*/ 25 w 25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1">
                  <a:moveTo>
                    <a:pt x="10" y="20"/>
                  </a:moveTo>
                  <a:lnTo>
                    <a:pt x="24" y="19"/>
                  </a:lnTo>
                  <a:lnTo>
                    <a:pt x="14" y="0"/>
                  </a:lnTo>
                  <a:lnTo>
                    <a:pt x="0" y="1"/>
                  </a:lnTo>
                  <a:lnTo>
                    <a:pt x="10" y="2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7" name="Freeform 1931"/>
            <p:cNvSpPr>
              <a:spLocks/>
            </p:cNvSpPr>
            <p:nvPr/>
          </p:nvSpPr>
          <p:spPr bwMode="auto">
            <a:xfrm>
              <a:off x="2745" y="2915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9 h 18"/>
                <a:gd name="T4" fmla="*/ 6 w 17"/>
                <a:gd name="T5" fmla="*/ 0 h 18"/>
                <a:gd name="T6" fmla="*/ 0 w 17"/>
                <a:gd name="T7" fmla="*/ 5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9"/>
                  </a:lnTo>
                  <a:lnTo>
                    <a:pt x="6" y="0"/>
                  </a:lnTo>
                  <a:lnTo>
                    <a:pt x="0" y="5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8" name="Freeform 1932"/>
            <p:cNvSpPr>
              <a:spLocks/>
            </p:cNvSpPr>
            <p:nvPr/>
          </p:nvSpPr>
          <p:spPr bwMode="auto">
            <a:xfrm>
              <a:off x="2750" y="2915"/>
              <a:ext cx="21" cy="17"/>
            </a:xfrm>
            <a:custGeom>
              <a:avLst/>
              <a:gdLst>
                <a:gd name="T0" fmla="*/ 0 w 21"/>
                <a:gd name="T1" fmla="*/ 2 h 17"/>
                <a:gd name="T2" fmla="*/ 5 w 21"/>
                <a:gd name="T3" fmla="*/ 16 h 17"/>
                <a:gd name="T4" fmla="*/ 20 w 21"/>
                <a:gd name="T5" fmla="*/ 10 h 17"/>
                <a:gd name="T6" fmla="*/ 15 w 21"/>
                <a:gd name="T7" fmla="*/ 0 h 17"/>
                <a:gd name="T8" fmla="*/ 0 w 2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2"/>
                  </a:moveTo>
                  <a:lnTo>
                    <a:pt x="5" y="16"/>
                  </a:lnTo>
                  <a:lnTo>
                    <a:pt x="20" y="10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9" name="Freeform 1933"/>
            <p:cNvSpPr>
              <a:spLocks/>
            </p:cNvSpPr>
            <p:nvPr/>
          </p:nvSpPr>
          <p:spPr bwMode="auto">
            <a:xfrm>
              <a:off x="2773" y="2911"/>
              <a:ext cx="17" cy="18"/>
            </a:xfrm>
            <a:custGeom>
              <a:avLst/>
              <a:gdLst>
                <a:gd name="T0" fmla="*/ 12 w 17"/>
                <a:gd name="T1" fmla="*/ 17 h 18"/>
                <a:gd name="T2" fmla="*/ 16 w 17"/>
                <a:gd name="T3" fmla="*/ 6 h 18"/>
                <a:gd name="T4" fmla="*/ 6 w 17"/>
                <a:gd name="T5" fmla="*/ 0 h 18"/>
                <a:gd name="T6" fmla="*/ 0 w 17"/>
                <a:gd name="T7" fmla="*/ 5 h 18"/>
                <a:gd name="T8" fmla="*/ 12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2" y="17"/>
                  </a:moveTo>
                  <a:lnTo>
                    <a:pt x="16" y="6"/>
                  </a:lnTo>
                  <a:lnTo>
                    <a:pt x="6" y="0"/>
                  </a:lnTo>
                  <a:lnTo>
                    <a:pt x="0" y="5"/>
                  </a:lnTo>
                  <a:lnTo>
                    <a:pt x="12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0" name="Freeform 1934"/>
            <p:cNvSpPr>
              <a:spLocks/>
            </p:cNvSpPr>
            <p:nvPr/>
          </p:nvSpPr>
          <p:spPr bwMode="auto">
            <a:xfrm>
              <a:off x="2776" y="291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4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4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1" name="Freeform 1935"/>
            <p:cNvSpPr>
              <a:spLocks/>
            </p:cNvSpPr>
            <p:nvPr/>
          </p:nvSpPr>
          <p:spPr bwMode="auto">
            <a:xfrm>
              <a:off x="2800" y="2910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6 h 17"/>
                <a:gd name="T4" fmla="*/ 8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6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2" name="Freeform 1936"/>
            <p:cNvSpPr>
              <a:spLocks/>
            </p:cNvSpPr>
            <p:nvPr/>
          </p:nvSpPr>
          <p:spPr bwMode="auto">
            <a:xfrm>
              <a:off x="2802" y="2910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4 w 19"/>
                <a:gd name="T3" fmla="*/ 16 h 17"/>
                <a:gd name="T4" fmla="*/ 18 w 19"/>
                <a:gd name="T5" fmla="*/ 11 h 17"/>
                <a:gd name="T6" fmla="*/ 15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4" y="16"/>
                  </a:lnTo>
                  <a:lnTo>
                    <a:pt x="18" y="11"/>
                  </a:lnTo>
                  <a:lnTo>
                    <a:pt x="15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3" name="Freeform 1937"/>
            <p:cNvSpPr>
              <a:spLocks/>
            </p:cNvSpPr>
            <p:nvPr/>
          </p:nvSpPr>
          <p:spPr bwMode="auto">
            <a:xfrm>
              <a:off x="2753" y="2928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7 h 17"/>
                <a:gd name="T4" fmla="*/ 6 w 17"/>
                <a:gd name="T5" fmla="*/ 0 h 17"/>
                <a:gd name="T6" fmla="*/ 0 w 17"/>
                <a:gd name="T7" fmla="*/ 3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7"/>
                  </a:lnTo>
                  <a:lnTo>
                    <a:pt x="6" y="0"/>
                  </a:lnTo>
                  <a:lnTo>
                    <a:pt x="0" y="3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4" name="Freeform 1938"/>
            <p:cNvSpPr>
              <a:spLocks/>
            </p:cNvSpPr>
            <p:nvPr/>
          </p:nvSpPr>
          <p:spPr bwMode="auto">
            <a:xfrm>
              <a:off x="2756" y="2926"/>
              <a:ext cx="21" cy="17"/>
            </a:xfrm>
            <a:custGeom>
              <a:avLst/>
              <a:gdLst>
                <a:gd name="T0" fmla="*/ 0 w 21"/>
                <a:gd name="T1" fmla="*/ 0 h 17"/>
                <a:gd name="T2" fmla="*/ 5 w 21"/>
                <a:gd name="T3" fmla="*/ 16 h 17"/>
                <a:gd name="T4" fmla="*/ 20 w 21"/>
                <a:gd name="T5" fmla="*/ 12 h 17"/>
                <a:gd name="T6" fmla="*/ 16 w 21"/>
                <a:gd name="T7" fmla="*/ 0 h 17"/>
                <a:gd name="T8" fmla="*/ 0 w 21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0"/>
                  </a:moveTo>
                  <a:lnTo>
                    <a:pt x="5" y="16"/>
                  </a:lnTo>
                  <a:lnTo>
                    <a:pt x="20" y="12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5" name="Freeform 1939"/>
            <p:cNvSpPr>
              <a:spLocks/>
            </p:cNvSpPr>
            <p:nvPr/>
          </p:nvSpPr>
          <p:spPr bwMode="auto">
            <a:xfrm>
              <a:off x="2778" y="2926"/>
              <a:ext cx="17" cy="17"/>
            </a:xfrm>
            <a:custGeom>
              <a:avLst/>
              <a:gdLst>
                <a:gd name="T0" fmla="*/ 13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5 h 17"/>
                <a:gd name="T8" fmla="*/ 13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3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5"/>
                  </a:lnTo>
                  <a:lnTo>
                    <a:pt x="13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6" name="Freeform 1940"/>
            <p:cNvSpPr>
              <a:spLocks/>
            </p:cNvSpPr>
            <p:nvPr/>
          </p:nvSpPr>
          <p:spPr bwMode="auto">
            <a:xfrm>
              <a:off x="2784" y="2926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3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3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7" name="Freeform 1941"/>
            <p:cNvSpPr>
              <a:spLocks/>
            </p:cNvSpPr>
            <p:nvPr/>
          </p:nvSpPr>
          <p:spPr bwMode="auto">
            <a:xfrm>
              <a:off x="2804" y="2926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6 w 17"/>
                <a:gd name="T5" fmla="*/ 0 h 17"/>
                <a:gd name="T6" fmla="*/ 0 w 17"/>
                <a:gd name="T7" fmla="*/ 4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6" y="0"/>
                  </a:lnTo>
                  <a:lnTo>
                    <a:pt x="0" y="4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8" name="Freeform 1942"/>
            <p:cNvSpPr>
              <a:spLocks/>
            </p:cNvSpPr>
            <p:nvPr/>
          </p:nvSpPr>
          <p:spPr bwMode="auto">
            <a:xfrm>
              <a:off x="2809" y="2926"/>
              <a:ext cx="20" cy="17"/>
            </a:xfrm>
            <a:custGeom>
              <a:avLst/>
              <a:gdLst>
                <a:gd name="T0" fmla="*/ 0 w 20"/>
                <a:gd name="T1" fmla="*/ 2 h 17"/>
                <a:gd name="T2" fmla="*/ 4 w 20"/>
                <a:gd name="T3" fmla="*/ 16 h 17"/>
                <a:gd name="T4" fmla="*/ 19 w 20"/>
                <a:gd name="T5" fmla="*/ 13 h 17"/>
                <a:gd name="T6" fmla="*/ 15 w 20"/>
                <a:gd name="T7" fmla="*/ 0 h 17"/>
                <a:gd name="T8" fmla="*/ 0 w 20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2"/>
                  </a:moveTo>
                  <a:lnTo>
                    <a:pt x="4" y="16"/>
                  </a:lnTo>
                  <a:lnTo>
                    <a:pt x="19" y="13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9" name="Freeform 1943"/>
            <p:cNvSpPr>
              <a:spLocks/>
            </p:cNvSpPr>
            <p:nvPr/>
          </p:nvSpPr>
          <p:spPr bwMode="auto">
            <a:xfrm>
              <a:off x="2830" y="2926"/>
              <a:ext cx="17" cy="32"/>
            </a:xfrm>
            <a:custGeom>
              <a:avLst/>
              <a:gdLst>
                <a:gd name="T0" fmla="*/ 12 w 17"/>
                <a:gd name="T1" fmla="*/ 31 h 32"/>
                <a:gd name="T2" fmla="*/ 16 w 17"/>
                <a:gd name="T3" fmla="*/ 21 h 32"/>
                <a:gd name="T4" fmla="*/ 3 w 17"/>
                <a:gd name="T5" fmla="*/ 0 h 32"/>
                <a:gd name="T6" fmla="*/ 0 w 17"/>
                <a:gd name="T7" fmla="*/ 5 h 32"/>
                <a:gd name="T8" fmla="*/ 12 w 17"/>
                <a:gd name="T9" fmla="*/ 31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2"/>
                <a:gd name="T17" fmla="*/ 17 w 17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2">
                  <a:moveTo>
                    <a:pt x="12" y="31"/>
                  </a:moveTo>
                  <a:lnTo>
                    <a:pt x="16" y="21"/>
                  </a:lnTo>
                  <a:lnTo>
                    <a:pt x="3" y="0"/>
                  </a:lnTo>
                  <a:lnTo>
                    <a:pt x="0" y="5"/>
                  </a:lnTo>
                  <a:lnTo>
                    <a:pt x="12" y="31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0" name="Freeform 1944"/>
            <p:cNvSpPr>
              <a:spLocks/>
            </p:cNvSpPr>
            <p:nvPr/>
          </p:nvSpPr>
          <p:spPr bwMode="auto">
            <a:xfrm>
              <a:off x="2832" y="2926"/>
              <a:ext cx="30" cy="21"/>
            </a:xfrm>
            <a:custGeom>
              <a:avLst/>
              <a:gdLst>
                <a:gd name="T0" fmla="*/ 0 w 30"/>
                <a:gd name="T1" fmla="*/ 0 h 21"/>
                <a:gd name="T2" fmla="*/ 12 w 30"/>
                <a:gd name="T3" fmla="*/ 20 h 21"/>
                <a:gd name="T4" fmla="*/ 29 w 30"/>
                <a:gd name="T5" fmla="*/ 19 h 21"/>
                <a:gd name="T6" fmla="*/ 16 w 30"/>
                <a:gd name="T7" fmla="*/ 0 h 21"/>
                <a:gd name="T8" fmla="*/ 0 w 30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1"/>
                <a:gd name="T17" fmla="*/ 30 w 30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1">
                  <a:moveTo>
                    <a:pt x="0" y="0"/>
                  </a:moveTo>
                  <a:lnTo>
                    <a:pt x="12" y="20"/>
                  </a:lnTo>
                  <a:lnTo>
                    <a:pt x="29" y="19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1" name="Freeform 1945"/>
            <p:cNvSpPr>
              <a:spLocks/>
            </p:cNvSpPr>
            <p:nvPr/>
          </p:nvSpPr>
          <p:spPr bwMode="auto">
            <a:xfrm>
              <a:off x="2758" y="2946"/>
              <a:ext cx="17" cy="17"/>
            </a:xfrm>
            <a:custGeom>
              <a:avLst/>
              <a:gdLst>
                <a:gd name="T0" fmla="*/ 11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5 h 17"/>
                <a:gd name="T8" fmla="*/ 11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1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5"/>
                  </a:lnTo>
                  <a:lnTo>
                    <a:pt x="11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2" name="Freeform 1946"/>
            <p:cNvSpPr>
              <a:spLocks/>
            </p:cNvSpPr>
            <p:nvPr/>
          </p:nvSpPr>
          <p:spPr bwMode="auto">
            <a:xfrm>
              <a:off x="2764" y="2942"/>
              <a:ext cx="46" cy="17"/>
            </a:xfrm>
            <a:custGeom>
              <a:avLst/>
              <a:gdLst>
                <a:gd name="T0" fmla="*/ 0 w 46"/>
                <a:gd name="T1" fmla="*/ 4 h 17"/>
                <a:gd name="T2" fmla="*/ 4 w 46"/>
                <a:gd name="T3" fmla="*/ 16 h 17"/>
                <a:gd name="T4" fmla="*/ 45 w 46"/>
                <a:gd name="T5" fmla="*/ 10 h 17"/>
                <a:gd name="T6" fmla="*/ 39 w 46"/>
                <a:gd name="T7" fmla="*/ 0 h 17"/>
                <a:gd name="T8" fmla="*/ 0 w 46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"/>
                <a:gd name="T16" fmla="*/ 0 h 17"/>
                <a:gd name="T17" fmla="*/ 46 w 46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" h="17">
                  <a:moveTo>
                    <a:pt x="0" y="4"/>
                  </a:moveTo>
                  <a:lnTo>
                    <a:pt x="4" y="16"/>
                  </a:lnTo>
                  <a:lnTo>
                    <a:pt x="45" y="10"/>
                  </a:lnTo>
                  <a:lnTo>
                    <a:pt x="39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3" name="Freeform 1947"/>
            <p:cNvSpPr>
              <a:spLocks/>
            </p:cNvSpPr>
            <p:nvPr/>
          </p:nvSpPr>
          <p:spPr bwMode="auto">
            <a:xfrm>
              <a:off x="2812" y="2942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9 h 18"/>
                <a:gd name="T4" fmla="*/ 8 w 17"/>
                <a:gd name="T5" fmla="*/ 0 h 18"/>
                <a:gd name="T6" fmla="*/ 0 w 17"/>
                <a:gd name="T7" fmla="*/ 4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4" name="Freeform 1948"/>
            <p:cNvSpPr>
              <a:spLocks/>
            </p:cNvSpPr>
            <p:nvPr/>
          </p:nvSpPr>
          <p:spPr bwMode="auto">
            <a:xfrm>
              <a:off x="2814" y="2942"/>
              <a:ext cx="23" cy="17"/>
            </a:xfrm>
            <a:custGeom>
              <a:avLst/>
              <a:gdLst>
                <a:gd name="T0" fmla="*/ 0 w 23"/>
                <a:gd name="T1" fmla="*/ 0 h 17"/>
                <a:gd name="T2" fmla="*/ 5 w 23"/>
                <a:gd name="T3" fmla="*/ 16 h 17"/>
                <a:gd name="T4" fmla="*/ 22 w 23"/>
                <a:gd name="T5" fmla="*/ 12 h 17"/>
                <a:gd name="T6" fmla="*/ 16 w 23"/>
                <a:gd name="T7" fmla="*/ 0 h 17"/>
                <a:gd name="T8" fmla="*/ 0 w 23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0"/>
                  </a:moveTo>
                  <a:lnTo>
                    <a:pt x="5" y="16"/>
                  </a:lnTo>
                  <a:lnTo>
                    <a:pt x="22" y="12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5" name="Freeform 1949"/>
            <p:cNvSpPr>
              <a:spLocks/>
            </p:cNvSpPr>
            <p:nvPr/>
          </p:nvSpPr>
          <p:spPr bwMode="auto">
            <a:xfrm>
              <a:off x="2273" y="2977"/>
              <a:ext cx="32" cy="17"/>
            </a:xfrm>
            <a:custGeom>
              <a:avLst/>
              <a:gdLst>
                <a:gd name="T0" fmla="*/ 0 w 32"/>
                <a:gd name="T1" fmla="*/ 2 h 17"/>
                <a:gd name="T2" fmla="*/ 1 w 32"/>
                <a:gd name="T3" fmla="*/ 16 h 17"/>
                <a:gd name="T4" fmla="*/ 31 w 32"/>
                <a:gd name="T5" fmla="*/ 13 h 17"/>
                <a:gd name="T6" fmla="*/ 29 w 32"/>
                <a:gd name="T7" fmla="*/ 0 h 17"/>
                <a:gd name="T8" fmla="*/ 0 w 32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17"/>
                <a:gd name="T17" fmla="*/ 32 w 32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17">
                  <a:moveTo>
                    <a:pt x="0" y="2"/>
                  </a:moveTo>
                  <a:lnTo>
                    <a:pt x="1" y="16"/>
                  </a:lnTo>
                  <a:lnTo>
                    <a:pt x="31" y="13"/>
                  </a:lnTo>
                  <a:lnTo>
                    <a:pt x="29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6" name="Freeform 1950"/>
            <p:cNvSpPr>
              <a:spLocks/>
            </p:cNvSpPr>
            <p:nvPr/>
          </p:nvSpPr>
          <p:spPr bwMode="auto">
            <a:xfrm>
              <a:off x="2266" y="2928"/>
              <a:ext cx="33" cy="17"/>
            </a:xfrm>
            <a:custGeom>
              <a:avLst/>
              <a:gdLst>
                <a:gd name="T0" fmla="*/ 0 w 33"/>
                <a:gd name="T1" fmla="*/ 1 h 17"/>
                <a:gd name="T2" fmla="*/ 31 w 33"/>
                <a:gd name="T3" fmla="*/ 0 h 17"/>
                <a:gd name="T4" fmla="*/ 32 w 33"/>
                <a:gd name="T5" fmla="*/ 13 h 17"/>
                <a:gd name="T6" fmla="*/ 1 w 33"/>
                <a:gd name="T7" fmla="*/ 16 h 17"/>
                <a:gd name="T8" fmla="*/ 0 w 33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"/>
                  </a:moveTo>
                  <a:lnTo>
                    <a:pt x="31" y="0"/>
                  </a:lnTo>
                  <a:lnTo>
                    <a:pt x="32" y="13"/>
                  </a:lnTo>
                  <a:lnTo>
                    <a:pt x="1" y="16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7" name="Freeform 1951"/>
            <p:cNvSpPr>
              <a:spLocks/>
            </p:cNvSpPr>
            <p:nvPr/>
          </p:nvSpPr>
          <p:spPr bwMode="auto">
            <a:xfrm>
              <a:off x="2441" y="2906"/>
              <a:ext cx="1" cy="17"/>
            </a:xfrm>
            <a:custGeom>
              <a:avLst/>
              <a:gdLst>
                <a:gd name="T0" fmla="*/ 0 w 1"/>
                <a:gd name="T1" fmla="*/ 5 h 17"/>
                <a:gd name="T2" fmla="*/ 0 w 1"/>
                <a:gd name="T3" fmla="*/ 0 h 17"/>
                <a:gd name="T4" fmla="*/ 0 w 1"/>
                <a:gd name="T5" fmla="*/ 9 h 17"/>
                <a:gd name="T6" fmla="*/ 0 w 1"/>
                <a:gd name="T7" fmla="*/ 16 h 17"/>
                <a:gd name="T8" fmla="*/ 0 w 1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5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0" y="5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8" name="Freeform 1952"/>
            <p:cNvSpPr>
              <a:spLocks/>
            </p:cNvSpPr>
            <p:nvPr/>
          </p:nvSpPr>
          <p:spPr bwMode="auto">
            <a:xfrm>
              <a:off x="2441" y="291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9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9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9" name="Freeform 1953"/>
            <p:cNvSpPr>
              <a:spLocks/>
            </p:cNvSpPr>
            <p:nvPr/>
          </p:nvSpPr>
          <p:spPr bwMode="auto">
            <a:xfrm>
              <a:off x="2441" y="2904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0" name="Freeform 1954"/>
            <p:cNvSpPr>
              <a:spLocks/>
            </p:cNvSpPr>
            <p:nvPr/>
          </p:nvSpPr>
          <p:spPr bwMode="auto">
            <a:xfrm>
              <a:off x="2462" y="2904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11 h 17"/>
                <a:gd name="T4" fmla="*/ 12 w 17"/>
                <a:gd name="T5" fmla="*/ 16 h 17"/>
                <a:gd name="T6" fmla="*/ 0 w 17"/>
                <a:gd name="T7" fmla="*/ 4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11"/>
                  </a:lnTo>
                  <a:lnTo>
                    <a:pt x="12" y="16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1" name="Freeform 1955"/>
            <p:cNvSpPr>
              <a:spLocks/>
            </p:cNvSpPr>
            <p:nvPr/>
          </p:nvSpPr>
          <p:spPr bwMode="auto">
            <a:xfrm>
              <a:off x="2466" y="2915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2" name="Freeform 1956"/>
            <p:cNvSpPr>
              <a:spLocks/>
            </p:cNvSpPr>
            <p:nvPr/>
          </p:nvSpPr>
          <p:spPr bwMode="auto">
            <a:xfrm>
              <a:off x="2486" y="2903"/>
              <a:ext cx="17" cy="17"/>
            </a:xfrm>
            <a:custGeom>
              <a:avLst/>
              <a:gdLst>
                <a:gd name="T0" fmla="*/ 5 w 17"/>
                <a:gd name="T1" fmla="*/ 0 h 17"/>
                <a:gd name="T2" fmla="*/ 16 w 17"/>
                <a:gd name="T3" fmla="*/ 10 h 17"/>
                <a:gd name="T4" fmla="*/ 10 w 17"/>
                <a:gd name="T5" fmla="*/ 16 h 17"/>
                <a:gd name="T6" fmla="*/ 0 w 17"/>
                <a:gd name="T7" fmla="*/ 5 h 17"/>
                <a:gd name="T8" fmla="*/ 5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5" y="0"/>
                  </a:moveTo>
                  <a:lnTo>
                    <a:pt x="16" y="10"/>
                  </a:lnTo>
                  <a:lnTo>
                    <a:pt x="10" y="1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3" name="Freeform 1957"/>
            <p:cNvSpPr>
              <a:spLocks/>
            </p:cNvSpPr>
            <p:nvPr/>
          </p:nvSpPr>
          <p:spPr bwMode="auto">
            <a:xfrm>
              <a:off x="2490" y="291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0 h 17"/>
                <a:gd name="T4" fmla="*/ 14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0"/>
                  </a:lnTo>
                  <a:lnTo>
                    <a:pt x="14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4" name="Freeform 1958"/>
            <p:cNvSpPr>
              <a:spLocks/>
            </p:cNvSpPr>
            <p:nvPr/>
          </p:nvSpPr>
          <p:spPr bwMode="auto">
            <a:xfrm>
              <a:off x="2510" y="290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6 w 17"/>
                <a:gd name="T3" fmla="*/ 10 h 17"/>
                <a:gd name="T4" fmla="*/ 16 w 17"/>
                <a:gd name="T5" fmla="*/ 16 h 17"/>
                <a:gd name="T6" fmla="*/ 0 w 17"/>
                <a:gd name="T7" fmla="*/ 6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10"/>
                  </a:lnTo>
                  <a:lnTo>
                    <a:pt x="16" y="1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5" name="Freeform 1959"/>
            <p:cNvSpPr>
              <a:spLocks/>
            </p:cNvSpPr>
            <p:nvPr/>
          </p:nvSpPr>
          <p:spPr bwMode="auto">
            <a:xfrm>
              <a:off x="2514" y="2910"/>
              <a:ext cx="17" cy="17"/>
            </a:xfrm>
            <a:custGeom>
              <a:avLst/>
              <a:gdLst>
                <a:gd name="T0" fmla="*/ 1 w 17"/>
                <a:gd name="T1" fmla="*/ 5 h 17"/>
                <a:gd name="T2" fmla="*/ 0 w 17"/>
                <a:gd name="T3" fmla="*/ 16 h 17"/>
                <a:gd name="T4" fmla="*/ 16 w 17"/>
                <a:gd name="T5" fmla="*/ 13 h 17"/>
                <a:gd name="T6" fmla="*/ 14 w 17"/>
                <a:gd name="T7" fmla="*/ 0 h 17"/>
                <a:gd name="T8" fmla="*/ 1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5"/>
                  </a:moveTo>
                  <a:lnTo>
                    <a:pt x="0" y="16"/>
                  </a:lnTo>
                  <a:lnTo>
                    <a:pt x="16" y="13"/>
                  </a:lnTo>
                  <a:lnTo>
                    <a:pt x="14" y="0"/>
                  </a:lnTo>
                  <a:lnTo>
                    <a:pt x="1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6" name="Freeform 1960"/>
            <p:cNvSpPr>
              <a:spLocks/>
            </p:cNvSpPr>
            <p:nvPr/>
          </p:nvSpPr>
          <p:spPr bwMode="auto">
            <a:xfrm>
              <a:off x="2532" y="290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10 w 17"/>
                <a:gd name="T3" fmla="*/ 16 h 17"/>
                <a:gd name="T4" fmla="*/ 0 w 17"/>
                <a:gd name="T5" fmla="*/ 4 h 17"/>
                <a:gd name="T6" fmla="*/ 2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2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7" name="Freeform 1961"/>
            <p:cNvSpPr>
              <a:spLocks/>
            </p:cNvSpPr>
            <p:nvPr/>
          </p:nvSpPr>
          <p:spPr bwMode="auto">
            <a:xfrm>
              <a:off x="2538" y="2910"/>
              <a:ext cx="17" cy="17"/>
            </a:xfrm>
            <a:custGeom>
              <a:avLst/>
              <a:gdLst>
                <a:gd name="T0" fmla="*/ 1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4 w 17"/>
                <a:gd name="T7" fmla="*/ 0 h 17"/>
                <a:gd name="T8" fmla="*/ 1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4" y="0"/>
                  </a:lnTo>
                  <a:lnTo>
                    <a:pt x="1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8" name="Freeform 1962"/>
            <p:cNvSpPr>
              <a:spLocks/>
            </p:cNvSpPr>
            <p:nvPr/>
          </p:nvSpPr>
          <p:spPr bwMode="auto">
            <a:xfrm>
              <a:off x="2557" y="290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3 h 17"/>
                <a:gd name="T6" fmla="*/ 6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3"/>
                  </a:lnTo>
                  <a:lnTo>
                    <a:pt x="6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9" name="Freeform 1963"/>
            <p:cNvSpPr>
              <a:spLocks/>
            </p:cNvSpPr>
            <p:nvPr/>
          </p:nvSpPr>
          <p:spPr bwMode="auto">
            <a:xfrm>
              <a:off x="2562" y="2910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0" name="Freeform 1964"/>
            <p:cNvSpPr>
              <a:spLocks/>
            </p:cNvSpPr>
            <p:nvPr/>
          </p:nvSpPr>
          <p:spPr bwMode="auto">
            <a:xfrm>
              <a:off x="2330" y="294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8 w 17"/>
                <a:gd name="T3" fmla="*/ 16 h 17"/>
                <a:gd name="T4" fmla="*/ 9 w 17"/>
                <a:gd name="T5" fmla="*/ 16 h 17"/>
                <a:gd name="T6" fmla="*/ 16 w 17"/>
                <a:gd name="T7" fmla="*/ 16 h 17"/>
                <a:gd name="T8" fmla="*/ 16 w 17"/>
                <a:gd name="T9" fmla="*/ 0 h 17"/>
                <a:gd name="T10" fmla="*/ 3 w 17"/>
                <a:gd name="T11" fmla="*/ 0 h 17"/>
                <a:gd name="T12" fmla="*/ 0 w 17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17"/>
                <a:gd name="T23" fmla="*/ 17 w 17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17">
                  <a:moveTo>
                    <a:pt x="0" y="16"/>
                  </a:moveTo>
                  <a:lnTo>
                    <a:pt x="8" y="16"/>
                  </a:lnTo>
                  <a:lnTo>
                    <a:pt x="9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3" y="0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1" name="Freeform 1965"/>
            <p:cNvSpPr>
              <a:spLocks/>
            </p:cNvSpPr>
            <p:nvPr/>
          </p:nvSpPr>
          <p:spPr bwMode="auto">
            <a:xfrm>
              <a:off x="2325" y="2926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4 h 17"/>
                <a:gd name="T6" fmla="*/ 9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4"/>
                  </a:lnTo>
                  <a:lnTo>
                    <a:pt x="9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2" name="Freeform 1966"/>
            <p:cNvSpPr>
              <a:spLocks/>
            </p:cNvSpPr>
            <p:nvPr/>
          </p:nvSpPr>
          <p:spPr bwMode="auto">
            <a:xfrm>
              <a:off x="2330" y="292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3" name="Freeform 1967"/>
            <p:cNvSpPr>
              <a:spLocks/>
            </p:cNvSpPr>
            <p:nvPr/>
          </p:nvSpPr>
          <p:spPr bwMode="auto">
            <a:xfrm>
              <a:off x="2356" y="293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4" name="Freeform 1968"/>
            <p:cNvSpPr>
              <a:spLocks/>
            </p:cNvSpPr>
            <p:nvPr/>
          </p:nvSpPr>
          <p:spPr bwMode="auto">
            <a:xfrm>
              <a:off x="2354" y="2926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4 h 17"/>
                <a:gd name="T4" fmla="*/ 8 w 17"/>
                <a:gd name="T5" fmla="*/ 0 h 17"/>
                <a:gd name="T6" fmla="*/ 16 w 17"/>
                <a:gd name="T7" fmla="*/ 9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5" name="Freeform 1969"/>
            <p:cNvSpPr>
              <a:spLocks/>
            </p:cNvSpPr>
            <p:nvPr/>
          </p:nvSpPr>
          <p:spPr bwMode="auto">
            <a:xfrm>
              <a:off x="2356" y="2926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2 h 17"/>
                <a:gd name="T4" fmla="*/ 13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2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6" name="Freeform 1970"/>
            <p:cNvSpPr>
              <a:spLocks/>
            </p:cNvSpPr>
            <p:nvPr/>
          </p:nvSpPr>
          <p:spPr bwMode="auto">
            <a:xfrm>
              <a:off x="2382" y="293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7" name="Freeform 1971"/>
            <p:cNvSpPr>
              <a:spLocks/>
            </p:cNvSpPr>
            <p:nvPr/>
          </p:nvSpPr>
          <p:spPr bwMode="auto">
            <a:xfrm>
              <a:off x="2380" y="2926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8" name="Freeform 1972"/>
            <p:cNvSpPr>
              <a:spLocks/>
            </p:cNvSpPr>
            <p:nvPr/>
          </p:nvSpPr>
          <p:spPr bwMode="auto">
            <a:xfrm>
              <a:off x="2382" y="2924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3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9" name="Freeform 1973"/>
            <p:cNvSpPr>
              <a:spLocks/>
            </p:cNvSpPr>
            <p:nvPr/>
          </p:nvSpPr>
          <p:spPr bwMode="auto">
            <a:xfrm>
              <a:off x="2302" y="2926"/>
              <a:ext cx="1" cy="17"/>
            </a:xfrm>
            <a:custGeom>
              <a:avLst/>
              <a:gdLst>
                <a:gd name="T0" fmla="*/ 0 w 1"/>
                <a:gd name="T1" fmla="*/ 5 h 17"/>
                <a:gd name="T2" fmla="*/ 0 w 1"/>
                <a:gd name="T3" fmla="*/ 0 h 17"/>
                <a:gd name="T4" fmla="*/ 0 w 1"/>
                <a:gd name="T5" fmla="*/ 13 h 17"/>
                <a:gd name="T6" fmla="*/ 0 w 1"/>
                <a:gd name="T7" fmla="*/ 16 h 17"/>
                <a:gd name="T8" fmla="*/ 0 w 1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5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0" y="5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0" name="Freeform 1974"/>
            <p:cNvSpPr>
              <a:spLocks/>
            </p:cNvSpPr>
            <p:nvPr/>
          </p:nvSpPr>
          <p:spPr bwMode="auto">
            <a:xfrm>
              <a:off x="2304" y="2940"/>
              <a:ext cx="18" cy="17"/>
            </a:xfrm>
            <a:custGeom>
              <a:avLst/>
              <a:gdLst>
                <a:gd name="T0" fmla="*/ 3 w 18"/>
                <a:gd name="T1" fmla="*/ 0 h 17"/>
                <a:gd name="T2" fmla="*/ 0 w 18"/>
                <a:gd name="T3" fmla="*/ 16 h 17"/>
                <a:gd name="T4" fmla="*/ 16 w 18"/>
                <a:gd name="T5" fmla="*/ 16 h 17"/>
                <a:gd name="T6" fmla="*/ 17 w 18"/>
                <a:gd name="T7" fmla="*/ 0 h 17"/>
                <a:gd name="T8" fmla="*/ 3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3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7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1" name="Freeform 1975"/>
            <p:cNvSpPr>
              <a:spLocks/>
            </p:cNvSpPr>
            <p:nvPr/>
          </p:nvSpPr>
          <p:spPr bwMode="auto">
            <a:xfrm>
              <a:off x="2410" y="2933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4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4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2" name="Freeform 1976"/>
            <p:cNvSpPr>
              <a:spLocks/>
            </p:cNvSpPr>
            <p:nvPr/>
          </p:nvSpPr>
          <p:spPr bwMode="auto">
            <a:xfrm>
              <a:off x="2406" y="2924"/>
              <a:ext cx="1" cy="17"/>
            </a:xfrm>
            <a:custGeom>
              <a:avLst/>
              <a:gdLst>
                <a:gd name="T0" fmla="*/ 0 w 1"/>
                <a:gd name="T1" fmla="*/ 9 h 17"/>
                <a:gd name="T2" fmla="*/ 0 w 1"/>
                <a:gd name="T3" fmla="*/ 16 h 17"/>
                <a:gd name="T4" fmla="*/ 0 w 1"/>
                <a:gd name="T5" fmla="*/ 3 h 17"/>
                <a:gd name="T6" fmla="*/ 0 w 1"/>
                <a:gd name="T7" fmla="*/ 0 h 17"/>
                <a:gd name="T8" fmla="*/ 0 w 1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9"/>
                  </a:moveTo>
                  <a:lnTo>
                    <a:pt x="0" y="16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3" name="Freeform 1977"/>
            <p:cNvSpPr>
              <a:spLocks/>
            </p:cNvSpPr>
            <p:nvPr/>
          </p:nvSpPr>
          <p:spPr bwMode="auto">
            <a:xfrm>
              <a:off x="2410" y="2921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4" name="Freeform 1978"/>
            <p:cNvSpPr>
              <a:spLocks/>
            </p:cNvSpPr>
            <p:nvPr/>
          </p:nvSpPr>
          <p:spPr bwMode="auto">
            <a:xfrm>
              <a:off x="2458" y="2917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4 w 19"/>
                <a:gd name="T3" fmla="*/ 16 h 17"/>
                <a:gd name="T4" fmla="*/ 18 w 19"/>
                <a:gd name="T5" fmla="*/ 14 h 17"/>
                <a:gd name="T6" fmla="*/ 13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5" name="Freeform 1979"/>
            <p:cNvSpPr>
              <a:spLocks/>
            </p:cNvSpPr>
            <p:nvPr/>
          </p:nvSpPr>
          <p:spPr bwMode="auto">
            <a:xfrm>
              <a:off x="2434" y="2920"/>
              <a:ext cx="1" cy="17"/>
            </a:xfrm>
            <a:custGeom>
              <a:avLst/>
              <a:gdLst>
                <a:gd name="T0" fmla="*/ 0 w 1"/>
                <a:gd name="T1" fmla="*/ 6 h 17"/>
                <a:gd name="T2" fmla="*/ 0 w 1"/>
                <a:gd name="T3" fmla="*/ 0 h 17"/>
                <a:gd name="T4" fmla="*/ 0 w 1"/>
                <a:gd name="T5" fmla="*/ 9 h 17"/>
                <a:gd name="T6" fmla="*/ 0 w 1"/>
                <a:gd name="T7" fmla="*/ 16 h 17"/>
                <a:gd name="T8" fmla="*/ 0 w 1"/>
                <a:gd name="T9" fmla="*/ 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6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0" y="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6" name="Freeform 1980"/>
            <p:cNvSpPr>
              <a:spLocks/>
            </p:cNvSpPr>
            <p:nvPr/>
          </p:nvSpPr>
          <p:spPr bwMode="auto">
            <a:xfrm>
              <a:off x="2434" y="2928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0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0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7" name="Freeform 1981"/>
            <p:cNvSpPr>
              <a:spLocks/>
            </p:cNvSpPr>
            <p:nvPr/>
          </p:nvSpPr>
          <p:spPr bwMode="auto">
            <a:xfrm>
              <a:off x="2434" y="2917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8" name="Freeform 1982"/>
            <p:cNvSpPr>
              <a:spLocks/>
            </p:cNvSpPr>
            <p:nvPr/>
          </p:nvSpPr>
          <p:spPr bwMode="auto">
            <a:xfrm>
              <a:off x="2456" y="2917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12 h 17"/>
                <a:gd name="T4" fmla="*/ 8 w 17"/>
                <a:gd name="T5" fmla="*/ 16 h 17"/>
                <a:gd name="T6" fmla="*/ 0 w 17"/>
                <a:gd name="T7" fmla="*/ 7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12"/>
                  </a:lnTo>
                  <a:lnTo>
                    <a:pt x="8" y="16"/>
                  </a:lnTo>
                  <a:lnTo>
                    <a:pt x="0" y="7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9" name="Freeform 1983"/>
            <p:cNvSpPr>
              <a:spLocks/>
            </p:cNvSpPr>
            <p:nvPr/>
          </p:nvSpPr>
          <p:spPr bwMode="auto">
            <a:xfrm>
              <a:off x="2458" y="2928"/>
              <a:ext cx="19" cy="17"/>
            </a:xfrm>
            <a:custGeom>
              <a:avLst/>
              <a:gdLst>
                <a:gd name="T0" fmla="*/ 3 w 19"/>
                <a:gd name="T1" fmla="*/ 0 h 17"/>
                <a:gd name="T2" fmla="*/ 0 w 19"/>
                <a:gd name="T3" fmla="*/ 16 h 17"/>
                <a:gd name="T4" fmla="*/ 18 w 19"/>
                <a:gd name="T5" fmla="*/ 12 h 17"/>
                <a:gd name="T6" fmla="*/ 18 w 19"/>
                <a:gd name="T7" fmla="*/ 0 h 17"/>
                <a:gd name="T8" fmla="*/ 3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0"/>
                  </a:moveTo>
                  <a:lnTo>
                    <a:pt x="0" y="16"/>
                  </a:lnTo>
                  <a:lnTo>
                    <a:pt x="18" y="12"/>
                  </a:lnTo>
                  <a:lnTo>
                    <a:pt x="18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0" name="Freeform 1984"/>
            <p:cNvSpPr>
              <a:spLocks/>
            </p:cNvSpPr>
            <p:nvPr/>
          </p:nvSpPr>
          <p:spPr bwMode="auto">
            <a:xfrm>
              <a:off x="2480" y="2917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6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6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1" name="Freeform 1985"/>
            <p:cNvSpPr>
              <a:spLocks/>
            </p:cNvSpPr>
            <p:nvPr/>
          </p:nvSpPr>
          <p:spPr bwMode="auto">
            <a:xfrm>
              <a:off x="2506" y="291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5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2" name="Freeform 1986"/>
            <p:cNvSpPr>
              <a:spLocks/>
            </p:cNvSpPr>
            <p:nvPr/>
          </p:nvSpPr>
          <p:spPr bwMode="auto">
            <a:xfrm>
              <a:off x="2528" y="2915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5 w 19"/>
                <a:gd name="T3" fmla="*/ 16 h 17"/>
                <a:gd name="T4" fmla="*/ 18 w 19"/>
                <a:gd name="T5" fmla="*/ 14 h 17"/>
                <a:gd name="T6" fmla="*/ 12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5" y="16"/>
                  </a:lnTo>
                  <a:lnTo>
                    <a:pt x="18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3" name="Freeform 1987"/>
            <p:cNvSpPr>
              <a:spLocks/>
            </p:cNvSpPr>
            <p:nvPr/>
          </p:nvSpPr>
          <p:spPr bwMode="auto">
            <a:xfrm>
              <a:off x="2553" y="291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4" name="Freeform 1988"/>
            <p:cNvSpPr>
              <a:spLocks/>
            </p:cNvSpPr>
            <p:nvPr/>
          </p:nvSpPr>
          <p:spPr bwMode="auto">
            <a:xfrm>
              <a:off x="2480" y="2917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11 h 17"/>
                <a:gd name="T4" fmla="*/ 8 w 17"/>
                <a:gd name="T5" fmla="*/ 16 h 17"/>
                <a:gd name="T6" fmla="*/ 0 w 17"/>
                <a:gd name="T7" fmla="*/ 6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11"/>
                  </a:lnTo>
                  <a:lnTo>
                    <a:pt x="8" y="16"/>
                  </a:lnTo>
                  <a:lnTo>
                    <a:pt x="0" y="6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5" name="Freeform 1989"/>
            <p:cNvSpPr>
              <a:spLocks/>
            </p:cNvSpPr>
            <p:nvPr/>
          </p:nvSpPr>
          <p:spPr bwMode="auto">
            <a:xfrm>
              <a:off x="2482" y="292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6" name="Freeform 1990"/>
            <p:cNvSpPr>
              <a:spLocks/>
            </p:cNvSpPr>
            <p:nvPr/>
          </p:nvSpPr>
          <p:spPr bwMode="auto">
            <a:xfrm>
              <a:off x="2504" y="2915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6 w 17"/>
                <a:gd name="T3" fmla="*/ 12 h 17"/>
                <a:gd name="T4" fmla="*/ 16 w 17"/>
                <a:gd name="T5" fmla="*/ 16 h 17"/>
                <a:gd name="T6" fmla="*/ 0 w 17"/>
                <a:gd name="T7" fmla="*/ 4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12"/>
                  </a:lnTo>
                  <a:lnTo>
                    <a:pt x="16" y="16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7" name="Freeform 1991"/>
            <p:cNvSpPr>
              <a:spLocks/>
            </p:cNvSpPr>
            <p:nvPr/>
          </p:nvSpPr>
          <p:spPr bwMode="auto">
            <a:xfrm>
              <a:off x="2510" y="2926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4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4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8" name="Freeform 1992"/>
            <p:cNvSpPr>
              <a:spLocks/>
            </p:cNvSpPr>
            <p:nvPr/>
          </p:nvSpPr>
          <p:spPr bwMode="auto">
            <a:xfrm>
              <a:off x="2526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0 w 17"/>
                <a:gd name="T3" fmla="*/ 16 h 17"/>
                <a:gd name="T4" fmla="*/ 0 w 17"/>
                <a:gd name="T5" fmla="*/ 4 h 17"/>
                <a:gd name="T6" fmla="*/ 5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5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9" name="Freeform 1993"/>
            <p:cNvSpPr>
              <a:spLocks/>
            </p:cNvSpPr>
            <p:nvPr/>
          </p:nvSpPr>
          <p:spPr bwMode="auto">
            <a:xfrm>
              <a:off x="2532" y="2926"/>
              <a:ext cx="17" cy="1"/>
            </a:xfrm>
            <a:custGeom>
              <a:avLst/>
              <a:gdLst>
                <a:gd name="T0" fmla="*/ 2 w 17"/>
                <a:gd name="T1" fmla="*/ 0 h 1"/>
                <a:gd name="T2" fmla="*/ 0 w 17"/>
                <a:gd name="T3" fmla="*/ 0 h 1"/>
                <a:gd name="T4" fmla="*/ 16 w 17"/>
                <a:gd name="T5" fmla="*/ 0 h 1"/>
                <a:gd name="T6" fmla="*/ 2 w 17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"/>
                <a:gd name="T14" fmla="*/ 17 w 17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">
                  <a:moveTo>
                    <a:pt x="2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0" name="Freeform 1994"/>
            <p:cNvSpPr>
              <a:spLocks/>
            </p:cNvSpPr>
            <p:nvPr/>
          </p:nvSpPr>
          <p:spPr bwMode="auto">
            <a:xfrm>
              <a:off x="2550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0 w 17"/>
                <a:gd name="T3" fmla="*/ 16 h 17"/>
                <a:gd name="T4" fmla="*/ 0 w 17"/>
                <a:gd name="T5" fmla="*/ 2 h 17"/>
                <a:gd name="T6" fmla="*/ 5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0" y="16"/>
                  </a:lnTo>
                  <a:lnTo>
                    <a:pt x="0" y="2"/>
                  </a:lnTo>
                  <a:lnTo>
                    <a:pt x="5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1" name="Freeform 1995"/>
            <p:cNvSpPr>
              <a:spLocks/>
            </p:cNvSpPr>
            <p:nvPr/>
          </p:nvSpPr>
          <p:spPr bwMode="auto">
            <a:xfrm>
              <a:off x="2557" y="2926"/>
              <a:ext cx="17" cy="1"/>
            </a:xfrm>
            <a:custGeom>
              <a:avLst/>
              <a:gdLst>
                <a:gd name="T0" fmla="*/ 1 w 17"/>
                <a:gd name="T1" fmla="*/ 0 h 1"/>
                <a:gd name="T2" fmla="*/ 0 w 17"/>
                <a:gd name="T3" fmla="*/ 0 h 1"/>
                <a:gd name="T4" fmla="*/ 16 w 17"/>
                <a:gd name="T5" fmla="*/ 0 h 1"/>
                <a:gd name="T6" fmla="*/ 1 w 17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"/>
                <a:gd name="T14" fmla="*/ 17 w 17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">
                  <a:moveTo>
                    <a:pt x="1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2" name="Freeform 1996"/>
            <p:cNvSpPr>
              <a:spLocks/>
            </p:cNvSpPr>
            <p:nvPr/>
          </p:nvSpPr>
          <p:spPr bwMode="auto">
            <a:xfrm>
              <a:off x="2576" y="2911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3 h 17"/>
                <a:gd name="T6" fmla="*/ 3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3"/>
                  </a:lnTo>
                  <a:lnTo>
                    <a:pt x="3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3" name="Freeform 1997"/>
            <p:cNvSpPr>
              <a:spLocks/>
            </p:cNvSpPr>
            <p:nvPr/>
          </p:nvSpPr>
          <p:spPr bwMode="auto">
            <a:xfrm>
              <a:off x="2581" y="2921"/>
              <a:ext cx="17" cy="17"/>
            </a:xfrm>
            <a:custGeom>
              <a:avLst/>
              <a:gdLst>
                <a:gd name="T0" fmla="*/ 1 w 17"/>
                <a:gd name="T1" fmla="*/ 6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1 w 17"/>
                <a:gd name="T9" fmla="*/ 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6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1" y="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4" name="Freeform 1998"/>
            <p:cNvSpPr>
              <a:spLocks/>
            </p:cNvSpPr>
            <p:nvPr/>
          </p:nvSpPr>
          <p:spPr bwMode="auto">
            <a:xfrm>
              <a:off x="2321" y="2955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8 w 20"/>
                <a:gd name="T3" fmla="*/ 12 h 17"/>
                <a:gd name="T4" fmla="*/ 11 w 20"/>
                <a:gd name="T5" fmla="*/ 12 h 17"/>
                <a:gd name="T6" fmla="*/ 19 w 20"/>
                <a:gd name="T7" fmla="*/ 12 h 17"/>
                <a:gd name="T8" fmla="*/ 19 w 20"/>
                <a:gd name="T9" fmla="*/ 0 h 17"/>
                <a:gd name="T10" fmla="*/ 4 w 20"/>
                <a:gd name="T11" fmla="*/ 4 h 17"/>
                <a:gd name="T12" fmla="*/ 0 w 20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"/>
                <a:gd name="T22" fmla="*/ 0 h 17"/>
                <a:gd name="T23" fmla="*/ 20 w 2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" h="17">
                  <a:moveTo>
                    <a:pt x="0" y="16"/>
                  </a:moveTo>
                  <a:lnTo>
                    <a:pt x="8" y="12"/>
                  </a:lnTo>
                  <a:lnTo>
                    <a:pt x="11" y="12"/>
                  </a:lnTo>
                  <a:lnTo>
                    <a:pt x="19" y="12"/>
                  </a:lnTo>
                  <a:lnTo>
                    <a:pt x="19" y="0"/>
                  </a:lnTo>
                  <a:lnTo>
                    <a:pt x="4" y="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5" name="Freeform 1999"/>
            <p:cNvSpPr>
              <a:spLocks/>
            </p:cNvSpPr>
            <p:nvPr/>
          </p:nvSpPr>
          <p:spPr bwMode="auto">
            <a:xfrm>
              <a:off x="2316" y="2942"/>
              <a:ext cx="17" cy="18"/>
            </a:xfrm>
            <a:custGeom>
              <a:avLst/>
              <a:gdLst>
                <a:gd name="T0" fmla="*/ 16 w 17"/>
                <a:gd name="T1" fmla="*/ 12 h 18"/>
                <a:gd name="T2" fmla="*/ 3 w 17"/>
                <a:gd name="T3" fmla="*/ 17 h 18"/>
                <a:gd name="T4" fmla="*/ 6 w 17"/>
                <a:gd name="T5" fmla="*/ 17 h 18"/>
                <a:gd name="T6" fmla="*/ 0 w 17"/>
                <a:gd name="T7" fmla="*/ 5 h 18"/>
                <a:gd name="T8" fmla="*/ 12 w 17"/>
                <a:gd name="T9" fmla="*/ 0 h 18"/>
                <a:gd name="T10" fmla="*/ 16 w 17"/>
                <a:gd name="T11" fmla="*/ 12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8"/>
                <a:gd name="T20" fmla="*/ 17 w 17"/>
                <a:gd name="T21" fmla="*/ 18 h 1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8">
                  <a:moveTo>
                    <a:pt x="16" y="12"/>
                  </a:moveTo>
                  <a:lnTo>
                    <a:pt x="3" y="17"/>
                  </a:lnTo>
                  <a:lnTo>
                    <a:pt x="6" y="17"/>
                  </a:lnTo>
                  <a:lnTo>
                    <a:pt x="0" y="5"/>
                  </a:lnTo>
                  <a:lnTo>
                    <a:pt x="12" y="0"/>
                  </a:lnTo>
                  <a:lnTo>
                    <a:pt x="16" y="1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6" name="Freeform 2000"/>
            <p:cNvSpPr>
              <a:spLocks/>
            </p:cNvSpPr>
            <p:nvPr/>
          </p:nvSpPr>
          <p:spPr bwMode="auto">
            <a:xfrm>
              <a:off x="2321" y="2942"/>
              <a:ext cx="20" cy="17"/>
            </a:xfrm>
            <a:custGeom>
              <a:avLst/>
              <a:gdLst>
                <a:gd name="T0" fmla="*/ 0 w 20"/>
                <a:gd name="T1" fmla="*/ 1 h 17"/>
                <a:gd name="T2" fmla="*/ 2 w 20"/>
                <a:gd name="T3" fmla="*/ 16 h 17"/>
                <a:gd name="T4" fmla="*/ 19 w 20"/>
                <a:gd name="T5" fmla="*/ 14 h 17"/>
                <a:gd name="T6" fmla="*/ 15 w 20"/>
                <a:gd name="T7" fmla="*/ 0 h 17"/>
                <a:gd name="T8" fmla="*/ 0 w 20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"/>
                  </a:moveTo>
                  <a:lnTo>
                    <a:pt x="2" y="16"/>
                  </a:lnTo>
                  <a:lnTo>
                    <a:pt x="19" y="14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7" name="Freeform 2001"/>
            <p:cNvSpPr>
              <a:spLocks/>
            </p:cNvSpPr>
            <p:nvPr/>
          </p:nvSpPr>
          <p:spPr bwMode="auto">
            <a:xfrm>
              <a:off x="2273" y="2955"/>
              <a:ext cx="53" cy="17"/>
            </a:xfrm>
            <a:custGeom>
              <a:avLst/>
              <a:gdLst>
                <a:gd name="T0" fmla="*/ 0 w 53"/>
                <a:gd name="T1" fmla="*/ 3 h 17"/>
                <a:gd name="T2" fmla="*/ 1 w 53"/>
                <a:gd name="T3" fmla="*/ 16 h 17"/>
                <a:gd name="T4" fmla="*/ 52 w 53"/>
                <a:gd name="T5" fmla="*/ 11 h 17"/>
                <a:gd name="T6" fmla="*/ 49 w 53"/>
                <a:gd name="T7" fmla="*/ 0 h 17"/>
                <a:gd name="T8" fmla="*/ 0 w 5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"/>
                <a:gd name="T16" fmla="*/ 0 h 17"/>
                <a:gd name="T17" fmla="*/ 53 w 5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" h="17">
                  <a:moveTo>
                    <a:pt x="0" y="3"/>
                  </a:moveTo>
                  <a:lnTo>
                    <a:pt x="1" y="16"/>
                  </a:lnTo>
                  <a:lnTo>
                    <a:pt x="52" y="11"/>
                  </a:lnTo>
                  <a:lnTo>
                    <a:pt x="4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8" name="Freeform 2002"/>
            <p:cNvSpPr>
              <a:spLocks/>
            </p:cNvSpPr>
            <p:nvPr/>
          </p:nvSpPr>
          <p:spPr bwMode="auto">
            <a:xfrm>
              <a:off x="2349" y="295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3 w 18"/>
                <a:gd name="T3" fmla="*/ 5 h 17"/>
                <a:gd name="T4" fmla="*/ 16 w 18"/>
                <a:gd name="T5" fmla="*/ 0 h 17"/>
                <a:gd name="T6" fmla="*/ 17 w 18"/>
                <a:gd name="T7" fmla="*/ 13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3" y="5"/>
                  </a:lnTo>
                  <a:lnTo>
                    <a:pt x="16" y="0"/>
                  </a:lnTo>
                  <a:lnTo>
                    <a:pt x="17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9" name="Freeform 2003"/>
            <p:cNvSpPr>
              <a:spLocks/>
            </p:cNvSpPr>
            <p:nvPr/>
          </p:nvSpPr>
          <p:spPr bwMode="auto">
            <a:xfrm>
              <a:off x="2346" y="2942"/>
              <a:ext cx="17" cy="17"/>
            </a:xfrm>
            <a:custGeom>
              <a:avLst/>
              <a:gdLst>
                <a:gd name="T0" fmla="*/ 5 w 17"/>
                <a:gd name="T1" fmla="*/ 16 h 17"/>
                <a:gd name="T2" fmla="*/ 0 w 17"/>
                <a:gd name="T3" fmla="*/ 4 h 17"/>
                <a:gd name="T4" fmla="*/ 10 w 17"/>
                <a:gd name="T5" fmla="*/ 0 h 17"/>
                <a:gd name="T6" fmla="*/ 16 w 17"/>
                <a:gd name="T7" fmla="*/ 10 h 17"/>
                <a:gd name="T8" fmla="*/ 5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5" y="16"/>
                  </a:moveTo>
                  <a:lnTo>
                    <a:pt x="0" y="4"/>
                  </a:lnTo>
                  <a:lnTo>
                    <a:pt x="10" y="0"/>
                  </a:lnTo>
                  <a:lnTo>
                    <a:pt x="16" y="10"/>
                  </a:lnTo>
                  <a:lnTo>
                    <a:pt x="5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0" name="Freeform 2004"/>
            <p:cNvSpPr>
              <a:spLocks/>
            </p:cNvSpPr>
            <p:nvPr/>
          </p:nvSpPr>
          <p:spPr bwMode="auto">
            <a:xfrm>
              <a:off x="2352" y="2942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3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1" name="Freeform 2005"/>
            <p:cNvSpPr>
              <a:spLocks/>
            </p:cNvSpPr>
            <p:nvPr/>
          </p:nvSpPr>
          <p:spPr bwMode="auto">
            <a:xfrm>
              <a:off x="2374" y="295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4 w 17"/>
                <a:gd name="T3" fmla="*/ 5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4" y="5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2" name="Freeform 2006"/>
            <p:cNvSpPr>
              <a:spLocks/>
            </p:cNvSpPr>
            <p:nvPr/>
          </p:nvSpPr>
          <p:spPr bwMode="auto">
            <a:xfrm>
              <a:off x="2372" y="2942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3" name="Freeform 2007"/>
            <p:cNvSpPr>
              <a:spLocks/>
            </p:cNvSpPr>
            <p:nvPr/>
          </p:nvSpPr>
          <p:spPr bwMode="auto">
            <a:xfrm>
              <a:off x="2376" y="2942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2 w 17"/>
                <a:gd name="T3" fmla="*/ 16 h 17"/>
                <a:gd name="T4" fmla="*/ 16 w 17"/>
                <a:gd name="T5" fmla="*/ 12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2" y="16"/>
                  </a:lnTo>
                  <a:lnTo>
                    <a:pt x="16" y="12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4" name="Freeform 2008"/>
            <p:cNvSpPr>
              <a:spLocks/>
            </p:cNvSpPr>
            <p:nvPr/>
          </p:nvSpPr>
          <p:spPr bwMode="auto">
            <a:xfrm>
              <a:off x="2400" y="2949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6 w 17"/>
                <a:gd name="T5" fmla="*/ 0 h 17"/>
                <a:gd name="T6" fmla="*/ 15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6" y="0"/>
                  </a:lnTo>
                  <a:lnTo>
                    <a:pt x="15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5" name="Freeform 2009"/>
            <p:cNvSpPr>
              <a:spLocks/>
            </p:cNvSpPr>
            <p:nvPr/>
          </p:nvSpPr>
          <p:spPr bwMode="auto">
            <a:xfrm>
              <a:off x="2398" y="2940"/>
              <a:ext cx="1" cy="17"/>
            </a:xfrm>
            <a:custGeom>
              <a:avLst/>
              <a:gdLst>
                <a:gd name="T0" fmla="*/ 0 w 1"/>
                <a:gd name="T1" fmla="*/ 9 h 17"/>
                <a:gd name="T2" fmla="*/ 0 w 1"/>
                <a:gd name="T3" fmla="*/ 16 h 17"/>
                <a:gd name="T4" fmla="*/ 0 w 1"/>
                <a:gd name="T5" fmla="*/ 3 h 17"/>
                <a:gd name="T6" fmla="*/ 0 w 1"/>
                <a:gd name="T7" fmla="*/ 0 h 17"/>
                <a:gd name="T8" fmla="*/ 0 w 1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9"/>
                  </a:moveTo>
                  <a:lnTo>
                    <a:pt x="0" y="16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6" name="Freeform 2010"/>
            <p:cNvSpPr>
              <a:spLocks/>
            </p:cNvSpPr>
            <p:nvPr/>
          </p:nvSpPr>
          <p:spPr bwMode="auto">
            <a:xfrm>
              <a:off x="2402" y="2940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1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1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7" name="Freeform 2011"/>
            <p:cNvSpPr>
              <a:spLocks/>
            </p:cNvSpPr>
            <p:nvPr/>
          </p:nvSpPr>
          <p:spPr bwMode="auto">
            <a:xfrm>
              <a:off x="2424" y="2940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0 w 17"/>
                <a:gd name="T3" fmla="*/ 0 h 17"/>
                <a:gd name="T4" fmla="*/ 16 w 17"/>
                <a:gd name="T5" fmla="*/ 9 h 17"/>
                <a:gd name="T6" fmla="*/ 16 w 17"/>
                <a:gd name="T7" fmla="*/ 16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0" y="0"/>
                  </a:lnTo>
                  <a:lnTo>
                    <a:pt x="16" y="9"/>
                  </a:lnTo>
                  <a:lnTo>
                    <a:pt x="16" y="16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8" name="Freeform 2012"/>
            <p:cNvSpPr>
              <a:spLocks/>
            </p:cNvSpPr>
            <p:nvPr/>
          </p:nvSpPr>
          <p:spPr bwMode="auto">
            <a:xfrm>
              <a:off x="2425" y="294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9" name="Freeform 2013"/>
            <p:cNvSpPr>
              <a:spLocks/>
            </p:cNvSpPr>
            <p:nvPr/>
          </p:nvSpPr>
          <p:spPr bwMode="auto">
            <a:xfrm>
              <a:off x="2425" y="2935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0" name="Freeform 2014"/>
            <p:cNvSpPr>
              <a:spLocks/>
            </p:cNvSpPr>
            <p:nvPr/>
          </p:nvSpPr>
          <p:spPr bwMode="auto">
            <a:xfrm>
              <a:off x="2452" y="2935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1" name="Freeform 2015"/>
            <p:cNvSpPr>
              <a:spLocks/>
            </p:cNvSpPr>
            <p:nvPr/>
          </p:nvSpPr>
          <p:spPr bwMode="auto">
            <a:xfrm>
              <a:off x="2452" y="2935"/>
              <a:ext cx="17" cy="18"/>
            </a:xfrm>
            <a:custGeom>
              <a:avLst/>
              <a:gdLst>
                <a:gd name="T0" fmla="*/ 8 w 17"/>
                <a:gd name="T1" fmla="*/ 0 h 18"/>
                <a:gd name="T2" fmla="*/ 16 w 17"/>
                <a:gd name="T3" fmla="*/ 12 h 18"/>
                <a:gd name="T4" fmla="*/ 8 w 17"/>
                <a:gd name="T5" fmla="*/ 17 h 18"/>
                <a:gd name="T6" fmla="*/ 0 w 17"/>
                <a:gd name="T7" fmla="*/ 6 h 18"/>
                <a:gd name="T8" fmla="*/ 8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0"/>
                  </a:moveTo>
                  <a:lnTo>
                    <a:pt x="16" y="12"/>
                  </a:lnTo>
                  <a:lnTo>
                    <a:pt x="8" y="17"/>
                  </a:lnTo>
                  <a:lnTo>
                    <a:pt x="0" y="6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2" name="Freeform 2016"/>
            <p:cNvSpPr>
              <a:spLocks/>
            </p:cNvSpPr>
            <p:nvPr/>
          </p:nvSpPr>
          <p:spPr bwMode="auto">
            <a:xfrm>
              <a:off x="2454" y="2947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3" name="Freeform 2017"/>
            <p:cNvSpPr>
              <a:spLocks/>
            </p:cNvSpPr>
            <p:nvPr/>
          </p:nvSpPr>
          <p:spPr bwMode="auto">
            <a:xfrm>
              <a:off x="2476" y="2934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4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4" name="Freeform 2018"/>
            <p:cNvSpPr>
              <a:spLocks/>
            </p:cNvSpPr>
            <p:nvPr/>
          </p:nvSpPr>
          <p:spPr bwMode="auto">
            <a:xfrm>
              <a:off x="2472" y="2934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9 h 17"/>
                <a:gd name="T4" fmla="*/ 12 w 17"/>
                <a:gd name="T5" fmla="*/ 16 h 17"/>
                <a:gd name="T6" fmla="*/ 0 w 17"/>
                <a:gd name="T7" fmla="*/ 6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9"/>
                  </a:lnTo>
                  <a:lnTo>
                    <a:pt x="12" y="16"/>
                  </a:lnTo>
                  <a:lnTo>
                    <a:pt x="0" y="6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5" name="Freeform 2019"/>
            <p:cNvSpPr>
              <a:spLocks/>
            </p:cNvSpPr>
            <p:nvPr/>
          </p:nvSpPr>
          <p:spPr bwMode="auto">
            <a:xfrm>
              <a:off x="2476" y="294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4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4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6" name="Freeform 2020"/>
            <p:cNvSpPr>
              <a:spLocks/>
            </p:cNvSpPr>
            <p:nvPr/>
          </p:nvSpPr>
          <p:spPr bwMode="auto">
            <a:xfrm>
              <a:off x="2497" y="2933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6 w 18"/>
                <a:gd name="T3" fmla="*/ 16 h 17"/>
                <a:gd name="T4" fmla="*/ 17 w 18"/>
                <a:gd name="T5" fmla="*/ 14 h 17"/>
                <a:gd name="T6" fmla="*/ 13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6" y="16"/>
                  </a:lnTo>
                  <a:lnTo>
                    <a:pt x="17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7" name="Freeform 2021"/>
            <p:cNvSpPr>
              <a:spLocks/>
            </p:cNvSpPr>
            <p:nvPr/>
          </p:nvSpPr>
          <p:spPr bwMode="auto">
            <a:xfrm>
              <a:off x="2493" y="2933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11 h 17"/>
                <a:gd name="T4" fmla="*/ 12 w 17"/>
                <a:gd name="T5" fmla="*/ 16 h 17"/>
                <a:gd name="T6" fmla="*/ 0 w 17"/>
                <a:gd name="T7" fmla="*/ 5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11"/>
                  </a:lnTo>
                  <a:lnTo>
                    <a:pt x="12" y="1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8" name="Freeform 2022"/>
            <p:cNvSpPr>
              <a:spLocks/>
            </p:cNvSpPr>
            <p:nvPr/>
          </p:nvSpPr>
          <p:spPr bwMode="auto">
            <a:xfrm>
              <a:off x="2504" y="2942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3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3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9" name="Freeform 2023"/>
            <p:cNvSpPr>
              <a:spLocks/>
            </p:cNvSpPr>
            <p:nvPr/>
          </p:nvSpPr>
          <p:spPr bwMode="auto">
            <a:xfrm>
              <a:off x="2522" y="2932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6 h 17"/>
                <a:gd name="T6" fmla="*/ 12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0" name="Freeform 2024"/>
            <p:cNvSpPr>
              <a:spLocks/>
            </p:cNvSpPr>
            <p:nvPr/>
          </p:nvSpPr>
          <p:spPr bwMode="auto">
            <a:xfrm>
              <a:off x="2522" y="2933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12 w 17"/>
                <a:gd name="T3" fmla="*/ 16 h 17"/>
                <a:gd name="T4" fmla="*/ 0 w 17"/>
                <a:gd name="T5" fmla="*/ 6 h 17"/>
                <a:gd name="T6" fmla="*/ 4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12" y="16"/>
                  </a:lnTo>
                  <a:lnTo>
                    <a:pt x="0" y="6"/>
                  </a:lnTo>
                  <a:lnTo>
                    <a:pt x="4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1" name="Freeform 2025"/>
            <p:cNvSpPr>
              <a:spLocks/>
            </p:cNvSpPr>
            <p:nvPr/>
          </p:nvSpPr>
          <p:spPr bwMode="auto">
            <a:xfrm>
              <a:off x="2526" y="2942"/>
              <a:ext cx="17" cy="17"/>
            </a:xfrm>
            <a:custGeom>
              <a:avLst/>
              <a:gdLst>
                <a:gd name="T0" fmla="*/ 2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4 w 17"/>
                <a:gd name="T7" fmla="*/ 0 h 17"/>
                <a:gd name="T8" fmla="*/ 2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4" y="0"/>
                  </a:lnTo>
                  <a:lnTo>
                    <a:pt x="2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2" name="Freeform 2026"/>
            <p:cNvSpPr>
              <a:spLocks/>
            </p:cNvSpPr>
            <p:nvPr/>
          </p:nvSpPr>
          <p:spPr bwMode="auto">
            <a:xfrm>
              <a:off x="2548" y="2926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4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3" name="Freeform 2027"/>
            <p:cNvSpPr>
              <a:spLocks/>
            </p:cNvSpPr>
            <p:nvPr/>
          </p:nvSpPr>
          <p:spPr bwMode="auto">
            <a:xfrm>
              <a:off x="2548" y="2928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6 w 17"/>
                <a:gd name="T3" fmla="*/ 16 h 17"/>
                <a:gd name="T4" fmla="*/ 0 w 17"/>
                <a:gd name="T5" fmla="*/ 4 h 17"/>
                <a:gd name="T6" fmla="*/ 0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6" y="16"/>
                  </a:lnTo>
                  <a:lnTo>
                    <a:pt x="0" y="4"/>
                  </a:lnTo>
                  <a:lnTo>
                    <a:pt x="0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4" name="Freeform 2028"/>
            <p:cNvSpPr>
              <a:spLocks/>
            </p:cNvSpPr>
            <p:nvPr/>
          </p:nvSpPr>
          <p:spPr bwMode="auto">
            <a:xfrm>
              <a:off x="2550" y="2942"/>
              <a:ext cx="17" cy="17"/>
            </a:xfrm>
            <a:custGeom>
              <a:avLst/>
              <a:gdLst>
                <a:gd name="T0" fmla="*/ 1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1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5" name="Freeform 2029"/>
            <p:cNvSpPr>
              <a:spLocks/>
            </p:cNvSpPr>
            <p:nvPr/>
          </p:nvSpPr>
          <p:spPr bwMode="auto">
            <a:xfrm>
              <a:off x="2588" y="2901"/>
              <a:ext cx="49" cy="17"/>
            </a:xfrm>
            <a:custGeom>
              <a:avLst/>
              <a:gdLst>
                <a:gd name="T0" fmla="*/ 0 w 49"/>
                <a:gd name="T1" fmla="*/ 16 h 17"/>
                <a:gd name="T2" fmla="*/ 1 w 49"/>
                <a:gd name="T3" fmla="*/ 5 h 17"/>
                <a:gd name="T4" fmla="*/ 47 w 49"/>
                <a:gd name="T5" fmla="*/ 0 h 17"/>
                <a:gd name="T6" fmla="*/ 48 w 49"/>
                <a:gd name="T7" fmla="*/ 12 h 17"/>
                <a:gd name="T8" fmla="*/ 0 w 4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"/>
                <a:gd name="T16" fmla="*/ 0 h 17"/>
                <a:gd name="T17" fmla="*/ 49 w 4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" h="17">
                  <a:moveTo>
                    <a:pt x="0" y="16"/>
                  </a:moveTo>
                  <a:lnTo>
                    <a:pt x="1" y="5"/>
                  </a:lnTo>
                  <a:lnTo>
                    <a:pt x="47" y="0"/>
                  </a:lnTo>
                  <a:lnTo>
                    <a:pt x="4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6" name="Freeform 2030"/>
            <p:cNvSpPr>
              <a:spLocks/>
            </p:cNvSpPr>
            <p:nvPr/>
          </p:nvSpPr>
          <p:spPr bwMode="auto">
            <a:xfrm>
              <a:off x="2584" y="2895"/>
              <a:ext cx="1" cy="17"/>
            </a:xfrm>
            <a:custGeom>
              <a:avLst/>
              <a:gdLst>
                <a:gd name="T0" fmla="*/ 0 w 1"/>
                <a:gd name="T1" fmla="*/ 8 h 17"/>
                <a:gd name="T2" fmla="*/ 0 w 1"/>
                <a:gd name="T3" fmla="*/ 0 h 17"/>
                <a:gd name="T4" fmla="*/ 0 w 1"/>
                <a:gd name="T5" fmla="*/ 5 h 17"/>
                <a:gd name="T6" fmla="*/ 0 w 1"/>
                <a:gd name="T7" fmla="*/ 16 h 17"/>
                <a:gd name="T8" fmla="*/ 0 w 1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8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6"/>
                  </a:lnTo>
                  <a:lnTo>
                    <a:pt x="0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7" name="Freeform 2031"/>
            <p:cNvSpPr>
              <a:spLocks/>
            </p:cNvSpPr>
            <p:nvPr/>
          </p:nvSpPr>
          <p:spPr bwMode="auto">
            <a:xfrm>
              <a:off x="2584" y="2893"/>
              <a:ext cx="53" cy="17"/>
            </a:xfrm>
            <a:custGeom>
              <a:avLst/>
              <a:gdLst>
                <a:gd name="T0" fmla="*/ 0 w 53"/>
                <a:gd name="T1" fmla="*/ 3 h 17"/>
                <a:gd name="T2" fmla="*/ 5 w 53"/>
                <a:gd name="T3" fmla="*/ 16 h 17"/>
                <a:gd name="T4" fmla="*/ 52 w 53"/>
                <a:gd name="T5" fmla="*/ 11 h 17"/>
                <a:gd name="T6" fmla="*/ 48 w 53"/>
                <a:gd name="T7" fmla="*/ 0 h 17"/>
                <a:gd name="T8" fmla="*/ 0 w 5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"/>
                <a:gd name="T16" fmla="*/ 0 h 17"/>
                <a:gd name="T17" fmla="*/ 53 w 5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" h="17">
                  <a:moveTo>
                    <a:pt x="0" y="3"/>
                  </a:moveTo>
                  <a:lnTo>
                    <a:pt x="5" y="16"/>
                  </a:lnTo>
                  <a:lnTo>
                    <a:pt x="52" y="11"/>
                  </a:lnTo>
                  <a:lnTo>
                    <a:pt x="48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8" name="Freeform 2032"/>
            <p:cNvSpPr>
              <a:spLocks/>
            </p:cNvSpPr>
            <p:nvPr/>
          </p:nvSpPr>
          <p:spPr bwMode="auto">
            <a:xfrm>
              <a:off x="2577" y="2910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1 h 17"/>
                <a:gd name="T6" fmla="*/ 13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1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9" name="Freeform 2033"/>
            <p:cNvSpPr>
              <a:spLocks/>
            </p:cNvSpPr>
            <p:nvPr/>
          </p:nvSpPr>
          <p:spPr bwMode="auto">
            <a:xfrm>
              <a:off x="2601" y="2910"/>
              <a:ext cx="41" cy="17"/>
            </a:xfrm>
            <a:custGeom>
              <a:avLst/>
              <a:gdLst>
                <a:gd name="T0" fmla="*/ 0 w 41"/>
                <a:gd name="T1" fmla="*/ 2 h 17"/>
                <a:gd name="T2" fmla="*/ 3 w 41"/>
                <a:gd name="T3" fmla="*/ 16 h 17"/>
                <a:gd name="T4" fmla="*/ 40 w 41"/>
                <a:gd name="T5" fmla="*/ 13 h 17"/>
                <a:gd name="T6" fmla="*/ 35 w 41"/>
                <a:gd name="T7" fmla="*/ 0 h 17"/>
                <a:gd name="T8" fmla="*/ 0 w 4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17"/>
                <a:gd name="T17" fmla="*/ 41 w 4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17">
                  <a:moveTo>
                    <a:pt x="0" y="2"/>
                  </a:moveTo>
                  <a:lnTo>
                    <a:pt x="3" y="16"/>
                  </a:lnTo>
                  <a:lnTo>
                    <a:pt x="40" y="13"/>
                  </a:lnTo>
                  <a:lnTo>
                    <a:pt x="3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0" name="Freeform 2034"/>
            <p:cNvSpPr>
              <a:spLocks/>
            </p:cNvSpPr>
            <p:nvPr/>
          </p:nvSpPr>
          <p:spPr bwMode="auto">
            <a:xfrm>
              <a:off x="2598" y="2910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9 h 17"/>
                <a:gd name="T4" fmla="*/ 16 w 17"/>
                <a:gd name="T5" fmla="*/ 16 h 17"/>
                <a:gd name="T6" fmla="*/ 0 w 17"/>
                <a:gd name="T7" fmla="*/ 5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9"/>
                  </a:lnTo>
                  <a:lnTo>
                    <a:pt x="16" y="1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1" name="Freeform 2035"/>
            <p:cNvSpPr>
              <a:spLocks/>
            </p:cNvSpPr>
            <p:nvPr/>
          </p:nvSpPr>
          <p:spPr bwMode="auto">
            <a:xfrm>
              <a:off x="2602" y="2920"/>
              <a:ext cx="40" cy="17"/>
            </a:xfrm>
            <a:custGeom>
              <a:avLst/>
              <a:gdLst>
                <a:gd name="T0" fmla="*/ 1 w 40"/>
                <a:gd name="T1" fmla="*/ 2 h 17"/>
                <a:gd name="T2" fmla="*/ 0 w 40"/>
                <a:gd name="T3" fmla="*/ 16 h 17"/>
                <a:gd name="T4" fmla="*/ 39 w 40"/>
                <a:gd name="T5" fmla="*/ 13 h 17"/>
                <a:gd name="T6" fmla="*/ 39 w 40"/>
                <a:gd name="T7" fmla="*/ 0 h 17"/>
                <a:gd name="T8" fmla="*/ 1 w 40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17"/>
                <a:gd name="T17" fmla="*/ 40 w 4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17">
                  <a:moveTo>
                    <a:pt x="1" y="2"/>
                  </a:moveTo>
                  <a:lnTo>
                    <a:pt x="0" y="16"/>
                  </a:lnTo>
                  <a:lnTo>
                    <a:pt x="39" y="13"/>
                  </a:lnTo>
                  <a:lnTo>
                    <a:pt x="39" y="0"/>
                  </a:lnTo>
                  <a:lnTo>
                    <a:pt x="1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2" name="Freeform 2036"/>
            <p:cNvSpPr>
              <a:spLocks/>
            </p:cNvSpPr>
            <p:nvPr/>
          </p:nvSpPr>
          <p:spPr bwMode="auto">
            <a:xfrm>
              <a:off x="2576" y="2926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3 h 17"/>
                <a:gd name="T6" fmla="*/ 6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3"/>
                  </a:lnTo>
                  <a:lnTo>
                    <a:pt x="6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3" name="Freeform 2037"/>
            <p:cNvSpPr>
              <a:spLocks/>
            </p:cNvSpPr>
            <p:nvPr/>
          </p:nvSpPr>
          <p:spPr bwMode="auto">
            <a:xfrm>
              <a:off x="2581" y="2940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4" name="Freeform 2038"/>
            <p:cNvSpPr>
              <a:spLocks/>
            </p:cNvSpPr>
            <p:nvPr/>
          </p:nvSpPr>
          <p:spPr bwMode="auto">
            <a:xfrm>
              <a:off x="2576" y="292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5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5" name="Freeform 2039"/>
            <p:cNvSpPr>
              <a:spLocks/>
            </p:cNvSpPr>
            <p:nvPr/>
          </p:nvSpPr>
          <p:spPr bwMode="auto">
            <a:xfrm>
              <a:off x="2624" y="2961"/>
              <a:ext cx="35" cy="17"/>
            </a:xfrm>
            <a:custGeom>
              <a:avLst/>
              <a:gdLst>
                <a:gd name="T0" fmla="*/ 0 w 35"/>
                <a:gd name="T1" fmla="*/ 16 h 17"/>
                <a:gd name="T2" fmla="*/ 4 w 35"/>
                <a:gd name="T3" fmla="*/ 2 h 17"/>
                <a:gd name="T4" fmla="*/ 32 w 35"/>
                <a:gd name="T5" fmla="*/ 0 h 17"/>
                <a:gd name="T6" fmla="*/ 34 w 35"/>
                <a:gd name="T7" fmla="*/ 13 h 17"/>
                <a:gd name="T8" fmla="*/ 0 w 35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17"/>
                <a:gd name="T17" fmla="*/ 35 w 3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17">
                  <a:moveTo>
                    <a:pt x="0" y="16"/>
                  </a:moveTo>
                  <a:lnTo>
                    <a:pt x="4" y="2"/>
                  </a:lnTo>
                  <a:lnTo>
                    <a:pt x="32" y="0"/>
                  </a:lnTo>
                  <a:lnTo>
                    <a:pt x="34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6" name="Freeform 2040"/>
            <p:cNvSpPr>
              <a:spLocks/>
            </p:cNvSpPr>
            <p:nvPr/>
          </p:nvSpPr>
          <p:spPr bwMode="auto">
            <a:xfrm>
              <a:off x="2624" y="2959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6 h 17"/>
                <a:gd name="T4" fmla="*/ 8 w 17"/>
                <a:gd name="T5" fmla="*/ 0 h 17"/>
                <a:gd name="T6" fmla="*/ 16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6"/>
                  </a:lnTo>
                  <a:lnTo>
                    <a:pt x="8" y="0"/>
                  </a:lnTo>
                  <a:lnTo>
                    <a:pt x="16" y="5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7" name="Freeform 2041"/>
            <p:cNvSpPr>
              <a:spLocks/>
            </p:cNvSpPr>
            <p:nvPr/>
          </p:nvSpPr>
          <p:spPr bwMode="auto">
            <a:xfrm>
              <a:off x="2601" y="2933"/>
              <a:ext cx="48" cy="17"/>
            </a:xfrm>
            <a:custGeom>
              <a:avLst/>
              <a:gdLst>
                <a:gd name="T0" fmla="*/ 0 w 48"/>
                <a:gd name="T1" fmla="*/ 16 h 17"/>
                <a:gd name="T2" fmla="*/ 3 w 48"/>
                <a:gd name="T3" fmla="*/ 2 h 17"/>
                <a:gd name="T4" fmla="*/ 45 w 48"/>
                <a:gd name="T5" fmla="*/ 0 h 17"/>
                <a:gd name="T6" fmla="*/ 47 w 48"/>
                <a:gd name="T7" fmla="*/ 13 h 17"/>
                <a:gd name="T8" fmla="*/ 0 w 4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7"/>
                <a:gd name="T17" fmla="*/ 48 w 4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7">
                  <a:moveTo>
                    <a:pt x="0" y="16"/>
                  </a:moveTo>
                  <a:lnTo>
                    <a:pt x="3" y="2"/>
                  </a:lnTo>
                  <a:lnTo>
                    <a:pt x="45" y="0"/>
                  </a:lnTo>
                  <a:lnTo>
                    <a:pt x="47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8" name="Freeform 2042"/>
            <p:cNvSpPr>
              <a:spLocks/>
            </p:cNvSpPr>
            <p:nvPr/>
          </p:nvSpPr>
          <p:spPr bwMode="auto">
            <a:xfrm>
              <a:off x="2598" y="2926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8 w 17"/>
                <a:gd name="T3" fmla="*/ 16 h 17"/>
                <a:gd name="T4" fmla="*/ 0 w 17"/>
                <a:gd name="T5" fmla="*/ 6 h 17"/>
                <a:gd name="T6" fmla="*/ 8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8" y="16"/>
                  </a:lnTo>
                  <a:lnTo>
                    <a:pt x="0" y="6"/>
                  </a:lnTo>
                  <a:lnTo>
                    <a:pt x="8" y="0"/>
                  </a:lnTo>
                  <a:lnTo>
                    <a:pt x="16" y="8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9" name="Freeform 2043"/>
            <p:cNvSpPr>
              <a:spLocks/>
            </p:cNvSpPr>
            <p:nvPr/>
          </p:nvSpPr>
          <p:spPr bwMode="auto">
            <a:xfrm>
              <a:off x="2602" y="2926"/>
              <a:ext cx="47" cy="17"/>
            </a:xfrm>
            <a:custGeom>
              <a:avLst/>
              <a:gdLst>
                <a:gd name="T0" fmla="*/ 0 w 47"/>
                <a:gd name="T1" fmla="*/ 2 h 17"/>
                <a:gd name="T2" fmla="*/ 42 w 47"/>
                <a:gd name="T3" fmla="*/ 0 h 17"/>
                <a:gd name="T4" fmla="*/ 46 w 47"/>
                <a:gd name="T5" fmla="*/ 13 h 17"/>
                <a:gd name="T6" fmla="*/ 2 w 47"/>
                <a:gd name="T7" fmla="*/ 16 h 17"/>
                <a:gd name="T8" fmla="*/ 0 w 4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17"/>
                <a:gd name="T17" fmla="*/ 47 w 4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17">
                  <a:moveTo>
                    <a:pt x="0" y="2"/>
                  </a:moveTo>
                  <a:lnTo>
                    <a:pt x="42" y="0"/>
                  </a:lnTo>
                  <a:lnTo>
                    <a:pt x="46" y="13"/>
                  </a:lnTo>
                  <a:lnTo>
                    <a:pt x="2" y="16"/>
                  </a:lnTo>
                  <a:lnTo>
                    <a:pt x="0" y="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0" name="Freeform 2044"/>
            <p:cNvSpPr>
              <a:spLocks/>
            </p:cNvSpPr>
            <p:nvPr/>
          </p:nvSpPr>
          <p:spPr bwMode="auto">
            <a:xfrm>
              <a:off x="2665" y="2988"/>
              <a:ext cx="150" cy="70"/>
            </a:xfrm>
            <a:custGeom>
              <a:avLst/>
              <a:gdLst>
                <a:gd name="T0" fmla="*/ 0 w 150"/>
                <a:gd name="T1" fmla="*/ 44 h 70"/>
                <a:gd name="T2" fmla="*/ 9 w 150"/>
                <a:gd name="T3" fmla="*/ 41 h 70"/>
                <a:gd name="T4" fmla="*/ 14 w 150"/>
                <a:gd name="T5" fmla="*/ 40 h 70"/>
                <a:gd name="T6" fmla="*/ 23 w 150"/>
                <a:gd name="T7" fmla="*/ 38 h 70"/>
                <a:gd name="T8" fmla="*/ 23 w 150"/>
                <a:gd name="T9" fmla="*/ 32 h 70"/>
                <a:gd name="T10" fmla="*/ 56 w 150"/>
                <a:gd name="T11" fmla="*/ 0 h 70"/>
                <a:gd name="T12" fmla="*/ 23 w 150"/>
                <a:gd name="T13" fmla="*/ 32 h 70"/>
                <a:gd name="T14" fmla="*/ 23 w 150"/>
                <a:gd name="T15" fmla="*/ 38 h 70"/>
                <a:gd name="T16" fmla="*/ 31 w 150"/>
                <a:gd name="T17" fmla="*/ 38 h 70"/>
                <a:gd name="T18" fmla="*/ 41 w 150"/>
                <a:gd name="T19" fmla="*/ 40 h 70"/>
                <a:gd name="T20" fmla="*/ 53 w 150"/>
                <a:gd name="T21" fmla="*/ 43 h 70"/>
                <a:gd name="T22" fmla="*/ 66 w 150"/>
                <a:gd name="T23" fmla="*/ 48 h 70"/>
                <a:gd name="T24" fmla="*/ 78 w 150"/>
                <a:gd name="T25" fmla="*/ 51 h 70"/>
                <a:gd name="T26" fmla="*/ 90 w 150"/>
                <a:gd name="T27" fmla="*/ 58 h 70"/>
                <a:gd name="T28" fmla="*/ 101 w 150"/>
                <a:gd name="T29" fmla="*/ 64 h 70"/>
                <a:gd name="T30" fmla="*/ 108 w 150"/>
                <a:gd name="T31" fmla="*/ 66 h 70"/>
                <a:gd name="T32" fmla="*/ 115 w 150"/>
                <a:gd name="T33" fmla="*/ 69 h 70"/>
                <a:gd name="T34" fmla="*/ 124 w 150"/>
                <a:gd name="T35" fmla="*/ 69 h 70"/>
                <a:gd name="T36" fmla="*/ 134 w 150"/>
                <a:gd name="T37" fmla="*/ 68 h 70"/>
                <a:gd name="T38" fmla="*/ 143 w 150"/>
                <a:gd name="T39" fmla="*/ 63 h 70"/>
                <a:gd name="T40" fmla="*/ 148 w 150"/>
                <a:gd name="T41" fmla="*/ 57 h 70"/>
                <a:gd name="T42" fmla="*/ 149 w 150"/>
                <a:gd name="T43" fmla="*/ 49 h 70"/>
                <a:gd name="T44" fmla="*/ 149 w 150"/>
                <a:gd name="T45" fmla="*/ 44 h 7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0"/>
                <a:gd name="T70" fmla="*/ 0 h 70"/>
                <a:gd name="T71" fmla="*/ 150 w 150"/>
                <a:gd name="T72" fmla="*/ 70 h 7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0" h="70">
                  <a:moveTo>
                    <a:pt x="0" y="44"/>
                  </a:moveTo>
                  <a:lnTo>
                    <a:pt x="9" y="41"/>
                  </a:lnTo>
                  <a:lnTo>
                    <a:pt x="14" y="40"/>
                  </a:lnTo>
                  <a:lnTo>
                    <a:pt x="23" y="38"/>
                  </a:lnTo>
                  <a:lnTo>
                    <a:pt x="23" y="32"/>
                  </a:lnTo>
                  <a:lnTo>
                    <a:pt x="56" y="0"/>
                  </a:lnTo>
                  <a:lnTo>
                    <a:pt x="23" y="32"/>
                  </a:lnTo>
                  <a:lnTo>
                    <a:pt x="23" y="38"/>
                  </a:lnTo>
                  <a:lnTo>
                    <a:pt x="31" y="38"/>
                  </a:lnTo>
                  <a:lnTo>
                    <a:pt x="41" y="40"/>
                  </a:lnTo>
                  <a:lnTo>
                    <a:pt x="53" y="43"/>
                  </a:lnTo>
                  <a:lnTo>
                    <a:pt x="66" y="48"/>
                  </a:lnTo>
                  <a:lnTo>
                    <a:pt x="78" y="51"/>
                  </a:lnTo>
                  <a:lnTo>
                    <a:pt x="90" y="58"/>
                  </a:lnTo>
                  <a:lnTo>
                    <a:pt x="101" y="64"/>
                  </a:lnTo>
                  <a:lnTo>
                    <a:pt x="108" y="66"/>
                  </a:lnTo>
                  <a:lnTo>
                    <a:pt x="115" y="69"/>
                  </a:lnTo>
                  <a:lnTo>
                    <a:pt x="124" y="69"/>
                  </a:lnTo>
                  <a:lnTo>
                    <a:pt x="134" y="68"/>
                  </a:lnTo>
                  <a:lnTo>
                    <a:pt x="143" y="63"/>
                  </a:lnTo>
                  <a:lnTo>
                    <a:pt x="148" y="57"/>
                  </a:lnTo>
                  <a:lnTo>
                    <a:pt x="149" y="49"/>
                  </a:lnTo>
                  <a:lnTo>
                    <a:pt x="149" y="44"/>
                  </a:lnTo>
                </a:path>
              </a:pathLst>
            </a:custGeom>
            <a:noFill/>
            <a:ln w="9525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1" name="Freeform 2045"/>
            <p:cNvSpPr>
              <a:spLocks/>
            </p:cNvSpPr>
            <p:nvPr/>
          </p:nvSpPr>
          <p:spPr bwMode="auto">
            <a:xfrm>
              <a:off x="2696" y="3007"/>
              <a:ext cx="17" cy="17"/>
            </a:xfrm>
            <a:custGeom>
              <a:avLst/>
              <a:gdLst>
                <a:gd name="T0" fmla="*/ 0 w 17"/>
                <a:gd name="T1" fmla="*/ 13 h 17"/>
                <a:gd name="T2" fmla="*/ 13 w 17"/>
                <a:gd name="T3" fmla="*/ 0 h 17"/>
                <a:gd name="T4" fmla="*/ 16 w 17"/>
                <a:gd name="T5" fmla="*/ 0 h 17"/>
                <a:gd name="T6" fmla="*/ 4 w 17"/>
                <a:gd name="T7" fmla="*/ 16 h 17"/>
                <a:gd name="T8" fmla="*/ 0 w 17"/>
                <a:gd name="T9" fmla="*/ 1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3"/>
                  </a:moveTo>
                  <a:lnTo>
                    <a:pt x="13" y="0"/>
                  </a:lnTo>
                  <a:lnTo>
                    <a:pt x="16" y="0"/>
                  </a:lnTo>
                  <a:lnTo>
                    <a:pt x="4" y="16"/>
                  </a:lnTo>
                  <a:lnTo>
                    <a:pt x="0" y="1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2" name="Freeform 2046"/>
            <p:cNvSpPr>
              <a:spLocks/>
            </p:cNvSpPr>
            <p:nvPr/>
          </p:nvSpPr>
          <p:spPr bwMode="auto">
            <a:xfrm>
              <a:off x="2680" y="3004"/>
              <a:ext cx="26" cy="17"/>
            </a:xfrm>
            <a:custGeom>
              <a:avLst/>
              <a:gdLst>
                <a:gd name="T0" fmla="*/ 25 w 26"/>
                <a:gd name="T1" fmla="*/ 0 h 17"/>
                <a:gd name="T2" fmla="*/ 18 w 26"/>
                <a:gd name="T3" fmla="*/ 0 h 17"/>
                <a:gd name="T4" fmla="*/ 11 w 26"/>
                <a:gd name="T5" fmla="*/ 8 h 17"/>
                <a:gd name="T6" fmla="*/ 1 w 26"/>
                <a:gd name="T7" fmla="*/ 12 h 17"/>
                <a:gd name="T8" fmla="*/ 0 w 26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7"/>
                <a:gd name="T17" fmla="*/ 26 w 26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7">
                  <a:moveTo>
                    <a:pt x="25" y="0"/>
                  </a:moveTo>
                  <a:lnTo>
                    <a:pt x="18" y="0"/>
                  </a:lnTo>
                  <a:lnTo>
                    <a:pt x="11" y="8"/>
                  </a:lnTo>
                  <a:lnTo>
                    <a:pt x="1" y="12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3" name="Freeform 2047"/>
            <p:cNvSpPr>
              <a:spLocks/>
            </p:cNvSpPr>
            <p:nvPr/>
          </p:nvSpPr>
          <p:spPr bwMode="auto">
            <a:xfrm>
              <a:off x="2336" y="2971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5 h 17"/>
                <a:gd name="T4" fmla="*/ 20 w 21"/>
                <a:gd name="T5" fmla="*/ 0 h 17"/>
                <a:gd name="T6" fmla="*/ 19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5"/>
                  </a:lnTo>
                  <a:lnTo>
                    <a:pt x="20" y="0"/>
                  </a:lnTo>
                  <a:lnTo>
                    <a:pt x="19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4" name="Freeform 2048"/>
            <p:cNvSpPr>
              <a:spLocks/>
            </p:cNvSpPr>
            <p:nvPr/>
          </p:nvSpPr>
          <p:spPr bwMode="auto">
            <a:xfrm>
              <a:off x="2336" y="2959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0 w 17"/>
                <a:gd name="T3" fmla="*/ 4 h 19"/>
                <a:gd name="T4" fmla="*/ 8 w 17"/>
                <a:gd name="T5" fmla="*/ 0 h 19"/>
                <a:gd name="T6" fmla="*/ 16 w 17"/>
                <a:gd name="T7" fmla="*/ 12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0" y="4"/>
                  </a:lnTo>
                  <a:lnTo>
                    <a:pt x="8" y="0"/>
                  </a:lnTo>
                  <a:lnTo>
                    <a:pt x="16" y="12"/>
                  </a:lnTo>
                  <a:lnTo>
                    <a:pt x="8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5" name="Freeform 2049"/>
            <p:cNvSpPr>
              <a:spLocks/>
            </p:cNvSpPr>
            <p:nvPr/>
          </p:nvSpPr>
          <p:spPr bwMode="auto">
            <a:xfrm>
              <a:off x="2340" y="2959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2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6" name="Freeform 2050"/>
            <p:cNvSpPr>
              <a:spLocks/>
            </p:cNvSpPr>
            <p:nvPr/>
          </p:nvSpPr>
          <p:spPr bwMode="auto">
            <a:xfrm>
              <a:off x="2366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6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6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7" name="Freeform 2051"/>
            <p:cNvSpPr>
              <a:spLocks/>
            </p:cNvSpPr>
            <p:nvPr/>
          </p:nvSpPr>
          <p:spPr bwMode="auto">
            <a:xfrm>
              <a:off x="2360" y="2957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4 h 17"/>
                <a:gd name="T4" fmla="*/ 13 w 17"/>
                <a:gd name="T5" fmla="*/ 0 h 17"/>
                <a:gd name="T6" fmla="*/ 16 w 17"/>
                <a:gd name="T7" fmla="*/ 11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4"/>
                  </a:lnTo>
                  <a:lnTo>
                    <a:pt x="13" y="0"/>
                  </a:lnTo>
                  <a:lnTo>
                    <a:pt x="16" y="11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8" name="Freeform 2052"/>
            <p:cNvSpPr>
              <a:spLocks/>
            </p:cNvSpPr>
            <p:nvPr/>
          </p:nvSpPr>
          <p:spPr bwMode="auto">
            <a:xfrm>
              <a:off x="2366" y="2957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2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9" name="Freeform 2053"/>
            <p:cNvSpPr>
              <a:spLocks/>
            </p:cNvSpPr>
            <p:nvPr/>
          </p:nvSpPr>
          <p:spPr bwMode="auto">
            <a:xfrm>
              <a:off x="2336" y="2973"/>
              <a:ext cx="37" cy="17"/>
            </a:xfrm>
            <a:custGeom>
              <a:avLst/>
              <a:gdLst>
                <a:gd name="T0" fmla="*/ 0 w 37"/>
                <a:gd name="T1" fmla="*/ 2 h 17"/>
                <a:gd name="T2" fmla="*/ 3 w 37"/>
                <a:gd name="T3" fmla="*/ 16 h 17"/>
                <a:gd name="T4" fmla="*/ 36 w 37"/>
                <a:gd name="T5" fmla="*/ 13 h 17"/>
                <a:gd name="T6" fmla="*/ 33 w 37"/>
                <a:gd name="T7" fmla="*/ 0 h 17"/>
                <a:gd name="T8" fmla="*/ 0 w 3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2"/>
                  </a:moveTo>
                  <a:lnTo>
                    <a:pt x="3" y="16"/>
                  </a:lnTo>
                  <a:lnTo>
                    <a:pt x="36" y="13"/>
                  </a:lnTo>
                  <a:lnTo>
                    <a:pt x="33" y="0"/>
                  </a:lnTo>
                  <a:lnTo>
                    <a:pt x="0" y="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0" name="Freeform 2054"/>
            <p:cNvSpPr>
              <a:spLocks/>
            </p:cNvSpPr>
            <p:nvPr/>
          </p:nvSpPr>
          <p:spPr bwMode="auto">
            <a:xfrm>
              <a:off x="2394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3 h 17"/>
                <a:gd name="T4" fmla="*/ 14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3"/>
                  </a:lnTo>
                  <a:lnTo>
                    <a:pt x="14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1" name="Freeform 2055"/>
            <p:cNvSpPr>
              <a:spLocks/>
            </p:cNvSpPr>
            <p:nvPr/>
          </p:nvSpPr>
          <p:spPr bwMode="auto">
            <a:xfrm>
              <a:off x="2394" y="2955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3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2" name="Freeform 2056"/>
            <p:cNvSpPr>
              <a:spLocks/>
            </p:cNvSpPr>
            <p:nvPr/>
          </p:nvSpPr>
          <p:spPr bwMode="auto">
            <a:xfrm>
              <a:off x="2389" y="2955"/>
              <a:ext cx="17" cy="17"/>
            </a:xfrm>
            <a:custGeom>
              <a:avLst/>
              <a:gdLst>
                <a:gd name="T0" fmla="*/ 9 w 17"/>
                <a:gd name="T1" fmla="*/ 0 h 17"/>
                <a:gd name="T2" fmla="*/ 0 w 17"/>
                <a:gd name="T3" fmla="*/ 4 h 17"/>
                <a:gd name="T4" fmla="*/ 6 w 17"/>
                <a:gd name="T5" fmla="*/ 16 h 17"/>
                <a:gd name="T6" fmla="*/ 16 w 17"/>
                <a:gd name="T7" fmla="*/ 9 h 17"/>
                <a:gd name="T8" fmla="*/ 9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0"/>
                  </a:moveTo>
                  <a:lnTo>
                    <a:pt x="0" y="4"/>
                  </a:lnTo>
                  <a:lnTo>
                    <a:pt x="6" y="16"/>
                  </a:lnTo>
                  <a:lnTo>
                    <a:pt x="16" y="9"/>
                  </a:lnTo>
                  <a:lnTo>
                    <a:pt x="9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3" name="Freeform 2057"/>
            <p:cNvSpPr>
              <a:spLocks/>
            </p:cNvSpPr>
            <p:nvPr/>
          </p:nvSpPr>
          <p:spPr bwMode="auto">
            <a:xfrm>
              <a:off x="2416" y="2955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4 w 17"/>
                <a:gd name="T3" fmla="*/ 0 h 17"/>
                <a:gd name="T4" fmla="*/ 16 w 17"/>
                <a:gd name="T5" fmla="*/ 9 h 17"/>
                <a:gd name="T6" fmla="*/ 12 w 17"/>
                <a:gd name="T7" fmla="*/ 16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4" y="0"/>
                  </a:lnTo>
                  <a:lnTo>
                    <a:pt x="16" y="9"/>
                  </a:lnTo>
                  <a:lnTo>
                    <a:pt x="12" y="16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4" name="Freeform 2058"/>
            <p:cNvSpPr>
              <a:spLocks/>
            </p:cNvSpPr>
            <p:nvPr/>
          </p:nvSpPr>
          <p:spPr bwMode="auto">
            <a:xfrm>
              <a:off x="2420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5" name="Freeform 2059"/>
            <p:cNvSpPr>
              <a:spLocks/>
            </p:cNvSpPr>
            <p:nvPr/>
          </p:nvSpPr>
          <p:spPr bwMode="auto">
            <a:xfrm>
              <a:off x="2420" y="295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6" name="Freeform 2060"/>
            <p:cNvSpPr>
              <a:spLocks/>
            </p:cNvSpPr>
            <p:nvPr/>
          </p:nvSpPr>
          <p:spPr bwMode="auto">
            <a:xfrm>
              <a:off x="2441" y="2953"/>
              <a:ext cx="18" cy="17"/>
            </a:xfrm>
            <a:custGeom>
              <a:avLst/>
              <a:gdLst>
                <a:gd name="T0" fmla="*/ 0 w 18"/>
                <a:gd name="T1" fmla="*/ 0 h 17"/>
                <a:gd name="T2" fmla="*/ 5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0"/>
                  </a:moveTo>
                  <a:lnTo>
                    <a:pt x="5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7" name="Freeform 2061"/>
            <p:cNvSpPr>
              <a:spLocks/>
            </p:cNvSpPr>
            <p:nvPr/>
          </p:nvSpPr>
          <p:spPr bwMode="auto">
            <a:xfrm>
              <a:off x="2441" y="2953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9 h 17"/>
                <a:gd name="T4" fmla="*/ 12 w 17"/>
                <a:gd name="T5" fmla="*/ 16 h 17"/>
                <a:gd name="T6" fmla="*/ 0 w 17"/>
                <a:gd name="T7" fmla="*/ 5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9"/>
                  </a:lnTo>
                  <a:lnTo>
                    <a:pt x="12" y="16"/>
                  </a:lnTo>
                  <a:lnTo>
                    <a:pt x="0" y="5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8" name="Freeform 2062"/>
            <p:cNvSpPr>
              <a:spLocks/>
            </p:cNvSpPr>
            <p:nvPr/>
          </p:nvSpPr>
          <p:spPr bwMode="auto">
            <a:xfrm>
              <a:off x="2445" y="2964"/>
              <a:ext cx="17" cy="17"/>
            </a:xfrm>
            <a:custGeom>
              <a:avLst/>
              <a:gdLst>
                <a:gd name="T0" fmla="*/ 2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9" name="Freeform 2063"/>
            <p:cNvSpPr>
              <a:spLocks/>
            </p:cNvSpPr>
            <p:nvPr/>
          </p:nvSpPr>
          <p:spPr bwMode="auto">
            <a:xfrm>
              <a:off x="2466" y="295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5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0" name="Freeform 2064"/>
            <p:cNvSpPr>
              <a:spLocks/>
            </p:cNvSpPr>
            <p:nvPr/>
          </p:nvSpPr>
          <p:spPr bwMode="auto">
            <a:xfrm>
              <a:off x="2466" y="2951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9 h 17"/>
                <a:gd name="T4" fmla="*/ 16 w 17"/>
                <a:gd name="T5" fmla="*/ 16 h 17"/>
                <a:gd name="T6" fmla="*/ 0 w 17"/>
                <a:gd name="T7" fmla="*/ 5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9"/>
                  </a:lnTo>
                  <a:lnTo>
                    <a:pt x="16" y="16"/>
                  </a:lnTo>
                  <a:lnTo>
                    <a:pt x="0" y="5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1" name="Freeform 2065"/>
            <p:cNvSpPr>
              <a:spLocks/>
            </p:cNvSpPr>
            <p:nvPr/>
          </p:nvSpPr>
          <p:spPr bwMode="auto">
            <a:xfrm>
              <a:off x="2469" y="296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0 h 17"/>
                <a:gd name="T4" fmla="*/ 14 w 17"/>
                <a:gd name="T5" fmla="*/ 0 h 17"/>
                <a:gd name="T6" fmla="*/ 16 w 17"/>
                <a:gd name="T7" fmla="*/ 9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0"/>
                  </a:lnTo>
                  <a:lnTo>
                    <a:pt x="14" y="0"/>
                  </a:lnTo>
                  <a:lnTo>
                    <a:pt x="16" y="9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2" name="Freeform 2066"/>
            <p:cNvSpPr>
              <a:spLocks/>
            </p:cNvSpPr>
            <p:nvPr/>
          </p:nvSpPr>
          <p:spPr bwMode="auto">
            <a:xfrm>
              <a:off x="2493" y="294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6 h 17"/>
                <a:gd name="T6" fmla="*/ 12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3" name="Freeform 2067"/>
            <p:cNvSpPr>
              <a:spLocks/>
            </p:cNvSpPr>
            <p:nvPr/>
          </p:nvSpPr>
          <p:spPr bwMode="auto">
            <a:xfrm>
              <a:off x="2493" y="2947"/>
              <a:ext cx="1" cy="19"/>
            </a:xfrm>
            <a:custGeom>
              <a:avLst/>
              <a:gdLst>
                <a:gd name="T0" fmla="*/ 0 w 1"/>
                <a:gd name="T1" fmla="*/ 0 h 19"/>
                <a:gd name="T2" fmla="*/ 0 w 1"/>
                <a:gd name="T3" fmla="*/ 12 h 19"/>
                <a:gd name="T4" fmla="*/ 0 w 1"/>
                <a:gd name="T5" fmla="*/ 18 h 19"/>
                <a:gd name="T6" fmla="*/ 0 w 1"/>
                <a:gd name="T7" fmla="*/ 7 h 19"/>
                <a:gd name="T8" fmla="*/ 0 w 1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9"/>
                <a:gd name="T17" fmla="*/ 1 w 1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9">
                  <a:moveTo>
                    <a:pt x="0" y="0"/>
                  </a:moveTo>
                  <a:lnTo>
                    <a:pt x="0" y="12"/>
                  </a:lnTo>
                  <a:lnTo>
                    <a:pt x="0" y="18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4" name="Freeform 2068"/>
            <p:cNvSpPr>
              <a:spLocks/>
            </p:cNvSpPr>
            <p:nvPr/>
          </p:nvSpPr>
          <p:spPr bwMode="auto">
            <a:xfrm>
              <a:off x="2493" y="2959"/>
              <a:ext cx="18" cy="17"/>
            </a:xfrm>
            <a:custGeom>
              <a:avLst/>
              <a:gdLst>
                <a:gd name="T0" fmla="*/ 1 w 18"/>
                <a:gd name="T1" fmla="*/ 5 h 17"/>
                <a:gd name="T2" fmla="*/ 0 w 18"/>
                <a:gd name="T3" fmla="*/ 16 h 17"/>
                <a:gd name="T4" fmla="*/ 17 w 18"/>
                <a:gd name="T5" fmla="*/ 13 h 17"/>
                <a:gd name="T6" fmla="*/ 16 w 18"/>
                <a:gd name="T7" fmla="*/ 0 h 17"/>
                <a:gd name="T8" fmla="*/ 1 w 18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1" y="5"/>
                  </a:moveTo>
                  <a:lnTo>
                    <a:pt x="0" y="16"/>
                  </a:lnTo>
                  <a:lnTo>
                    <a:pt x="17" y="13"/>
                  </a:lnTo>
                  <a:lnTo>
                    <a:pt x="16" y="0"/>
                  </a:lnTo>
                  <a:lnTo>
                    <a:pt x="1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5" name="Freeform 2069"/>
            <p:cNvSpPr>
              <a:spLocks/>
            </p:cNvSpPr>
            <p:nvPr/>
          </p:nvSpPr>
          <p:spPr bwMode="auto">
            <a:xfrm>
              <a:off x="2520" y="2947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3 w 19"/>
                <a:gd name="T3" fmla="*/ 16 h 17"/>
                <a:gd name="T4" fmla="*/ 18 w 19"/>
                <a:gd name="T5" fmla="*/ 16 h 17"/>
                <a:gd name="T6" fmla="*/ 14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6" name="Freeform 2070"/>
            <p:cNvSpPr>
              <a:spLocks/>
            </p:cNvSpPr>
            <p:nvPr/>
          </p:nvSpPr>
          <p:spPr bwMode="auto">
            <a:xfrm>
              <a:off x="2518" y="2947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5 h 17"/>
                <a:gd name="T6" fmla="*/ 4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5"/>
                  </a:lnTo>
                  <a:lnTo>
                    <a:pt x="4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7" name="Freeform 2071"/>
            <p:cNvSpPr>
              <a:spLocks/>
            </p:cNvSpPr>
            <p:nvPr/>
          </p:nvSpPr>
          <p:spPr bwMode="auto">
            <a:xfrm>
              <a:off x="2522" y="2959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5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5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8" name="Freeform 2072"/>
            <p:cNvSpPr>
              <a:spLocks/>
            </p:cNvSpPr>
            <p:nvPr/>
          </p:nvSpPr>
          <p:spPr bwMode="auto">
            <a:xfrm>
              <a:off x="2546" y="294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9" name="Freeform 2073"/>
            <p:cNvSpPr>
              <a:spLocks/>
            </p:cNvSpPr>
            <p:nvPr/>
          </p:nvSpPr>
          <p:spPr bwMode="auto">
            <a:xfrm>
              <a:off x="2545" y="2947"/>
              <a:ext cx="17" cy="17"/>
            </a:xfrm>
            <a:custGeom>
              <a:avLst/>
              <a:gdLst>
                <a:gd name="T0" fmla="*/ 16 w 17"/>
                <a:gd name="T1" fmla="*/ 12 h 17"/>
                <a:gd name="T2" fmla="*/ 10 w 17"/>
                <a:gd name="T3" fmla="*/ 16 h 17"/>
                <a:gd name="T4" fmla="*/ 0 w 17"/>
                <a:gd name="T5" fmla="*/ 4 h 17"/>
                <a:gd name="T6" fmla="*/ 10 w 17"/>
                <a:gd name="T7" fmla="*/ 0 h 17"/>
                <a:gd name="T8" fmla="*/ 16 w 17"/>
                <a:gd name="T9" fmla="*/ 1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2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10" y="0"/>
                  </a:lnTo>
                  <a:lnTo>
                    <a:pt x="16" y="1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0" name="Freeform 2074"/>
            <p:cNvSpPr>
              <a:spLocks/>
            </p:cNvSpPr>
            <p:nvPr/>
          </p:nvSpPr>
          <p:spPr bwMode="auto">
            <a:xfrm>
              <a:off x="2548" y="2957"/>
              <a:ext cx="17" cy="17"/>
            </a:xfrm>
            <a:custGeom>
              <a:avLst/>
              <a:gdLst>
                <a:gd name="T0" fmla="*/ 1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1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1" name="Freeform 2075"/>
            <p:cNvSpPr>
              <a:spLocks/>
            </p:cNvSpPr>
            <p:nvPr/>
          </p:nvSpPr>
          <p:spPr bwMode="auto">
            <a:xfrm>
              <a:off x="2568" y="2943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2" name="Freeform 2076"/>
            <p:cNvSpPr>
              <a:spLocks/>
            </p:cNvSpPr>
            <p:nvPr/>
          </p:nvSpPr>
          <p:spPr bwMode="auto">
            <a:xfrm>
              <a:off x="2576" y="2955"/>
              <a:ext cx="17" cy="17"/>
            </a:xfrm>
            <a:custGeom>
              <a:avLst/>
              <a:gdLst>
                <a:gd name="T0" fmla="*/ 1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1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1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3" name="Freeform 2077"/>
            <p:cNvSpPr>
              <a:spLocks/>
            </p:cNvSpPr>
            <p:nvPr/>
          </p:nvSpPr>
          <p:spPr bwMode="auto">
            <a:xfrm>
              <a:off x="2576" y="2943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4" name="Freeform 2078"/>
            <p:cNvSpPr>
              <a:spLocks/>
            </p:cNvSpPr>
            <p:nvPr/>
          </p:nvSpPr>
          <p:spPr bwMode="auto">
            <a:xfrm>
              <a:off x="2598" y="2942"/>
              <a:ext cx="17" cy="17"/>
            </a:xfrm>
            <a:custGeom>
              <a:avLst/>
              <a:gdLst>
                <a:gd name="T0" fmla="*/ 0 w 17"/>
                <a:gd name="T1" fmla="*/ 5 h 17"/>
                <a:gd name="T2" fmla="*/ 10 w 17"/>
                <a:gd name="T3" fmla="*/ 16 h 17"/>
                <a:gd name="T4" fmla="*/ 16 w 17"/>
                <a:gd name="T5" fmla="*/ 8 h 17"/>
                <a:gd name="T6" fmla="*/ 5 w 17"/>
                <a:gd name="T7" fmla="*/ 0 h 17"/>
                <a:gd name="T8" fmla="*/ 0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5"/>
                  </a:moveTo>
                  <a:lnTo>
                    <a:pt x="10" y="16"/>
                  </a:lnTo>
                  <a:lnTo>
                    <a:pt x="16" y="8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5" name="Freeform 2079"/>
            <p:cNvSpPr>
              <a:spLocks/>
            </p:cNvSpPr>
            <p:nvPr/>
          </p:nvSpPr>
          <p:spPr bwMode="auto">
            <a:xfrm>
              <a:off x="2601" y="2947"/>
              <a:ext cx="54" cy="17"/>
            </a:xfrm>
            <a:custGeom>
              <a:avLst/>
              <a:gdLst>
                <a:gd name="T0" fmla="*/ 0 w 54"/>
                <a:gd name="T1" fmla="*/ 16 h 17"/>
                <a:gd name="T2" fmla="*/ 1 w 54"/>
                <a:gd name="T3" fmla="*/ 2 h 17"/>
                <a:gd name="T4" fmla="*/ 53 w 54"/>
                <a:gd name="T5" fmla="*/ 0 h 17"/>
                <a:gd name="T6" fmla="*/ 53 w 54"/>
                <a:gd name="T7" fmla="*/ 10 h 17"/>
                <a:gd name="T8" fmla="*/ 53 w 54"/>
                <a:gd name="T9" fmla="*/ 9 h 17"/>
                <a:gd name="T10" fmla="*/ 0 w 54"/>
                <a:gd name="T11" fmla="*/ 16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4"/>
                <a:gd name="T19" fmla="*/ 0 h 17"/>
                <a:gd name="T20" fmla="*/ 54 w 54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4" h="17">
                  <a:moveTo>
                    <a:pt x="0" y="16"/>
                  </a:moveTo>
                  <a:lnTo>
                    <a:pt x="1" y="2"/>
                  </a:lnTo>
                  <a:lnTo>
                    <a:pt x="53" y="0"/>
                  </a:lnTo>
                  <a:lnTo>
                    <a:pt x="53" y="10"/>
                  </a:lnTo>
                  <a:lnTo>
                    <a:pt x="53" y="9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6" name="Freeform 2080"/>
            <p:cNvSpPr>
              <a:spLocks/>
            </p:cNvSpPr>
            <p:nvPr/>
          </p:nvSpPr>
          <p:spPr bwMode="auto">
            <a:xfrm>
              <a:off x="2598" y="2940"/>
              <a:ext cx="55" cy="17"/>
            </a:xfrm>
            <a:custGeom>
              <a:avLst/>
              <a:gdLst>
                <a:gd name="T0" fmla="*/ 0 w 55"/>
                <a:gd name="T1" fmla="*/ 2 h 17"/>
                <a:gd name="T2" fmla="*/ 6 w 55"/>
                <a:gd name="T3" fmla="*/ 16 h 17"/>
                <a:gd name="T4" fmla="*/ 54 w 55"/>
                <a:gd name="T5" fmla="*/ 13 h 17"/>
                <a:gd name="T6" fmla="*/ 51 w 55"/>
                <a:gd name="T7" fmla="*/ 0 h 17"/>
                <a:gd name="T8" fmla="*/ 0 w 55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17"/>
                <a:gd name="T17" fmla="*/ 55 w 5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17">
                  <a:moveTo>
                    <a:pt x="0" y="2"/>
                  </a:moveTo>
                  <a:lnTo>
                    <a:pt x="6" y="16"/>
                  </a:lnTo>
                  <a:lnTo>
                    <a:pt x="54" y="13"/>
                  </a:lnTo>
                  <a:lnTo>
                    <a:pt x="51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7" name="Freeform 2081"/>
            <p:cNvSpPr>
              <a:spLocks/>
            </p:cNvSpPr>
            <p:nvPr/>
          </p:nvSpPr>
          <p:spPr bwMode="auto">
            <a:xfrm>
              <a:off x="2382" y="2961"/>
              <a:ext cx="172" cy="20"/>
            </a:xfrm>
            <a:custGeom>
              <a:avLst/>
              <a:gdLst>
                <a:gd name="T0" fmla="*/ 0 w 172"/>
                <a:gd name="T1" fmla="*/ 10 h 20"/>
                <a:gd name="T2" fmla="*/ 2 w 172"/>
                <a:gd name="T3" fmla="*/ 19 h 20"/>
                <a:gd name="T4" fmla="*/ 171 w 172"/>
                <a:gd name="T5" fmla="*/ 7 h 20"/>
                <a:gd name="T6" fmla="*/ 167 w 172"/>
                <a:gd name="T7" fmla="*/ 0 h 20"/>
                <a:gd name="T8" fmla="*/ 0 w 172"/>
                <a:gd name="T9" fmla="*/ 1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2"/>
                <a:gd name="T16" fmla="*/ 0 h 20"/>
                <a:gd name="T17" fmla="*/ 172 w 172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2" h="20">
                  <a:moveTo>
                    <a:pt x="0" y="10"/>
                  </a:moveTo>
                  <a:lnTo>
                    <a:pt x="2" y="19"/>
                  </a:lnTo>
                  <a:lnTo>
                    <a:pt x="171" y="7"/>
                  </a:lnTo>
                  <a:lnTo>
                    <a:pt x="167" y="0"/>
                  </a:lnTo>
                  <a:lnTo>
                    <a:pt x="0" y="1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8" name="Freeform 2082"/>
            <p:cNvSpPr>
              <a:spLocks/>
            </p:cNvSpPr>
            <p:nvPr/>
          </p:nvSpPr>
          <p:spPr bwMode="auto">
            <a:xfrm>
              <a:off x="2562" y="2961"/>
              <a:ext cx="33" cy="17"/>
            </a:xfrm>
            <a:custGeom>
              <a:avLst/>
              <a:gdLst>
                <a:gd name="T0" fmla="*/ 0 w 33"/>
                <a:gd name="T1" fmla="*/ 3 h 17"/>
                <a:gd name="T2" fmla="*/ 3 w 33"/>
                <a:gd name="T3" fmla="*/ 16 h 17"/>
                <a:gd name="T4" fmla="*/ 32 w 33"/>
                <a:gd name="T5" fmla="*/ 9 h 17"/>
                <a:gd name="T6" fmla="*/ 29 w 33"/>
                <a:gd name="T7" fmla="*/ 0 h 17"/>
                <a:gd name="T8" fmla="*/ 0 w 3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3"/>
                  </a:moveTo>
                  <a:lnTo>
                    <a:pt x="3" y="16"/>
                  </a:lnTo>
                  <a:lnTo>
                    <a:pt x="32" y="9"/>
                  </a:lnTo>
                  <a:lnTo>
                    <a:pt x="2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9" name="Freeform 2083"/>
            <p:cNvSpPr>
              <a:spLocks/>
            </p:cNvSpPr>
            <p:nvPr/>
          </p:nvSpPr>
          <p:spPr bwMode="auto">
            <a:xfrm>
              <a:off x="2624" y="2955"/>
              <a:ext cx="35" cy="17"/>
            </a:xfrm>
            <a:custGeom>
              <a:avLst/>
              <a:gdLst>
                <a:gd name="T0" fmla="*/ 0 w 35"/>
                <a:gd name="T1" fmla="*/ 5 h 17"/>
                <a:gd name="T2" fmla="*/ 4 w 35"/>
                <a:gd name="T3" fmla="*/ 16 h 17"/>
                <a:gd name="T4" fmla="*/ 34 w 35"/>
                <a:gd name="T5" fmla="*/ 10 h 17"/>
                <a:gd name="T6" fmla="*/ 31 w 35"/>
                <a:gd name="T7" fmla="*/ 0 h 17"/>
                <a:gd name="T8" fmla="*/ 0 w 35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17"/>
                <a:gd name="T17" fmla="*/ 35 w 3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17">
                  <a:moveTo>
                    <a:pt x="0" y="5"/>
                  </a:moveTo>
                  <a:lnTo>
                    <a:pt x="4" y="16"/>
                  </a:lnTo>
                  <a:lnTo>
                    <a:pt x="34" y="10"/>
                  </a:lnTo>
                  <a:lnTo>
                    <a:pt x="31" y="0"/>
                  </a:lnTo>
                  <a:lnTo>
                    <a:pt x="0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0" name="Freeform 2084"/>
            <p:cNvSpPr>
              <a:spLocks/>
            </p:cNvSpPr>
            <p:nvPr/>
          </p:nvSpPr>
          <p:spPr bwMode="auto">
            <a:xfrm>
              <a:off x="2870" y="2932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0 w 17"/>
                <a:gd name="T3" fmla="*/ 0 h 17"/>
                <a:gd name="T4" fmla="*/ 16 w 17"/>
                <a:gd name="T5" fmla="*/ 8 h 17"/>
                <a:gd name="T6" fmla="*/ 12 w 17"/>
                <a:gd name="T7" fmla="*/ 16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7"/>
                <a:gd name="T14" fmla="*/ 17 w 17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7">
                  <a:moveTo>
                    <a:pt x="12" y="16"/>
                  </a:moveTo>
                  <a:lnTo>
                    <a:pt x="0" y="0"/>
                  </a:lnTo>
                  <a:lnTo>
                    <a:pt x="16" y="8"/>
                  </a:lnTo>
                  <a:lnTo>
                    <a:pt x="12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1" name="Freeform 2085"/>
            <p:cNvSpPr>
              <a:spLocks/>
            </p:cNvSpPr>
            <p:nvPr/>
          </p:nvSpPr>
          <p:spPr bwMode="auto">
            <a:xfrm>
              <a:off x="2665" y="2986"/>
              <a:ext cx="148" cy="86"/>
            </a:xfrm>
            <a:custGeom>
              <a:avLst/>
              <a:gdLst>
                <a:gd name="T0" fmla="*/ 6 w 148"/>
                <a:gd name="T1" fmla="*/ 25 h 86"/>
                <a:gd name="T2" fmla="*/ 5 w 148"/>
                <a:gd name="T3" fmla="*/ 26 h 86"/>
                <a:gd name="T4" fmla="*/ 3 w 148"/>
                <a:gd name="T5" fmla="*/ 29 h 86"/>
                <a:gd name="T6" fmla="*/ 1 w 148"/>
                <a:gd name="T7" fmla="*/ 30 h 86"/>
                <a:gd name="T8" fmla="*/ 0 w 148"/>
                <a:gd name="T9" fmla="*/ 33 h 86"/>
                <a:gd name="T10" fmla="*/ 0 w 148"/>
                <a:gd name="T11" fmla="*/ 36 h 86"/>
                <a:gd name="T12" fmla="*/ 0 w 148"/>
                <a:gd name="T13" fmla="*/ 40 h 86"/>
                <a:gd name="T14" fmla="*/ 1 w 148"/>
                <a:gd name="T15" fmla="*/ 45 h 86"/>
                <a:gd name="T16" fmla="*/ 2 w 148"/>
                <a:gd name="T17" fmla="*/ 51 h 86"/>
                <a:gd name="T18" fmla="*/ 3 w 148"/>
                <a:gd name="T19" fmla="*/ 55 h 86"/>
                <a:gd name="T20" fmla="*/ 6 w 148"/>
                <a:gd name="T21" fmla="*/ 57 h 86"/>
                <a:gd name="T22" fmla="*/ 98 w 148"/>
                <a:gd name="T23" fmla="*/ 82 h 86"/>
                <a:gd name="T24" fmla="*/ 111 w 148"/>
                <a:gd name="T25" fmla="*/ 85 h 86"/>
                <a:gd name="T26" fmla="*/ 120 w 148"/>
                <a:gd name="T27" fmla="*/ 85 h 86"/>
                <a:gd name="T28" fmla="*/ 124 w 148"/>
                <a:gd name="T29" fmla="*/ 84 h 86"/>
                <a:gd name="T30" fmla="*/ 131 w 148"/>
                <a:gd name="T31" fmla="*/ 82 h 86"/>
                <a:gd name="T32" fmla="*/ 134 w 148"/>
                <a:gd name="T33" fmla="*/ 79 h 86"/>
                <a:gd name="T34" fmla="*/ 137 w 148"/>
                <a:gd name="T35" fmla="*/ 78 h 86"/>
                <a:gd name="T36" fmla="*/ 141 w 148"/>
                <a:gd name="T37" fmla="*/ 77 h 86"/>
                <a:gd name="T38" fmla="*/ 144 w 148"/>
                <a:gd name="T39" fmla="*/ 75 h 86"/>
                <a:gd name="T40" fmla="*/ 146 w 148"/>
                <a:gd name="T41" fmla="*/ 71 h 86"/>
                <a:gd name="T42" fmla="*/ 147 w 148"/>
                <a:gd name="T43" fmla="*/ 67 h 86"/>
                <a:gd name="T44" fmla="*/ 147 w 148"/>
                <a:gd name="T45" fmla="*/ 48 h 86"/>
                <a:gd name="T46" fmla="*/ 145 w 148"/>
                <a:gd name="T47" fmla="*/ 43 h 86"/>
                <a:gd name="T48" fmla="*/ 141 w 148"/>
                <a:gd name="T49" fmla="*/ 34 h 86"/>
                <a:gd name="T50" fmla="*/ 137 w 148"/>
                <a:gd name="T51" fmla="*/ 30 h 86"/>
                <a:gd name="T52" fmla="*/ 132 w 148"/>
                <a:gd name="T53" fmla="*/ 25 h 86"/>
                <a:gd name="T54" fmla="*/ 123 w 148"/>
                <a:gd name="T55" fmla="*/ 18 h 86"/>
                <a:gd name="T56" fmla="*/ 116 w 148"/>
                <a:gd name="T57" fmla="*/ 14 h 86"/>
                <a:gd name="T58" fmla="*/ 103 w 148"/>
                <a:gd name="T59" fmla="*/ 9 h 86"/>
                <a:gd name="T60" fmla="*/ 91 w 148"/>
                <a:gd name="T61" fmla="*/ 3 h 86"/>
                <a:gd name="T62" fmla="*/ 80 w 148"/>
                <a:gd name="T63" fmla="*/ 2 h 86"/>
                <a:gd name="T64" fmla="*/ 72 w 148"/>
                <a:gd name="T65" fmla="*/ 1 h 86"/>
                <a:gd name="T66" fmla="*/ 62 w 148"/>
                <a:gd name="T67" fmla="*/ 0 h 86"/>
                <a:gd name="T68" fmla="*/ 53 w 148"/>
                <a:gd name="T69" fmla="*/ 0 h 86"/>
                <a:gd name="T70" fmla="*/ 43 w 148"/>
                <a:gd name="T71" fmla="*/ 0 h 86"/>
                <a:gd name="T72" fmla="*/ 34 w 148"/>
                <a:gd name="T73" fmla="*/ 2 h 86"/>
                <a:gd name="T74" fmla="*/ 29 w 148"/>
                <a:gd name="T75" fmla="*/ 3 h 86"/>
                <a:gd name="T76" fmla="*/ 6 w 148"/>
                <a:gd name="T77" fmla="*/ 25 h 8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48"/>
                <a:gd name="T118" fmla="*/ 0 h 86"/>
                <a:gd name="T119" fmla="*/ 148 w 148"/>
                <a:gd name="T120" fmla="*/ 86 h 8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48" h="86">
                  <a:moveTo>
                    <a:pt x="6" y="25"/>
                  </a:moveTo>
                  <a:lnTo>
                    <a:pt x="5" y="26"/>
                  </a:lnTo>
                  <a:lnTo>
                    <a:pt x="3" y="29"/>
                  </a:lnTo>
                  <a:lnTo>
                    <a:pt x="1" y="30"/>
                  </a:lnTo>
                  <a:lnTo>
                    <a:pt x="0" y="33"/>
                  </a:lnTo>
                  <a:lnTo>
                    <a:pt x="0" y="36"/>
                  </a:lnTo>
                  <a:lnTo>
                    <a:pt x="0" y="40"/>
                  </a:lnTo>
                  <a:lnTo>
                    <a:pt x="1" y="45"/>
                  </a:lnTo>
                  <a:lnTo>
                    <a:pt x="2" y="51"/>
                  </a:lnTo>
                  <a:lnTo>
                    <a:pt x="3" y="55"/>
                  </a:lnTo>
                  <a:lnTo>
                    <a:pt x="6" y="57"/>
                  </a:lnTo>
                  <a:lnTo>
                    <a:pt x="98" y="82"/>
                  </a:lnTo>
                  <a:lnTo>
                    <a:pt x="111" y="85"/>
                  </a:lnTo>
                  <a:lnTo>
                    <a:pt x="120" y="85"/>
                  </a:lnTo>
                  <a:lnTo>
                    <a:pt x="124" y="84"/>
                  </a:lnTo>
                  <a:lnTo>
                    <a:pt x="131" y="82"/>
                  </a:lnTo>
                  <a:lnTo>
                    <a:pt x="134" y="79"/>
                  </a:lnTo>
                  <a:lnTo>
                    <a:pt x="137" y="78"/>
                  </a:lnTo>
                  <a:lnTo>
                    <a:pt x="141" y="77"/>
                  </a:lnTo>
                  <a:lnTo>
                    <a:pt x="144" y="75"/>
                  </a:lnTo>
                  <a:lnTo>
                    <a:pt x="146" y="71"/>
                  </a:lnTo>
                  <a:lnTo>
                    <a:pt x="147" y="67"/>
                  </a:lnTo>
                  <a:lnTo>
                    <a:pt x="147" y="48"/>
                  </a:lnTo>
                  <a:lnTo>
                    <a:pt x="145" y="43"/>
                  </a:lnTo>
                  <a:lnTo>
                    <a:pt x="141" y="34"/>
                  </a:lnTo>
                  <a:lnTo>
                    <a:pt x="137" y="30"/>
                  </a:lnTo>
                  <a:lnTo>
                    <a:pt x="132" y="25"/>
                  </a:lnTo>
                  <a:lnTo>
                    <a:pt x="123" y="18"/>
                  </a:lnTo>
                  <a:lnTo>
                    <a:pt x="116" y="14"/>
                  </a:lnTo>
                  <a:lnTo>
                    <a:pt x="103" y="9"/>
                  </a:lnTo>
                  <a:lnTo>
                    <a:pt x="91" y="3"/>
                  </a:lnTo>
                  <a:lnTo>
                    <a:pt x="80" y="2"/>
                  </a:lnTo>
                  <a:lnTo>
                    <a:pt x="72" y="1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43" y="0"/>
                  </a:lnTo>
                  <a:lnTo>
                    <a:pt x="34" y="2"/>
                  </a:lnTo>
                  <a:lnTo>
                    <a:pt x="29" y="3"/>
                  </a:lnTo>
                  <a:lnTo>
                    <a:pt x="6" y="25"/>
                  </a:lnTo>
                </a:path>
              </a:pathLst>
            </a:custGeom>
            <a:solidFill>
              <a:srgbClr val="E0E0E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2" name="Freeform 2086"/>
            <p:cNvSpPr>
              <a:spLocks/>
            </p:cNvSpPr>
            <p:nvPr/>
          </p:nvSpPr>
          <p:spPr bwMode="auto">
            <a:xfrm>
              <a:off x="2668" y="3019"/>
              <a:ext cx="111" cy="53"/>
            </a:xfrm>
            <a:custGeom>
              <a:avLst/>
              <a:gdLst>
                <a:gd name="T0" fmla="*/ 0 w 111"/>
                <a:gd name="T1" fmla="*/ 11 h 53"/>
                <a:gd name="T2" fmla="*/ 1 w 111"/>
                <a:gd name="T3" fmla="*/ 16 h 53"/>
                <a:gd name="T4" fmla="*/ 3 w 111"/>
                <a:gd name="T5" fmla="*/ 21 h 53"/>
                <a:gd name="T6" fmla="*/ 5 w 111"/>
                <a:gd name="T7" fmla="*/ 24 h 53"/>
                <a:gd name="T8" fmla="*/ 8 w 111"/>
                <a:gd name="T9" fmla="*/ 26 h 53"/>
                <a:gd name="T10" fmla="*/ 13 w 111"/>
                <a:gd name="T11" fmla="*/ 27 h 53"/>
                <a:gd name="T12" fmla="*/ 19 w 111"/>
                <a:gd name="T13" fmla="*/ 28 h 53"/>
                <a:gd name="T14" fmla="*/ 24 w 111"/>
                <a:gd name="T15" fmla="*/ 30 h 53"/>
                <a:gd name="T16" fmla="*/ 30 w 111"/>
                <a:gd name="T17" fmla="*/ 32 h 53"/>
                <a:gd name="T18" fmla="*/ 35 w 111"/>
                <a:gd name="T19" fmla="*/ 33 h 53"/>
                <a:gd name="T20" fmla="*/ 41 w 111"/>
                <a:gd name="T21" fmla="*/ 34 h 53"/>
                <a:gd name="T22" fmla="*/ 46 w 111"/>
                <a:gd name="T23" fmla="*/ 37 h 53"/>
                <a:gd name="T24" fmla="*/ 52 w 111"/>
                <a:gd name="T25" fmla="*/ 38 h 53"/>
                <a:gd name="T26" fmla="*/ 58 w 111"/>
                <a:gd name="T27" fmla="*/ 38 h 53"/>
                <a:gd name="T28" fmla="*/ 63 w 111"/>
                <a:gd name="T29" fmla="*/ 40 h 53"/>
                <a:gd name="T30" fmla="*/ 69 w 111"/>
                <a:gd name="T31" fmla="*/ 42 h 53"/>
                <a:gd name="T32" fmla="*/ 74 w 111"/>
                <a:gd name="T33" fmla="*/ 43 h 53"/>
                <a:gd name="T34" fmla="*/ 80 w 111"/>
                <a:gd name="T35" fmla="*/ 45 h 53"/>
                <a:gd name="T36" fmla="*/ 85 w 111"/>
                <a:gd name="T37" fmla="*/ 47 h 53"/>
                <a:gd name="T38" fmla="*/ 91 w 111"/>
                <a:gd name="T39" fmla="*/ 48 h 53"/>
                <a:gd name="T40" fmla="*/ 96 w 111"/>
                <a:gd name="T41" fmla="*/ 49 h 53"/>
                <a:gd name="T42" fmla="*/ 102 w 111"/>
                <a:gd name="T43" fmla="*/ 51 h 53"/>
                <a:gd name="T44" fmla="*/ 107 w 111"/>
                <a:gd name="T45" fmla="*/ 52 h 53"/>
                <a:gd name="T46" fmla="*/ 106 w 111"/>
                <a:gd name="T47" fmla="*/ 48 h 53"/>
                <a:gd name="T48" fmla="*/ 107 w 111"/>
                <a:gd name="T49" fmla="*/ 45 h 53"/>
                <a:gd name="T50" fmla="*/ 110 w 111"/>
                <a:gd name="T51" fmla="*/ 41 h 53"/>
                <a:gd name="T52" fmla="*/ 106 w 111"/>
                <a:gd name="T53" fmla="*/ 37 h 53"/>
                <a:gd name="T54" fmla="*/ 101 w 111"/>
                <a:gd name="T55" fmla="*/ 34 h 53"/>
                <a:gd name="T56" fmla="*/ 97 w 111"/>
                <a:gd name="T57" fmla="*/ 31 h 53"/>
                <a:gd name="T58" fmla="*/ 91 w 111"/>
                <a:gd name="T59" fmla="*/ 29 h 53"/>
                <a:gd name="T60" fmla="*/ 86 w 111"/>
                <a:gd name="T61" fmla="*/ 26 h 53"/>
                <a:gd name="T62" fmla="*/ 80 w 111"/>
                <a:gd name="T63" fmla="*/ 23 h 53"/>
                <a:gd name="T64" fmla="*/ 75 w 111"/>
                <a:gd name="T65" fmla="*/ 19 h 53"/>
                <a:gd name="T66" fmla="*/ 70 w 111"/>
                <a:gd name="T67" fmla="*/ 16 h 53"/>
                <a:gd name="T68" fmla="*/ 65 w 111"/>
                <a:gd name="T69" fmla="*/ 14 h 53"/>
                <a:gd name="T70" fmla="*/ 60 w 111"/>
                <a:gd name="T71" fmla="*/ 10 h 53"/>
                <a:gd name="T72" fmla="*/ 55 w 111"/>
                <a:gd name="T73" fmla="*/ 7 h 53"/>
                <a:gd name="T74" fmla="*/ 49 w 111"/>
                <a:gd name="T75" fmla="*/ 5 h 53"/>
                <a:gd name="T76" fmla="*/ 44 w 111"/>
                <a:gd name="T77" fmla="*/ 3 h 53"/>
                <a:gd name="T78" fmla="*/ 39 w 111"/>
                <a:gd name="T79" fmla="*/ 1 h 53"/>
                <a:gd name="T80" fmla="*/ 33 w 111"/>
                <a:gd name="T81" fmla="*/ 0 h 53"/>
                <a:gd name="T82" fmla="*/ 28 w 111"/>
                <a:gd name="T83" fmla="*/ 0 h 53"/>
                <a:gd name="T84" fmla="*/ 22 w 111"/>
                <a:gd name="T85" fmla="*/ 0 h 53"/>
                <a:gd name="T86" fmla="*/ 17 w 111"/>
                <a:gd name="T87" fmla="*/ 0 h 53"/>
                <a:gd name="T88" fmla="*/ 11 w 111"/>
                <a:gd name="T89" fmla="*/ 3 h 53"/>
                <a:gd name="T90" fmla="*/ 6 w 111"/>
                <a:gd name="T91" fmla="*/ 5 h 53"/>
                <a:gd name="T92" fmla="*/ 1 w 111"/>
                <a:gd name="T93" fmla="*/ 9 h 53"/>
                <a:gd name="T94" fmla="*/ 1 w 111"/>
                <a:gd name="T95" fmla="*/ 9 h 5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11"/>
                <a:gd name="T145" fmla="*/ 0 h 53"/>
                <a:gd name="T146" fmla="*/ 111 w 111"/>
                <a:gd name="T147" fmla="*/ 53 h 5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11" h="53">
                  <a:moveTo>
                    <a:pt x="1" y="9"/>
                  </a:moveTo>
                  <a:lnTo>
                    <a:pt x="0" y="11"/>
                  </a:lnTo>
                  <a:lnTo>
                    <a:pt x="0" y="14"/>
                  </a:lnTo>
                  <a:lnTo>
                    <a:pt x="1" y="16"/>
                  </a:lnTo>
                  <a:lnTo>
                    <a:pt x="2" y="18"/>
                  </a:lnTo>
                  <a:lnTo>
                    <a:pt x="3" y="21"/>
                  </a:lnTo>
                  <a:lnTo>
                    <a:pt x="3" y="23"/>
                  </a:lnTo>
                  <a:lnTo>
                    <a:pt x="5" y="24"/>
                  </a:lnTo>
                  <a:lnTo>
                    <a:pt x="6" y="26"/>
                  </a:lnTo>
                  <a:lnTo>
                    <a:pt x="8" y="26"/>
                  </a:lnTo>
                  <a:lnTo>
                    <a:pt x="11" y="27"/>
                  </a:lnTo>
                  <a:lnTo>
                    <a:pt x="13" y="27"/>
                  </a:lnTo>
                  <a:lnTo>
                    <a:pt x="16" y="27"/>
                  </a:lnTo>
                  <a:lnTo>
                    <a:pt x="19" y="28"/>
                  </a:lnTo>
                  <a:lnTo>
                    <a:pt x="22" y="29"/>
                  </a:lnTo>
                  <a:lnTo>
                    <a:pt x="24" y="30"/>
                  </a:lnTo>
                  <a:lnTo>
                    <a:pt x="27" y="31"/>
                  </a:lnTo>
                  <a:lnTo>
                    <a:pt x="30" y="32"/>
                  </a:lnTo>
                  <a:lnTo>
                    <a:pt x="33" y="32"/>
                  </a:lnTo>
                  <a:lnTo>
                    <a:pt x="35" y="33"/>
                  </a:lnTo>
                  <a:lnTo>
                    <a:pt x="38" y="34"/>
                  </a:lnTo>
                  <a:lnTo>
                    <a:pt x="41" y="34"/>
                  </a:lnTo>
                  <a:lnTo>
                    <a:pt x="44" y="35"/>
                  </a:lnTo>
                  <a:lnTo>
                    <a:pt x="46" y="37"/>
                  </a:lnTo>
                  <a:lnTo>
                    <a:pt x="49" y="36"/>
                  </a:lnTo>
                  <a:lnTo>
                    <a:pt x="52" y="38"/>
                  </a:lnTo>
                  <a:lnTo>
                    <a:pt x="55" y="37"/>
                  </a:lnTo>
                  <a:lnTo>
                    <a:pt x="58" y="38"/>
                  </a:lnTo>
                  <a:lnTo>
                    <a:pt x="60" y="41"/>
                  </a:lnTo>
                  <a:lnTo>
                    <a:pt x="63" y="40"/>
                  </a:lnTo>
                  <a:lnTo>
                    <a:pt x="66" y="41"/>
                  </a:lnTo>
                  <a:lnTo>
                    <a:pt x="69" y="42"/>
                  </a:lnTo>
                  <a:lnTo>
                    <a:pt x="71" y="42"/>
                  </a:lnTo>
                  <a:lnTo>
                    <a:pt x="74" y="43"/>
                  </a:lnTo>
                  <a:lnTo>
                    <a:pt x="77" y="43"/>
                  </a:lnTo>
                  <a:lnTo>
                    <a:pt x="80" y="45"/>
                  </a:lnTo>
                  <a:lnTo>
                    <a:pt x="83" y="45"/>
                  </a:lnTo>
                  <a:lnTo>
                    <a:pt x="85" y="47"/>
                  </a:lnTo>
                  <a:lnTo>
                    <a:pt x="88" y="47"/>
                  </a:lnTo>
                  <a:lnTo>
                    <a:pt x="91" y="48"/>
                  </a:lnTo>
                  <a:lnTo>
                    <a:pt x="93" y="48"/>
                  </a:lnTo>
                  <a:lnTo>
                    <a:pt x="96" y="49"/>
                  </a:lnTo>
                  <a:lnTo>
                    <a:pt x="99" y="50"/>
                  </a:lnTo>
                  <a:lnTo>
                    <a:pt x="102" y="51"/>
                  </a:lnTo>
                  <a:lnTo>
                    <a:pt x="104" y="52"/>
                  </a:lnTo>
                  <a:lnTo>
                    <a:pt x="107" y="52"/>
                  </a:lnTo>
                  <a:lnTo>
                    <a:pt x="109" y="50"/>
                  </a:lnTo>
                  <a:lnTo>
                    <a:pt x="106" y="48"/>
                  </a:lnTo>
                  <a:lnTo>
                    <a:pt x="104" y="46"/>
                  </a:lnTo>
                  <a:lnTo>
                    <a:pt x="107" y="45"/>
                  </a:lnTo>
                  <a:lnTo>
                    <a:pt x="109" y="43"/>
                  </a:lnTo>
                  <a:lnTo>
                    <a:pt x="110" y="41"/>
                  </a:lnTo>
                  <a:lnTo>
                    <a:pt x="109" y="38"/>
                  </a:lnTo>
                  <a:lnTo>
                    <a:pt x="106" y="37"/>
                  </a:lnTo>
                  <a:lnTo>
                    <a:pt x="104" y="36"/>
                  </a:lnTo>
                  <a:lnTo>
                    <a:pt x="101" y="34"/>
                  </a:lnTo>
                  <a:lnTo>
                    <a:pt x="99" y="32"/>
                  </a:lnTo>
                  <a:lnTo>
                    <a:pt x="97" y="31"/>
                  </a:lnTo>
                  <a:lnTo>
                    <a:pt x="94" y="30"/>
                  </a:lnTo>
                  <a:lnTo>
                    <a:pt x="91" y="29"/>
                  </a:lnTo>
                  <a:lnTo>
                    <a:pt x="88" y="27"/>
                  </a:lnTo>
                  <a:lnTo>
                    <a:pt x="86" y="26"/>
                  </a:lnTo>
                  <a:lnTo>
                    <a:pt x="83" y="24"/>
                  </a:lnTo>
                  <a:lnTo>
                    <a:pt x="80" y="23"/>
                  </a:lnTo>
                  <a:lnTo>
                    <a:pt x="77" y="21"/>
                  </a:lnTo>
                  <a:lnTo>
                    <a:pt x="75" y="19"/>
                  </a:lnTo>
                  <a:lnTo>
                    <a:pt x="73" y="18"/>
                  </a:lnTo>
                  <a:lnTo>
                    <a:pt x="70" y="16"/>
                  </a:lnTo>
                  <a:lnTo>
                    <a:pt x="68" y="15"/>
                  </a:lnTo>
                  <a:lnTo>
                    <a:pt x="65" y="14"/>
                  </a:lnTo>
                  <a:lnTo>
                    <a:pt x="63" y="11"/>
                  </a:lnTo>
                  <a:lnTo>
                    <a:pt x="60" y="10"/>
                  </a:lnTo>
                  <a:lnTo>
                    <a:pt x="58" y="9"/>
                  </a:lnTo>
                  <a:lnTo>
                    <a:pt x="55" y="7"/>
                  </a:lnTo>
                  <a:lnTo>
                    <a:pt x="52" y="6"/>
                  </a:lnTo>
                  <a:lnTo>
                    <a:pt x="49" y="5"/>
                  </a:lnTo>
                  <a:lnTo>
                    <a:pt x="47" y="4"/>
                  </a:lnTo>
                  <a:lnTo>
                    <a:pt x="44" y="3"/>
                  </a:lnTo>
                  <a:lnTo>
                    <a:pt x="41" y="2"/>
                  </a:lnTo>
                  <a:lnTo>
                    <a:pt x="39" y="1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1" y="3"/>
                  </a:lnTo>
                  <a:lnTo>
                    <a:pt x="8" y="4"/>
                  </a:lnTo>
                  <a:lnTo>
                    <a:pt x="6" y="5"/>
                  </a:lnTo>
                  <a:lnTo>
                    <a:pt x="4" y="7"/>
                  </a:lnTo>
                  <a:lnTo>
                    <a:pt x="1" y="9"/>
                  </a:lnTo>
                  <a:lnTo>
                    <a:pt x="0" y="11"/>
                  </a:lnTo>
                  <a:lnTo>
                    <a:pt x="1" y="9"/>
                  </a:lnTo>
                </a:path>
              </a:pathLst>
            </a:custGeom>
            <a:solidFill>
              <a:schemeClr val="bg2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3" name="Freeform 2087"/>
            <p:cNvSpPr>
              <a:spLocks/>
            </p:cNvSpPr>
            <p:nvPr/>
          </p:nvSpPr>
          <p:spPr bwMode="auto">
            <a:xfrm>
              <a:off x="2669" y="3010"/>
              <a:ext cx="112" cy="47"/>
            </a:xfrm>
            <a:custGeom>
              <a:avLst/>
              <a:gdLst>
                <a:gd name="T0" fmla="*/ 111 w 112"/>
                <a:gd name="T1" fmla="*/ 43 h 47"/>
                <a:gd name="T2" fmla="*/ 108 w 112"/>
                <a:gd name="T3" fmla="*/ 44 h 47"/>
                <a:gd name="T4" fmla="*/ 103 w 112"/>
                <a:gd name="T5" fmla="*/ 41 h 47"/>
                <a:gd name="T6" fmla="*/ 97 w 112"/>
                <a:gd name="T7" fmla="*/ 37 h 47"/>
                <a:gd name="T8" fmla="*/ 92 w 112"/>
                <a:gd name="T9" fmla="*/ 32 h 47"/>
                <a:gd name="T10" fmla="*/ 86 w 112"/>
                <a:gd name="T11" fmla="*/ 28 h 47"/>
                <a:gd name="T12" fmla="*/ 81 w 112"/>
                <a:gd name="T13" fmla="*/ 25 h 47"/>
                <a:gd name="T14" fmla="*/ 77 w 112"/>
                <a:gd name="T15" fmla="*/ 20 h 47"/>
                <a:gd name="T16" fmla="*/ 71 w 112"/>
                <a:gd name="T17" fmla="*/ 17 h 47"/>
                <a:gd name="T18" fmla="*/ 66 w 112"/>
                <a:gd name="T19" fmla="*/ 14 h 47"/>
                <a:gd name="T20" fmla="*/ 61 w 112"/>
                <a:gd name="T21" fmla="*/ 11 h 47"/>
                <a:gd name="T22" fmla="*/ 55 w 112"/>
                <a:gd name="T23" fmla="*/ 9 h 47"/>
                <a:gd name="T24" fmla="*/ 50 w 112"/>
                <a:gd name="T25" fmla="*/ 6 h 47"/>
                <a:gd name="T26" fmla="*/ 44 w 112"/>
                <a:gd name="T27" fmla="*/ 4 h 47"/>
                <a:gd name="T28" fmla="*/ 39 w 112"/>
                <a:gd name="T29" fmla="*/ 2 h 47"/>
                <a:gd name="T30" fmla="*/ 33 w 112"/>
                <a:gd name="T31" fmla="*/ 1 h 47"/>
                <a:gd name="T32" fmla="*/ 28 w 112"/>
                <a:gd name="T33" fmla="*/ 1 h 47"/>
                <a:gd name="T34" fmla="*/ 22 w 112"/>
                <a:gd name="T35" fmla="*/ 0 h 47"/>
                <a:gd name="T36" fmla="*/ 17 w 112"/>
                <a:gd name="T37" fmla="*/ 1 h 47"/>
                <a:gd name="T38" fmla="*/ 11 w 112"/>
                <a:gd name="T39" fmla="*/ 2 h 47"/>
                <a:gd name="T40" fmla="*/ 6 w 112"/>
                <a:gd name="T41" fmla="*/ 3 h 47"/>
                <a:gd name="T42" fmla="*/ 1 w 112"/>
                <a:gd name="T43" fmla="*/ 6 h 47"/>
                <a:gd name="T44" fmla="*/ 0 w 112"/>
                <a:gd name="T45" fmla="*/ 11 h 47"/>
                <a:gd name="T46" fmla="*/ 0 w 112"/>
                <a:gd name="T47" fmla="*/ 16 h 47"/>
                <a:gd name="T48" fmla="*/ 5 w 112"/>
                <a:gd name="T49" fmla="*/ 16 h 47"/>
                <a:gd name="T50" fmla="*/ 11 w 112"/>
                <a:gd name="T51" fmla="*/ 15 h 47"/>
                <a:gd name="T52" fmla="*/ 16 w 112"/>
                <a:gd name="T53" fmla="*/ 12 h 47"/>
                <a:gd name="T54" fmla="*/ 22 w 112"/>
                <a:gd name="T55" fmla="*/ 11 h 47"/>
                <a:gd name="T56" fmla="*/ 27 w 112"/>
                <a:gd name="T57" fmla="*/ 10 h 47"/>
                <a:gd name="T58" fmla="*/ 33 w 112"/>
                <a:gd name="T59" fmla="*/ 11 h 47"/>
                <a:gd name="T60" fmla="*/ 38 w 112"/>
                <a:gd name="T61" fmla="*/ 12 h 47"/>
                <a:gd name="T62" fmla="*/ 44 w 112"/>
                <a:gd name="T63" fmla="*/ 14 h 47"/>
                <a:gd name="T64" fmla="*/ 49 w 112"/>
                <a:gd name="T65" fmla="*/ 16 h 47"/>
                <a:gd name="T66" fmla="*/ 55 w 112"/>
                <a:gd name="T67" fmla="*/ 19 h 47"/>
                <a:gd name="T68" fmla="*/ 60 w 112"/>
                <a:gd name="T69" fmla="*/ 20 h 47"/>
                <a:gd name="T70" fmla="*/ 65 w 112"/>
                <a:gd name="T71" fmla="*/ 24 h 47"/>
                <a:gd name="T72" fmla="*/ 69 w 112"/>
                <a:gd name="T73" fmla="*/ 26 h 47"/>
                <a:gd name="T74" fmla="*/ 74 w 112"/>
                <a:gd name="T75" fmla="*/ 28 h 47"/>
                <a:gd name="T76" fmla="*/ 79 w 112"/>
                <a:gd name="T77" fmla="*/ 31 h 47"/>
                <a:gd name="T78" fmla="*/ 84 w 112"/>
                <a:gd name="T79" fmla="*/ 34 h 47"/>
                <a:gd name="T80" fmla="*/ 88 w 112"/>
                <a:gd name="T81" fmla="*/ 37 h 47"/>
                <a:gd name="T82" fmla="*/ 93 w 112"/>
                <a:gd name="T83" fmla="*/ 40 h 47"/>
                <a:gd name="T84" fmla="*/ 98 w 112"/>
                <a:gd name="T85" fmla="*/ 43 h 47"/>
                <a:gd name="T86" fmla="*/ 104 w 112"/>
                <a:gd name="T87" fmla="*/ 44 h 47"/>
                <a:gd name="T88" fmla="*/ 109 w 112"/>
                <a:gd name="T89" fmla="*/ 46 h 4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12"/>
                <a:gd name="T136" fmla="*/ 0 h 47"/>
                <a:gd name="T137" fmla="*/ 112 w 112"/>
                <a:gd name="T138" fmla="*/ 47 h 47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12" h="47">
                  <a:moveTo>
                    <a:pt x="111" y="45"/>
                  </a:moveTo>
                  <a:lnTo>
                    <a:pt x="111" y="43"/>
                  </a:lnTo>
                  <a:lnTo>
                    <a:pt x="111" y="44"/>
                  </a:lnTo>
                  <a:lnTo>
                    <a:pt x="108" y="44"/>
                  </a:lnTo>
                  <a:lnTo>
                    <a:pt x="106" y="42"/>
                  </a:lnTo>
                  <a:lnTo>
                    <a:pt x="103" y="41"/>
                  </a:lnTo>
                  <a:lnTo>
                    <a:pt x="100" y="39"/>
                  </a:lnTo>
                  <a:lnTo>
                    <a:pt x="97" y="37"/>
                  </a:lnTo>
                  <a:lnTo>
                    <a:pt x="95" y="35"/>
                  </a:lnTo>
                  <a:lnTo>
                    <a:pt x="92" y="32"/>
                  </a:lnTo>
                  <a:lnTo>
                    <a:pt x="89" y="30"/>
                  </a:lnTo>
                  <a:lnTo>
                    <a:pt x="86" y="28"/>
                  </a:lnTo>
                  <a:lnTo>
                    <a:pt x="84" y="27"/>
                  </a:lnTo>
                  <a:lnTo>
                    <a:pt x="81" y="25"/>
                  </a:lnTo>
                  <a:lnTo>
                    <a:pt x="80" y="23"/>
                  </a:lnTo>
                  <a:lnTo>
                    <a:pt x="77" y="20"/>
                  </a:lnTo>
                  <a:lnTo>
                    <a:pt x="74" y="19"/>
                  </a:lnTo>
                  <a:lnTo>
                    <a:pt x="71" y="17"/>
                  </a:lnTo>
                  <a:lnTo>
                    <a:pt x="69" y="15"/>
                  </a:lnTo>
                  <a:lnTo>
                    <a:pt x="66" y="14"/>
                  </a:lnTo>
                  <a:lnTo>
                    <a:pt x="63" y="12"/>
                  </a:lnTo>
                  <a:lnTo>
                    <a:pt x="61" y="11"/>
                  </a:lnTo>
                  <a:lnTo>
                    <a:pt x="58" y="10"/>
                  </a:lnTo>
                  <a:lnTo>
                    <a:pt x="55" y="9"/>
                  </a:lnTo>
                  <a:lnTo>
                    <a:pt x="52" y="7"/>
                  </a:lnTo>
                  <a:lnTo>
                    <a:pt x="50" y="6"/>
                  </a:lnTo>
                  <a:lnTo>
                    <a:pt x="47" y="5"/>
                  </a:lnTo>
                  <a:lnTo>
                    <a:pt x="44" y="4"/>
                  </a:lnTo>
                  <a:lnTo>
                    <a:pt x="41" y="3"/>
                  </a:lnTo>
                  <a:lnTo>
                    <a:pt x="39" y="2"/>
                  </a:lnTo>
                  <a:lnTo>
                    <a:pt x="35" y="2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1"/>
                  </a:lnTo>
                  <a:lnTo>
                    <a:pt x="25" y="1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7" y="1"/>
                  </a:lnTo>
                  <a:lnTo>
                    <a:pt x="14" y="1"/>
                  </a:lnTo>
                  <a:lnTo>
                    <a:pt x="11" y="2"/>
                  </a:lnTo>
                  <a:lnTo>
                    <a:pt x="9" y="2"/>
                  </a:lnTo>
                  <a:lnTo>
                    <a:pt x="6" y="3"/>
                  </a:lnTo>
                  <a:lnTo>
                    <a:pt x="3" y="4"/>
                  </a:lnTo>
                  <a:lnTo>
                    <a:pt x="1" y="6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3" y="17"/>
                  </a:lnTo>
                  <a:lnTo>
                    <a:pt x="5" y="16"/>
                  </a:lnTo>
                  <a:lnTo>
                    <a:pt x="8" y="15"/>
                  </a:lnTo>
                  <a:lnTo>
                    <a:pt x="11" y="15"/>
                  </a:lnTo>
                  <a:lnTo>
                    <a:pt x="14" y="14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22" y="11"/>
                  </a:lnTo>
                  <a:lnTo>
                    <a:pt x="25" y="10"/>
                  </a:lnTo>
                  <a:lnTo>
                    <a:pt x="27" y="10"/>
                  </a:lnTo>
                  <a:lnTo>
                    <a:pt x="30" y="10"/>
                  </a:lnTo>
                  <a:lnTo>
                    <a:pt x="33" y="11"/>
                  </a:lnTo>
                  <a:lnTo>
                    <a:pt x="35" y="12"/>
                  </a:lnTo>
                  <a:lnTo>
                    <a:pt x="38" y="12"/>
                  </a:lnTo>
                  <a:lnTo>
                    <a:pt x="41" y="13"/>
                  </a:lnTo>
                  <a:lnTo>
                    <a:pt x="44" y="14"/>
                  </a:lnTo>
                  <a:lnTo>
                    <a:pt x="46" y="15"/>
                  </a:lnTo>
                  <a:lnTo>
                    <a:pt x="49" y="16"/>
                  </a:lnTo>
                  <a:lnTo>
                    <a:pt x="52" y="17"/>
                  </a:lnTo>
                  <a:lnTo>
                    <a:pt x="55" y="19"/>
                  </a:lnTo>
                  <a:lnTo>
                    <a:pt x="57" y="20"/>
                  </a:lnTo>
                  <a:lnTo>
                    <a:pt x="60" y="20"/>
                  </a:lnTo>
                  <a:lnTo>
                    <a:pt x="63" y="21"/>
                  </a:lnTo>
                  <a:lnTo>
                    <a:pt x="65" y="24"/>
                  </a:lnTo>
                  <a:lnTo>
                    <a:pt x="67" y="24"/>
                  </a:lnTo>
                  <a:lnTo>
                    <a:pt x="69" y="26"/>
                  </a:lnTo>
                  <a:lnTo>
                    <a:pt x="71" y="27"/>
                  </a:lnTo>
                  <a:lnTo>
                    <a:pt x="74" y="28"/>
                  </a:lnTo>
                  <a:lnTo>
                    <a:pt x="76" y="29"/>
                  </a:lnTo>
                  <a:lnTo>
                    <a:pt x="79" y="31"/>
                  </a:lnTo>
                  <a:lnTo>
                    <a:pt x="82" y="32"/>
                  </a:lnTo>
                  <a:lnTo>
                    <a:pt x="84" y="34"/>
                  </a:lnTo>
                  <a:lnTo>
                    <a:pt x="86" y="35"/>
                  </a:lnTo>
                  <a:lnTo>
                    <a:pt x="88" y="37"/>
                  </a:lnTo>
                  <a:lnTo>
                    <a:pt x="90" y="38"/>
                  </a:lnTo>
                  <a:lnTo>
                    <a:pt x="93" y="40"/>
                  </a:lnTo>
                  <a:lnTo>
                    <a:pt x="96" y="42"/>
                  </a:lnTo>
                  <a:lnTo>
                    <a:pt x="98" y="43"/>
                  </a:lnTo>
                  <a:lnTo>
                    <a:pt x="101" y="43"/>
                  </a:lnTo>
                  <a:lnTo>
                    <a:pt x="104" y="44"/>
                  </a:lnTo>
                  <a:lnTo>
                    <a:pt x="106" y="46"/>
                  </a:lnTo>
                  <a:lnTo>
                    <a:pt x="109" y="46"/>
                  </a:lnTo>
                  <a:lnTo>
                    <a:pt x="111" y="45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4" name="Freeform 2088"/>
            <p:cNvSpPr>
              <a:spLocks/>
            </p:cNvSpPr>
            <p:nvPr/>
          </p:nvSpPr>
          <p:spPr bwMode="auto">
            <a:xfrm>
              <a:off x="2770" y="3026"/>
              <a:ext cx="45" cy="45"/>
            </a:xfrm>
            <a:custGeom>
              <a:avLst/>
              <a:gdLst>
                <a:gd name="T0" fmla="*/ 3 w 45"/>
                <a:gd name="T1" fmla="*/ 24 h 45"/>
                <a:gd name="T2" fmla="*/ 8 w 45"/>
                <a:gd name="T3" fmla="*/ 25 h 45"/>
                <a:gd name="T4" fmla="*/ 15 w 45"/>
                <a:gd name="T5" fmla="*/ 25 h 45"/>
                <a:gd name="T6" fmla="*/ 22 w 45"/>
                <a:gd name="T7" fmla="*/ 24 h 45"/>
                <a:gd name="T8" fmla="*/ 27 w 45"/>
                <a:gd name="T9" fmla="*/ 23 h 45"/>
                <a:gd name="T10" fmla="*/ 34 w 45"/>
                <a:gd name="T11" fmla="*/ 19 h 45"/>
                <a:gd name="T12" fmla="*/ 39 w 45"/>
                <a:gd name="T13" fmla="*/ 13 h 45"/>
                <a:gd name="T14" fmla="*/ 41 w 45"/>
                <a:gd name="T15" fmla="*/ 10 h 45"/>
                <a:gd name="T16" fmla="*/ 42 w 45"/>
                <a:gd name="T17" fmla="*/ 8 h 45"/>
                <a:gd name="T18" fmla="*/ 42 w 45"/>
                <a:gd name="T19" fmla="*/ 5 h 45"/>
                <a:gd name="T20" fmla="*/ 39 w 45"/>
                <a:gd name="T21" fmla="*/ 0 h 45"/>
                <a:gd name="T22" fmla="*/ 43 w 45"/>
                <a:gd name="T23" fmla="*/ 5 h 45"/>
                <a:gd name="T24" fmla="*/ 44 w 45"/>
                <a:gd name="T25" fmla="*/ 10 h 45"/>
                <a:gd name="T26" fmla="*/ 44 w 45"/>
                <a:gd name="T27" fmla="*/ 25 h 45"/>
                <a:gd name="T28" fmla="*/ 43 w 45"/>
                <a:gd name="T29" fmla="*/ 30 h 45"/>
                <a:gd name="T30" fmla="*/ 39 w 45"/>
                <a:gd name="T31" fmla="*/ 34 h 45"/>
                <a:gd name="T32" fmla="*/ 37 w 45"/>
                <a:gd name="T33" fmla="*/ 37 h 45"/>
                <a:gd name="T34" fmla="*/ 32 w 45"/>
                <a:gd name="T35" fmla="*/ 38 h 45"/>
                <a:gd name="T36" fmla="*/ 29 w 45"/>
                <a:gd name="T37" fmla="*/ 40 h 45"/>
                <a:gd name="T38" fmla="*/ 23 w 45"/>
                <a:gd name="T39" fmla="*/ 42 h 45"/>
                <a:gd name="T40" fmla="*/ 17 w 45"/>
                <a:gd name="T41" fmla="*/ 44 h 45"/>
                <a:gd name="T42" fmla="*/ 10 w 45"/>
                <a:gd name="T43" fmla="*/ 44 h 45"/>
                <a:gd name="T44" fmla="*/ 6 w 45"/>
                <a:gd name="T45" fmla="*/ 44 h 45"/>
                <a:gd name="T46" fmla="*/ 3 w 45"/>
                <a:gd name="T47" fmla="*/ 40 h 45"/>
                <a:gd name="T48" fmla="*/ 0 w 45"/>
                <a:gd name="T49" fmla="*/ 36 h 45"/>
                <a:gd name="T50" fmla="*/ 2 w 45"/>
                <a:gd name="T51" fmla="*/ 34 h 45"/>
                <a:gd name="T52" fmla="*/ 6 w 45"/>
                <a:gd name="T53" fmla="*/ 32 h 45"/>
                <a:gd name="T54" fmla="*/ 4 w 45"/>
                <a:gd name="T55" fmla="*/ 30 h 45"/>
                <a:gd name="T56" fmla="*/ 3 w 45"/>
                <a:gd name="T57" fmla="*/ 29 h 45"/>
                <a:gd name="T58" fmla="*/ 3 w 45"/>
                <a:gd name="T59" fmla="*/ 26 h 45"/>
                <a:gd name="T60" fmla="*/ 3 w 45"/>
                <a:gd name="T61" fmla="*/ 24 h 4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5"/>
                <a:gd name="T94" fmla="*/ 0 h 45"/>
                <a:gd name="T95" fmla="*/ 45 w 45"/>
                <a:gd name="T96" fmla="*/ 45 h 4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5" h="45">
                  <a:moveTo>
                    <a:pt x="3" y="24"/>
                  </a:moveTo>
                  <a:lnTo>
                    <a:pt x="8" y="25"/>
                  </a:lnTo>
                  <a:lnTo>
                    <a:pt x="15" y="25"/>
                  </a:lnTo>
                  <a:lnTo>
                    <a:pt x="22" y="24"/>
                  </a:lnTo>
                  <a:lnTo>
                    <a:pt x="27" y="23"/>
                  </a:lnTo>
                  <a:lnTo>
                    <a:pt x="34" y="19"/>
                  </a:lnTo>
                  <a:lnTo>
                    <a:pt x="39" y="13"/>
                  </a:lnTo>
                  <a:lnTo>
                    <a:pt x="41" y="10"/>
                  </a:lnTo>
                  <a:lnTo>
                    <a:pt x="42" y="8"/>
                  </a:lnTo>
                  <a:lnTo>
                    <a:pt x="42" y="5"/>
                  </a:lnTo>
                  <a:lnTo>
                    <a:pt x="39" y="0"/>
                  </a:lnTo>
                  <a:lnTo>
                    <a:pt x="43" y="5"/>
                  </a:lnTo>
                  <a:lnTo>
                    <a:pt x="44" y="10"/>
                  </a:lnTo>
                  <a:lnTo>
                    <a:pt x="44" y="25"/>
                  </a:lnTo>
                  <a:lnTo>
                    <a:pt x="43" y="30"/>
                  </a:lnTo>
                  <a:lnTo>
                    <a:pt x="39" y="34"/>
                  </a:lnTo>
                  <a:lnTo>
                    <a:pt x="37" y="37"/>
                  </a:lnTo>
                  <a:lnTo>
                    <a:pt x="32" y="38"/>
                  </a:lnTo>
                  <a:lnTo>
                    <a:pt x="29" y="40"/>
                  </a:lnTo>
                  <a:lnTo>
                    <a:pt x="23" y="42"/>
                  </a:lnTo>
                  <a:lnTo>
                    <a:pt x="17" y="44"/>
                  </a:lnTo>
                  <a:lnTo>
                    <a:pt x="10" y="44"/>
                  </a:lnTo>
                  <a:lnTo>
                    <a:pt x="6" y="44"/>
                  </a:lnTo>
                  <a:lnTo>
                    <a:pt x="3" y="40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6" y="32"/>
                  </a:lnTo>
                  <a:lnTo>
                    <a:pt x="4" y="30"/>
                  </a:lnTo>
                  <a:lnTo>
                    <a:pt x="3" y="29"/>
                  </a:lnTo>
                  <a:lnTo>
                    <a:pt x="3" y="26"/>
                  </a:lnTo>
                  <a:lnTo>
                    <a:pt x="3" y="24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5" name="Freeform 2089"/>
            <p:cNvSpPr>
              <a:spLocks/>
            </p:cNvSpPr>
            <p:nvPr/>
          </p:nvSpPr>
          <p:spPr bwMode="auto">
            <a:xfrm>
              <a:off x="2665" y="2940"/>
              <a:ext cx="237" cy="80"/>
            </a:xfrm>
            <a:custGeom>
              <a:avLst/>
              <a:gdLst>
                <a:gd name="T0" fmla="*/ 8 w 237"/>
                <a:gd name="T1" fmla="*/ 73 h 80"/>
                <a:gd name="T2" fmla="*/ 2 w 237"/>
                <a:gd name="T3" fmla="*/ 69 h 80"/>
                <a:gd name="T4" fmla="*/ 0 w 237"/>
                <a:gd name="T5" fmla="*/ 56 h 80"/>
                <a:gd name="T6" fmla="*/ 6 w 237"/>
                <a:gd name="T7" fmla="*/ 41 h 80"/>
                <a:gd name="T8" fmla="*/ 15 w 237"/>
                <a:gd name="T9" fmla="*/ 34 h 80"/>
                <a:gd name="T10" fmla="*/ 30 w 237"/>
                <a:gd name="T11" fmla="*/ 29 h 80"/>
                <a:gd name="T12" fmla="*/ 56 w 237"/>
                <a:gd name="T13" fmla="*/ 28 h 80"/>
                <a:gd name="T14" fmla="*/ 81 w 237"/>
                <a:gd name="T15" fmla="*/ 33 h 80"/>
                <a:gd name="T16" fmla="*/ 96 w 237"/>
                <a:gd name="T17" fmla="*/ 37 h 80"/>
                <a:gd name="T18" fmla="*/ 120 w 237"/>
                <a:gd name="T19" fmla="*/ 48 h 80"/>
                <a:gd name="T20" fmla="*/ 138 w 237"/>
                <a:gd name="T21" fmla="*/ 58 h 80"/>
                <a:gd name="T22" fmla="*/ 159 w 237"/>
                <a:gd name="T23" fmla="*/ 69 h 80"/>
                <a:gd name="T24" fmla="*/ 168 w 237"/>
                <a:gd name="T25" fmla="*/ 73 h 80"/>
                <a:gd name="T26" fmla="*/ 188 w 237"/>
                <a:gd name="T27" fmla="*/ 79 h 80"/>
                <a:gd name="T28" fmla="*/ 202 w 237"/>
                <a:gd name="T29" fmla="*/ 79 h 80"/>
                <a:gd name="T30" fmla="*/ 217 w 237"/>
                <a:gd name="T31" fmla="*/ 74 h 80"/>
                <a:gd name="T32" fmla="*/ 229 w 237"/>
                <a:gd name="T33" fmla="*/ 66 h 80"/>
                <a:gd name="T34" fmla="*/ 235 w 237"/>
                <a:gd name="T35" fmla="*/ 54 h 80"/>
                <a:gd name="T36" fmla="*/ 236 w 237"/>
                <a:gd name="T37" fmla="*/ 38 h 80"/>
                <a:gd name="T38" fmla="*/ 232 w 237"/>
                <a:gd name="T39" fmla="*/ 23 h 80"/>
                <a:gd name="T40" fmla="*/ 222 w 237"/>
                <a:gd name="T41" fmla="*/ 13 h 80"/>
                <a:gd name="T42" fmla="*/ 212 w 237"/>
                <a:gd name="T43" fmla="*/ 0 h 8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37"/>
                <a:gd name="T67" fmla="*/ 0 h 80"/>
                <a:gd name="T68" fmla="*/ 237 w 237"/>
                <a:gd name="T69" fmla="*/ 80 h 8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37" h="80">
                  <a:moveTo>
                    <a:pt x="8" y="73"/>
                  </a:moveTo>
                  <a:lnTo>
                    <a:pt x="2" y="69"/>
                  </a:lnTo>
                  <a:lnTo>
                    <a:pt x="0" y="56"/>
                  </a:lnTo>
                  <a:lnTo>
                    <a:pt x="6" y="41"/>
                  </a:lnTo>
                  <a:lnTo>
                    <a:pt x="15" y="34"/>
                  </a:lnTo>
                  <a:lnTo>
                    <a:pt x="30" y="29"/>
                  </a:lnTo>
                  <a:lnTo>
                    <a:pt x="56" y="28"/>
                  </a:lnTo>
                  <a:lnTo>
                    <a:pt x="81" y="33"/>
                  </a:lnTo>
                  <a:lnTo>
                    <a:pt x="96" y="37"/>
                  </a:lnTo>
                  <a:lnTo>
                    <a:pt x="120" y="48"/>
                  </a:lnTo>
                  <a:lnTo>
                    <a:pt x="138" y="58"/>
                  </a:lnTo>
                  <a:lnTo>
                    <a:pt x="159" y="69"/>
                  </a:lnTo>
                  <a:lnTo>
                    <a:pt x="168" y="73"/>
                  </a:lnTo>
                  <a:lnTo>
                    <a:pt x="188" y="79"/>
                  </a:lnTo>
                  <a:lnTo>
                    <a:pt x="202" y="79"/>
                  </a:lnTo>
                  <a:lnTo>
                    <a:pt x="217" y="74"/>
                  </a:lnTo>
                  <a:lnTo>
                    <a:pt x="229" y="66"/>
                  </a:lnTo>
                  <a:lnTo>
                    <a:pt x="235" y="54"/>
                  </a:lnTo>
                  <a:lnTo>
                    <a:pt x="236" y="38"/>
                  </a:lnTo>
                  <a:lnTo>
                    <a:pt x="232" y="23"/>
                  </a:lnTo>
                  <a:lnTo>
                    <a:pt x="222" y="13"/>
                  </a:lnTo>
                  <a:lnTo>
                    <a:pt x="212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6" name="Freeform 2090"/>
            <p:cNvSpPr>
              <a:spLocks/>
            </p:cNvSpPr>
            <p:nvPr/>
          </p:nvSpPr>
          <p:spPr bwMode="auto">
            <a:xfrm>
              <a:off x="2664" y="2935"/>
              <a:ext cx="237" cy="85"/>
            </a:xfrm>
            <a:custGeom>
              <a:avLst/>
              <a:gdLst>
                <a:gd name="T0" fmla="*/ 8 w 237"/>
                <a:gd name="T1" fmla="*/ 77 h 85"/>
                <a:gd name="T2" fmla="*/ 2 w 237"/>
                <a:gd name="T3" fmla="*/ 73 h 85"/>
                <a:gd name="T4" fmla="*/ 0 w 237"/>
                <a:gd name="T5" fmla="*/ 60 h 85"/>
                <a:gd name="T6" fmla="*/ 6 w 237"/>
                <a:gd name="T7" fmla="*/ 44 h 85"/>
                <a:gd name="T8" fmla="*/ 15 w 237"/>
                <a:gd name="T9" fmla="*/ 36 h 85"/>
                <a:gd name="T10" fmla="*/ 30 w 237"/>
                <a:gd name="T11" fmla="*/ 31 h 85"/>
                <a:gd name="T12" fmla="*/ 56 w 237"/>
                <a:gd name="T13" fmla="*/ 30 h 85"/>
                <a:gd name="T14" fmla="*/ 81 w 237"/>
                <a:gd name="T15" fmla="*/ 35 h 85"/>
                <a:gd name="T16" fmla="*/ 96 w 237"/>
                <a:gd name="T17" fmla="*/ 39 h 85"/>
                <a:gd name="T18" fmla="*/ 120 w 237"/>
                <a:gd name="T19" fmla="*/ 51 h 85"/>
                <a:gd name="T20" fmla="*/ 138 w 237"/>
                <a:gd name="T21" fmla="*/ 61 h 85"/>
                <a:gd name="T22" fmla="*/ 159 w 237"/>
                <a:gd name="T23" fmla="*/ 73 h 85"/>
                <a:gd name="T24" fmla="*/ 168 w 237"/>
                <a:gd name="T25" fmla="*/ 77 h 85"/>
                <a:gd name="T26" fmla="*/ 188 w 237"/>
                <a:gd name="T27" fmla="*/ 84 h 85"/>
                <a:gd name="T28" fmla="*/ 202 w 237"/>
                <a:gd name="T29" fmla="*/ 84 h 85"/>
                <a:gd name="T30" fmla="*/ 217 w 237"/>
                <a:gd name="T31" fmla="*/ 78 h 85"/>
                <a:gd name="T32" fmla="*/ 229 w 237"/>
                <a:gd name="T33" fmla="*/ 71 h 85"/>
                <a:gd name="T34" fmla="*/ 235 w 237"/>
                <a:gd name="T35" fmla="*/ 57 h 85"/>
                <a:gd name="T36" fmla="*/ 236 w 237"/>
                <a:gd name="T37" fmla="*/ 40 h 85"/>
                <a:gd name="T38" fmla="*/ 232 w 237"/>
                <a:gd name="T39" fmla="*/ 24 h 85"/>
                <a:gd name="T40" fmla="*/ 222 w 237"/>
                <a:gd name="T41" fmla="*/ 13 h 85"/>
                <a:gd name="T42" fmla="*/ 212 w 237"/>
                <a:gd name="T43" fmla="*/ 0 h 8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37"/>
                <a:gd name="T67" fmla="*/ 0 h 85"/>
                <a:gd name="T68" fmla="*/ 237 w 237"/>
                <a:gd name="T69" fmla="*/ 85 h 8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37" h="85">
                  <a:moveTo>
                    <a:pt x="8" y="77"/>
                  </a:moveTo>
                  <a:lnTo>
                    <a:pt x="2" y="73"/>
                  </a:lnTo>
                  <a:lnTo>
                    <a:pt x="0" y="60"/>
                  </a:lnTo>
                  <a:lnTo>
                    <a:pt x="6" y="44"/>
                  </a:lnTo>
                  <a:lnTo>
                    <a:pt x="15" y="36"/>
                  </a:lnTo>
                  <a:lnTo>
                    <a:pt x="30" y="31"/>
                  </a:lnTo>
                  <a:lnTo>
                    <a:pt x="56" y="30"/>
                  </a:lnTo>
                  <a:lnTo>
                    <a:pt x="81" y="35"/>
                  </a:lnTo>
                  <a:lnTo>
                    <a:pt x="96" y="39"/>
                  </a:lnTo>
                  <a:lnTo>
                    <a:pt x="120" y="51"/>
                  </a:lnTo>
                  <a:lnTo>
                    <a:pt x="138" y="61"/>
                  </a:lnTo>
                  <a:lnTo>
                    <a:pt x="159" y="73"/>
                  </a:lnTo>
                  <a:lnTo>
                    <a:pt x="168" y="77"/>
                  </a:lnTo>
                  <a:lnTo>
                    <a:pt x="188" y="84"/>
                  </a:lnTo>
                  <a:lnTo>
                    <a:pt x="202" y="84"/>
                  </a:lnTo>
                  <a:lnTo>
                    <a:pt x="217" y="78"/>
                  </a:lnTo>
                  <a:lnTo>
                    <a:pt x="229" y="71"/>
                  </a:lnTo>
                  <a:lnTo>
                    <a:pt x="235" y="57"/>
                  </a:lnTo>
                  <a:lnTo>
                    <a:pt x="236" y="40"/>
                  </a:lnTo>
                  <a:lnTo>
                    <a:pt x="232" y="24"/>
                  </a:lnTo>
                  <a:lnTo>
                    <a:pt x="222" y="13"/>
                  </a:lnTo>
                  <a:lnTo>
                    <a:pt x="212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</p:grpSp>
      <p:graphicFrame>
        <p:nvGraphicFramePr>
          <p:cNvPr id="1589" name="Object 2091"/>
          <p:cNvGraphicFramePr>
            <a:graphicFrameLocks/>
          </p:cNvGraphicFramePr>
          <p:nvPr/>
        </p:nvGraphicFramePr>
        <p:xfrm>
          <a:off x="8368680" y="1385888"/>
          <a:ext cx="609600" cy="533400"/>
        </p:xfrm>
        <a:graphic>
          <a:graphicData uri="http://schemas.openxmlformats.org/presentationml/2006/ole">
            <p:oleObj spid="_x0000_s20484" name="Klip" r:id="rId6" imgW="4943160" imgH="3313080" progId="">
              <p:embed/>
            </p:oleObj>
          </a:graphicData>
        </a:graphic>
      </p:graphicFrame>
      <p:sp>
        <p:nvSpPr>
          <p:cNvPr id="1590" name="Line 2092"/>
          <p:cNvSpPr>
            <a:spLocks noChangeShapeType="1"/>
          </p:cNvSpPr>
          <p:nvPr/>
        </p:nvSpPr>
        <p:spPr bwMode="auto">
          <a:xfrm>
            <a:off x="4260230" y="3249613"/>
            <a:ext cx="1212850" cy="1489075"/>
          </a:xfrm>
          <a:prstGeom prst="line">
            <a:avLst/>
          </a:prstGeom>
          <a:noFill/>
          <a:ln w="28575">
            <a:solidFill>
              <a:srgbClr val="0070B8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1591" name="Text Box 2093"/>
          <p:cNvSpPr txBox="1">
            <a:spLocks noChangeArrowheads="1"/>
          </p:cNvSpPr>
          <p:nvPr/>
        </p:nvSpPr>
        <p:spPr bwMode="auto">
          <a:xfrm>
            <a:off x="2577480" y="214788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PSTN</a:t>
            </a:r>
            <a:endParaRPr lang="hu-HU" sz="1800" b="1">
              <a:solidFill>
                <a:srgbClr val="0070B8"/>
              </a:solidFill>
              <a:latin typeface="Times New Roman" pitchFamily="18" charset="0"/>
            </a:endParaRPr>
          </a:p>
        </p:txBody>
      </p:sp>
      <p:sp>
        <p:nvSpPr>
          <p:cNvPr id="1592" name="Text Box 2094"/>
          <p:cNvSpPr txBox="1">
            <a:spLocks noChangeArrowheads="1"/>
          </p:cNvSpPr>
          <p:nvPr/>
        </p:nvSpPr>
        <p:spPr bwMode="auto">
          <a:xfrm>
            <a:off x="6082680" y="237648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PSTN</a:t>
            </a:r>
            <a:endParaRPr lang="hu-HU" sz="1800" b="1">
              <a:solidFill>
                <a:srgbClr val="0070B8"/>
              </a:solidFill>
              <a:latin typeface="Times New Roman" pitchFamily="18" charset="0"/>
            </a:endParaRPr>
          </a:p>
        </p:txBody>
      </p:sp>
      <p:grpSp>
        <p:nvGrpSpPr>
          <p:cNvPr id="1607" name="Csoportba foglalás 1606"/>
          <p:cNvGrpSpPr/>
          <p:nvPr/>
        </p:nvGrpSpPr>
        <p:grpSpPr>
          <a:xfrm>
            <a:off x="1259632" y="4797152"/>
            <a:ext cx="1143000" cy="914400"/>
            <a:chOff x="1259632" y="4797152"/>
            <a:chExt cx="1143000" cy="914400"/>
          </a:xfrm>
        </p:grpSpPr>
        <p:sp>
          <p:nvSpPr>
            <p:cNvPr id="1594" name="Freeform 2096"/>
            <p:cNvSpPr>
              <a:spLocks/>
            </p:cNvSpPr>
            <p:nvPr/>
          </p:nvSpPr>
          <p:spPr bwMode="auto">
            <a:xfrm>
              <a:off x="1259632" y="4797152"/>
              <a:ext cx="1143000" cy="914400"/>
            </a:xfrm>
            <a:custGeom>
              <a:avLst/>
              <a:gdLst/>
              <a:ahLst/>
              <a:cxnLst>
                <a:cxn ang="0">
                  <a:pos x="132" y="120"/>
                </a:cxn>
                <a:cxn ang="0">
                  <a:pos x="158" y="91"/>
                </a:cxn>
                <a:cxn ang="0">
                  <a:pos x="194" y="75"/>
                </a:cxn>
                <a:cxn ang="0">
                  <a:pos x="245" y="66"/>
                </a:cxn>
                <a:cxn ang="0">
                  <a:pos x="302" y="76"/>
                </a:cxn>
                <a:cxn ang="0">
                  <a:pos x="334" y="57"/>
                </a:cxn>
                <a:cxn ang="0">
                  <a:pos x="370" y="20"/>
                </a:cxn>
                <a:cxn ang="0">
                  <a:pos x="432" y="0"/>
                </a:cxn>
                <a:cxn ang="0">
                  <a:pos x="494" y="4"/>
                </a:cxn>
                <a:cxn ang="0">
                  <a:pos x="553" y="32"/>
                </a:cxn>
                <a:cxn ang="0">
                  <a:pos x="582" y="67"/>
                </a:cxn>
                <a:cxn ang="0">
                  <a:pos x="609" y="82"/>
                </a:cxn>
                <a:cxn ang="0">
                  <a:pos x="659" y="91"/>
                </a:cxn>
                <a:cxn ang="0">
                  <a:pos x="692" y="126"/>
                </a:cxn>
                <a:cxn ang="0">
                  <a:pos x="697" y="165"/>
                </a:cxn>
                <a:cxn ang="0">
                  <a:pos x="727" y="167"/>
                </a:cxn>
                <a:cxn ang="0">
                  <a:pos x="756" y="184"/>
                </a:cxn>
                <a:cxn ang="0">
                  <a:pos x="773" y="202"/>
                </a:cxn>
                <a:cxn ang="0">
                  <a:pos x="786" y="229"/>
                </a:cxn>
                <a:cxn ang="0">
                  <a:pos x="784" y="254"/>
                </a:cxn>
                <a:cxn ang="0">
                  <a:pos x="786" y="286"/>
                </a:cxn>
                <a:cxn ang="0">
                  <a:pos x="791" y="315"/>
                </a:cxn>
                <a:cxn ang="0">
                  <a:pos x="784" y="347"/>
                </a:cxn>
                <a:cxn ang="0">
                  <a:pos x="787" y="380"/>
                </a:cxn>
                <a:cxn ang="0">
                  <a:pos x="792" y="410"/>
                </a:cxn>
                <a:cxn ang="0">
                  <a:pos x="782" y="448"/>
                </a:cxn>
                <a:cxn ang="0">
                  <a:pos x="759" y="475"/>
                </a:cxn>
                <a:cxn ang="0">
                  <a:pos x="710" y="493"/>
                </a:cxn>
                <a:cxn ang="0">
                  <a:pos x="673" y="482"/>
                </a:cxn>
                <a:cxn ang="0">
                  <a:pos x="651" y="507"/>
                </a:cxn>
                <a:cxn ang="0">
                  <a:pos x="624" y="523"/>
                </a:cxn>
                <a:cxn ang="0">
                  <a:pos x="585" y="534"/>
                </a:cxn>
                <a:cxn ang="0">
                  <a:pos x="539" y="527"/>
                </a:cxn>
                <a:cxn ang="0">
                  <a:pos x="508" y="535"/>
                </a:cxn>
                <a:cxn ang="0">
                  <a:pos x="483" y="555"/>
                </a:cxn>
                <a:cxn ang="0">
                  <a:pos x="447" y="566"/>
                </a:cxn>
                <a:cxn ang="0">
                  <a:pos x="414" y="563"/>
                </a:cxn>
                <a:cxn ang="0">
                  <a:pos x="382" y="543"/>
                </a:cxn>
                <a:cxn ang="0">
                  <a:pos x="359" y="563"/>
                </a:cxn>
                <a:cxn ang="0">
                  <a:pos x="325" y="575"/>
                </a:cxn>
                <a:cxn ang="0">
                  <a:pos x="282" y="567"/>
                </a:cxn>
                <a:cxn ang="0">
                  <a:pos x="250" y="542"/>
                </a:cxn>
                <a:cxn ang="0">
                  <a:pos x="223" y="533"/>
                </a:cxn>
                <a:cxn ang="0">
                  <a:pos x="182" y="535"/>
                </a:cxn>
                <a:cxn ang="0">
                  <a:pos x="147" y="518"/>
                </a:cxn>
                <a:cxn ang="0">
                  <a:pos x="125" y="491"/>
                </a:cxn>
                <a:cxn ang="0">
                  <a:pos x="111" y="479"/>
                </a:cxn>
                <a:cxn ang="0">
                  <a:pos x="73" y="475"/>
                </a:cxn>
                <a:cxn ang="0">
                  <a:pos x="38" y="449"/>
                </a:cxn>
                <a:cxn ang="0">
                  <a:pos x="20" y="410"/>
                </a:cxn>
                <a:cxn ang="0">
                  <a:pos x="18" y="365"/>
                </a:cxn>
                <a:cxn ang="0">
                  <a:pos x="11" y="322"/>
                </a:cxn>
                <a:cxn ang="0">
                  <a:pos x="0" y="280"/>
                </a:cxn>
                <a:cxn ang="0">
                  <a:pos x="4" y="234"/>
                </a:cxn>
                <a:cxn ang="0">
                  <a:pos x="29" y="196"/>
                </a:cxn>
                <a:cxn ang="0">
                  <a:pos x="65" y="167"/>
                </a:cxn>
                <a:cxn ang="0">
                  <a:pos x="114" y="153"/>
                </a:cxn>
                <a:cxn ang="0">
                  <a:pos x="126" y="135"/>
                </a:cxn>
              </a:cxnLst>
              <a:rect l="0" t="0" r="r" b="b"/>
              <a:pathLst>
                <a:path w="793" h="576">
                  <a:moveTo>
                    <a:pt x="126" y="135"/>
                  </a:moveTo>
                  <a:lnTo>
                    <a:pt x="132" y="120"/>
                  </a:lnTo>
                  <a:lnTo>
                    <a:pt x="142" y="103"/>
                  </a:lnTo>
                  <a:lnTo>
                    <a:pt x="158" y="91"/>
                  </a:lnTo>
                  <a:lnTo>
                    <a:pt x="177" y="80"/>
                  </a:lnTo>
                  <a:lnTo>
                    <a:pt x="194" y="75"/>
                  </a:lnTo>
                  <a:lnTo>
                    <a:pt x="214" y="69"/>
                  </a:lnTo>
                  <a:lnTo>
                    <a:pt x="245" y="66"/>
                  </a:lnTo>
                  <a:lnTo>
                    <a:pt x="274" y="69"/>
                  </a:lnTo>
                  <a:lnTo>
                    <a:pt x="302" y="76"/>
                  </a:lnTo>
                  <a:lnTo>
                    <a:pt x="322" y="83"/>
                  </a:lnTo>
                  <a:lnTo>
                    <a:pt x="334" y="57"/>
                  </a:lnTo>
                  <a:lnTo>
                    <a:pt x="350" y="37"/>
                  </a:lnTo>
                  <a:lnTo>
                    <a:pt x="370" y="20"/>
                  </a:lnTo>
                  <a:lnTo>
                    <a:pt x="398" y="9"/>
                  </a:lnTo>
                  <a:lnTo>
                    <a:pt x="432" y="0"/>
                  </a:lnTo>
                  <a:lnTo>
                    <a:pt x="465" y="0"/>
                  </a:lnTo>
                  <a:lnTo>
                    <a:pt x="494" y="4"/>
                  </a:lnTo>
                  <a:lnTo>
                    <a:pt x="527" y="14"/>
                  </a:lnTo>
                  <a:lnTo>
                    <a:pt x="553" y="32"/>
                  </a:lnTo>
                  <a:lnTo>
                    <a:pt x="571" y="50"/>
                  </a:lnTo>
                  <a:lnTo>
                    <a:pt x="582" y="67"/>
                  </a:lnTo>
                  <a:lnTo>
                    <a:pt x="585" y="89"/>
                  </a:lnTo>
                  <a:lnTo>
                    <a:pt x="609" y="82"/>
                  </a:lnTo>
                  <a:lnTo>
                    <a:pt x="635" y="84"/>
                  </a:lnTo>
                  <a:lnTo>
                    <a:pt x="659" y="91"/>
                  </a:lnTo>
                  <a:lnTo>
                    <a:pt x="678" y="107"/>
                  </a:lnTo>
                  <a:lnTo>
                    <a:pt x="692" y="126"/>
                  </a:lnTo>
                  <a:lnTo>
                    <a:pt x="697" y="149"/>
                  </a:lnTo>
                  <a:lnTo>
                    <a:pt x="697" y="165"/>
                  </a:lnTo>
                  <a:lnTo>
                    <a:pt x="710" y="164"/>
                  </a:lnTo>
                  <a:lnTo>
                    <a:pt x="727" y="167"/>
                  </a:lnTo>
                  <a:lnTo>
                    <a:pt x="743" y="175"/>
                  </a:lnTo>
                  <a:lnTo>
                    <a:pt x="756" y="184"/>
                  </a:lnTo>
                  <a:lnTo>
                    <a:pt x="765" y="192"/>
                  </a:lnTo>
                  <a:lnTo>
                    <a:pt x="773" y="202"/>
                  </a:lnTo>
                  <a:lnTo>
                    <a:pt x="781" y="214"/>
                  </a:lnTo>
                  <a:lnTo>
                    <a:pt x="786" y="229"/>
                  </a:lnTo>
                  <a:lnTo>
                    <a:pt x="787" y="241"/>
                  </a:lnTo>
                  <a:lnTo>
                    <a:pt x="784" y="254"/>
                  </a:lnTo>
                  <a:lnTo>
                    <a:pt x="779" y="269"/>
                  </a:lnTo>
                  <a:lnTo>
                    <a:pt x="786" y="286"/>
                  </a:lnTo>
                  <a:lnTo>
                    <a:pt x="789" y="300"/>
                  </a:lnTo>
                  <a:lnTo>
                    <a:pt x="791" y="315"/>
                  </a:lnTo>
                  <a:lnTo>
                    <a:pt x="787" y="335"/>
                  </a:lnTo>
                  <a:lnTo>
                    <a:pt x="784" y="347"/>
                  </a:lnTo>
                  <a:lnTo>
                    <a:pt x="775" y="361"/>
                  </a:lnTo>
                  <a:lnTo>
                    <a:pt x="787" y="380"/>
                  </a:lnTo>
                  <a:lnTo>
                    <a:pt x="791" y="393"/>
                  </a:lnTo>
                  <a:lnTo>
                    <a:pt x="792" y="410"/>
                  </a:lnTo>
                  <a:lnTo>
                    <a:pt x="789" y="428"/>
                  </a:lnTo>
                  <a:lnTo>
                    <a:pt x="782" y="448"/>
                  </a:lnTo>
                  <a:lnTo>
                    <a:pt x="773" y="462"/>
                  </a:lnTo>
                  <a:lnTo>
                    <a:pt x="759" y="475"/>
                  </a:lnTo>
                  <a:lnTo>
                    <a:pt x="735" y="488"/>
                  </a:lnTo>
                  <a:lnTo>
                    <a:pt x="710" y="493"/>
                  </a:lnTo>
                  <a:lnTo>
                    <a:pt x="687" y="489"/>
                  </a:lnTo>
                  <a:lnTo>
                    <a:pt x="673" y="482"/>
                  </a:lnTo>
                  <a:lnTo>
                    <a:pt x="662" y="496"/>
                  </a:lnTo>
                  <a:lnTo>
                    <a:pt x="651" y="507"/>
                  </a:lnTo>
                  <a:lnTo>
                    <a:pt x="642" y="514"/>
                  </a:lnTo>
                  <a:lnTo>
                    <a:pt x="624" y="523"/>
                  </a:lnTo>
                  <a:lnTo>
                    <a:pt x="609" y="530"/>
                  </a:lnTo>
                  <a:lnTo>
                    <a:pt x="585" y="534"/>
                  </a:lnTo>
                  <a:lnTo>
                    <a:pt x="562" y="533"/>
                  </a:lnTo>
                  <a:lnTo>
                    <a:pt x="539" y="527"/>
                  </a:lnTo>
                  <a:lnTo>
                    <a:pt x="520" y="516"/>
                  </a:lnTo>
                  <a:lnTo>
                    <a:pt x="508" y="535"/>
                  </a:lnTo>
                  <a:lnTo>
                    <a:pt x="497" y="546"/>
                  </a:lnTo>
                  <a:lnTo>
                    <a:pt x="483" y="555"/>
                  </a:lnTo>
                  <a:lnTo>
                    <a:pt x="466" y="563"/>
                  </a:lnTo>
                  <a:lnTo>
                    <a:pt x="447" y="566"/>
                  </a:lnTo>
                  <a:lnTo>
                    <a:pt x="430" y="566"/>
                  </a:lnTo>
                  <a:lnTo>
                    <a:pt x="414" y="563"/>
                  </a:lnTo>
                  <a:lnTo>
                    <a:pt x="394" y="552"/>
                  </a:lnTo>
                  <a:lnTo>
                    <a:pt x="382" y="543"/>
                  </a:lnTo>
                  <a:lnTo>
                    <a:pt x="370" y="555"/>
                  </a:lnTo>
                  <a:lnTo>
                    <a:pt x="359" y="563"/>
                  </a:lnTo>
                  <a:lnTo>
                    <a:pt x="345" y="569"/>
                  </a:lnTo>
                  <a:lnTo>
                    <a:pt x="325" y="575"/>
                  </a:lnTo>
                  <a:lnTo>
                    <a:pt x="303" y="573"/>
                  </a:lnTo>
                  <a:lnTo>
                    <a:pt x="282" y="567"/>
                  </a:lnTo>
                  <a:lnTo>
                    <a:pt x="265" y="558"/>
                  </a:lnTo>
                  <a:lnTo>
                    <a:pt x="250" y="542"/>
                  </a:lnTo>
                  <a:lnTo>
                    <a:pt x="240" y="527"/>
                  </a:lnTo>
                  <a:lnTo>
                    <a:pt x="223" y="533"/>
                  </a:lnTo>
                  <a:lnTo>
                    <a:pt x="205" y="537"/>
                  </a:lnTo>
                  <a:lnTo>
                    <a:pt x="182" y="535"/>
                  </a:lnTo>
                  <a:lnTo>
                    <a:pt x="162" y="528"/>
                  </a:lnTo>
                  <a:lnTo>
                    <a:pt x="147" y="518"/>
                  </a:lnTo>
                  <a:lnTo>
                    <a:pt x="135" y="507"/>
                  </a:lnTo>
                  <a:lnTo>
                    <a:pt x="125" y="491"/>
                  </a:lnTo>
                  <a:lnTo>
                    <a:pt x="123" y="475"/>
                  </a:lnTo>
                  <a:lnTo>
                    <a:pt x="111" y="479"/>
                  </a:lnTo>
                  <a:lnTo>
                    <a:pt x="94" y="480"/>
                  </a:lnTo>
                  <a:lnTo>
                    <a:pt x="73" y="475"/>
                  </a:lnTo>
                  <a:lnTo>
                    <a:pt x="52" y="464"/>
                  </a:lnTo>
                  <a:lnTo>
                    <a:pt x="38" y="449"/>
                  </a:lnTo>
                  <a:lnTo>
                    <a:pt x="26" y="430"/>
                  </a:lnTo>
                  <a:lnTo>
                    <a:pt x="20" y="410"/>
                  </a:lnTo>
                  <a:lnTo>
                    <a:pt x="17" y="383"/>
                  </a:lnTo>
                  <a:lnTo>
                    <a:pt x="18" y="365"/>
                  </a:lnTo>
                  <a:lnTo>
                    <a:pt x="25" y="338"/>
                  </a:lnTo>
                  <a:lnTo>
                    <a:pt x="11" y="322"/>
                  </a:lnTo>
                  <a:lnTo>
                    <a:pt x="3" y="301"/>
                  </a:lnTo>
                  <a:lnTo>
                    <a:pt x="0" y="280"/>
                  </a:lnTo>
                  <a:lnTo>
                    <a:pt x="0" y="257"/>
                  </a:lnTo>
                  <a:lnTo>
                    <a:pt x="4" y="234"/>
                  </a:lnTo>
                  <a:lnTo>
                    <a:pt x="14" y="216"/>
                  </a:lnTo>
                  <a:lnTo>
                    <a:pt x="29" y="196"/>
                  </a:lnTo>
                  <a:lnTo>
                    <a:pt x="46" y="181"/>
                  </a:lnTo>
                  <a:lnTo>
                    <a:pt x="65" y="167"/>
                  </a:lnTo>
                  <a:lnTo>
                    <a:pt x="91" y="157"/>
                  </a:lnTo>
                  <a:lnTo>
                    <a:pt x="114" y="153"/>
                  </a:lnTo>
                  <a:lnTo>
                    <a:pt x="125" y="150"/>
                  </a:lnTo>
                  <a:lnTo>
                    <a:pt x="126" y="135"/>
                  </a:lnTo>
                </a:path>
              </a:pathLst>
            </a:custGeom>
            <a:solidFill>
              <a:srgbClr val="99CC00"/>
            </a:solidFill>
            <a:ln w="25400" cap="rnd" cmpd="sng">
              <a:solidFill>
                <a:srgbClr val="0070B8"/>
              </a:solidFill>
              <a:prstDash val="solid"/>
              <a:round/>
              <a:headEnd/>
              <a:tailEnd/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txBody>
            <a:bodyPr/>
            <a:lstStyle/>
            <a:p>
              <a:pPr>
                <a:defRPr/>
              </a:pPr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95" name="Text Box 2097"/>
            <p:cNvSpPr txBox="1">
              <a:spLocks noChangeArrowheads="1"/>
            </p:cNvSpPr>
            <p:nvPr/>
          </p:nvSpPr>
          <p:spPr bwMode="auto">
            <a:xfrm>
              <a:off x="1412032" y="5101952"/>
              <a:ext cx="9144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u-HU" sz="1800" b="1" dirty="0">
                  <a:solidFill>
                    <a:srgbClr val="0070B8"/>
                  </a:solidFill>
                </a:rPr>
                <a:t>PSTN</a:t>
              </a:r>
              <a:endParaRPr lang="hu-HU" sz="1800" b="1" dirty="0">
                <a:solidFill>
                  <a:srgbClr val="0070B8"/>
                </a:solidFill>
                <a:latin typeface="Times New Roman" pitchFamily="18" charset="0"/>
              </a:endParaRPr>
            </a:p>
          </p:txBody>
        </p:sp>
      </p:grpSp>
      <p:sp>
        <p:nvSpPr>
          <p:cNvPr id="1596" name="Text Box 2098"/>
          <p:cNvSpPr txBox="1">
            <a:spLocks noChangeArrowheads="1"/>
          </p:cNvSpPr>
          <p:nvPr/>
        </p:nvSpPr>
        <p:spPr bwMode="auto">
          <a:xfrm>
            <a:off x="6692280" y="42814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Átjáró szerver</a:t>
            </a:r>
          </a:p>
        </p:txBody>
      </p:sp>
      <p:sp>
        <p:nvSpPr>
          <p:cNvPr id="1597" name="Text Box 2099"/>
          <p:cNvSpPr txBox="1">
            <a:spLocks noChangeArrowheads="1"/>
          </p:cNvSpPr>
          <p:nvPr/>
        </p:nvSpPr>
        <p:spPr bwMode="auto">
          <a:xfrm>
            <a:off x="2653680" y="63388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Átjáró szerver</a:t>
            </a:r>
          </a:p>
        </p:txBody>
      </p:sp>
      <p:pic>
        <p:nvPicPr>
          <p:cNvPr id="1598" name="Picture 2100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29880" y="3748088"/>
            <a:ext cx="45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99" name="Text Box 2101"/>
          <p:cNvSpPr txBox="1">
            <a:spLocks noChangeArrowheads="1"/>
          </p:cNvSpPr>
          <p:nvPr/>
        </p:nvSpPr>
        <p:spPr bwMode="auto">
          <a:xfrm>
            <a:off x="2501280" y="4433888"/>
            <a:ext cx="114300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Átjáró szerver</a:t>
            </a:r>
          </a:p>
        </p:txBody>
      </p:sp>
      <p:sp>
        <p:nvSpPr>
          <p:cNvPr id="1600" name="Text Box 2102"/>
          <p:cNvSpPr txBox="1">
            <a:spLocks noChangeArrowheads="1"/>
          </p:cNvSpPr>
          <p:nvPr/>
        </p:nvSpPr>
        <p:spPr bwMode="auto">
          <a:xfrm>
            <a:off x="4836492" y="3754438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800" b="1">
                <a:solidFill>
                  <a:srgbClr val="0070B8"/>
                </a:solidFill>
              </a:rPr>
              <a:t>Internet</a:t>
            </a:r>
          </a:p>
        </p:txBody>
      </p:sp>
      <p:sp>
        <p:nvSpPr>
          <p:cNvPr id="1601" name="Text Box 2103"/>
          <p:cNvSpPr txBox="1">
            <a:spLocks noChangeArrowheads="1"/>
          </p:cNvSpPr>
          <p:nvPr/>
        </p:nvSpPr>
        <p:spPr bwMode="auto">
          <a:xfrm rot="17353596">
            <a:off x="748680" y="35941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400" b="1">
                <a:solidFill>
                  <a:srgbClr val="0070B8"/>
                </a:solidFill>
              </a:rPr>
              <a:t>Nemzetközi gerinchálózat</a:t>
            </a:r>
            <a:endParaRPr lang="hu-HU" sz="1800" b="1">
              <a:solidFill>
                <a:srgbClr val="0070B8"/>
              </a:solidFill>
            </a:endParaRPr>
          </a:p>
        </p:txBody>
      </p:sp>
      <p:sp>
        <p:nvSpPr>
          <p:cNvPr id="1602" name="Text Box 2104"/>
          <p:cNvSpPr txBox="1">
            <a:spLocks noChangeArrowheads="1"/>
          </p:cNvSpPr>
          <p:nvPr/>
        </p:nvSpPr>
        <p:spPr bwMode="auto">
          <a:xfrm rot="21591720">
            <a:off x="3491880" y="2605088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400" b="1">
                <a:solidFill>
                  <a:srgbClr val="0070B8"/>
                </a:solidFill>
              </a:rPr>
              <a:t>Nemzetközi gerinchálózat</a:t>
            </a:r>
            <a:endParaRPr lang="hu-HU" sz="1800" b="1">
              <a:solidFill>
                <a:srgbClr val="0070B8"/>
              </a:solidFill>
            </a:endParaRPr>
          </a:p>
        </p:txBody>
      </p:sp>
      <p:sp>
        <p:nvSpPr>
          <p:cNvPr id="1603" name="Text Box 2105"/>
          <p:cNvSpPr txBox="1">
            <a:spLocks noChangeArrowheads="1"/>
          </p:cNvSpPr>
          <p:nvPr/>
        </p:nvSpPr>
        <p:spPr bwMode="auto">
          <a:xfrm>
            <a:off x="585408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Multimédia PC</a:t>
            </a:r>
          </a:p>
        </p:txBody>
      </p:sp>
      <p:sp>
        <p:nvSpPr>
          <p:cNvPr id="1604" name="Text Box 2106"/>
          <p:cNvSpPr txBox="1">
            <a:spLocks noChangeArrowheads="1"/>
          </p:cNvSpPr>
          <p:nvPr/>
        </p:nvSpPr>
        <p:spPr bwMode="auto">
          <a:xfrm>
            <a:off x="5628655" y="1520825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Multimédia PC</a:t>
            </a:r>
          </a:p>
        </p:txBody>
      </p:sp>
      <p:sp>
        <p:nvSpPr>
          <p:cNvPr id="1605" name="Freeform 2107"/>
          <p:cNvSpPr>
            <a:spLocks/>
          </p:cNvSpPr>
          <p:nvPr/>
        </p:nvSpPr>
        <p:spPr bwMode="auto">
          <a:xfrm>
            <a:off x="3839542" y="1881188"/>
            <a:ext cx="2220913" cy="4176712"/>
          </a:xfrm>
          <a:custGeom>
            <a:avLst/>
            <a:gdLst>
              <a:gd name="T0" fmla="*/ 2147483647 w 1399"/>
              <a:gd name="T1" fmla="*/ 0 h 2631"/>
              <a:gd name="T2" fmla="*/ 2147483647 w 1399"/>
              <a:gd name="T3" fmla="*/ 2147483647 h 2631"/>
              <a:gd name="T4" fmla="*/ 2147483647 w 1399"/>
              <a:gd name="T5" fmla="*/ 2147483647 h 2631"/>
              <a:gd name="T6" fmla="*/ 2147483647 w 1399"/>
              <a:gd name="T7" fmla="*/ 2147483647 h 2631"/>
              <a:gd name="T8" fmla="*/ 0 60000 65536"/>
              <a:gd name="T9" fmla="*/ 0 60000 65536"/>
              <a:gd name="T10" fmla="*/ 0 60000 65536"/>
              <a:gd name="T11" fmla="*/ 0 60000 65536"/>
              <a:gd name="T12" fmla="*/ 0 w 1399"/>
              <a:gd name="T13" fmla="*/ 0 h 2631"/>
              <a:gd name="T14" fmla="*/ 1399 w 1399"/>
              <a:gd name="T15" fmla="*/ 2631 h 263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99" h="2631">
                <a:moveTo>
                  <a:pt x="673" y="0"/>
                </a:moveTo>
                <a:cubicBezTo>
                  <a:pt x="336" y="246"/>
                  <a:pt x="0" y="492"/>
                  <a:pt x="38" y="817"/>
                </a:cubicBezTo>
                <a:cubicBezTo>
                  <a:pt x="76" y="1142"/>
                  <a:pt x="673" y="1649"/>
                  <a:pt x="900" y="1951"/>
                </a:cubicBezTo>
                <a:cubicBezTo>
                  <a:pt x="1127" y="2253"/>
                  <a:pt x="1316" y="2518"/>
                  <a:pt x="1399" y="2631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1606" name="Line 2108"/>
          <p:cNvSpPr>
            <a:spLocks noChangeShapeType="1"/>
          </p:cNvSpPr>
          <p:nvPr/>
        </p:nvSpPr>
        <p:spPr bwMode="auto">
          <a:xfrm>
            <a:off x="5989017" y="5986463"/>
            <a:ext cx="144463" cy="2174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>
              <a:solidFill>
                <a:srgbClr val="0070B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357290" y="107154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Az Over </a:t>
            </a:r>
            <a:r>
              <a:rPr lang="hu-HU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Top szolgáltatások (</a:t>
            </a:r>
            <a:r>
              <a:rPr lang="hu-HU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VoIP</a:t>
            </a:r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)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1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552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553" name="Picture 10" descr="_HTE_logo_H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  <p:graphicFrame>
        <p:nvGraphicFramePr>
          <p:cNvPr id="554" name="Object 1056"/>
          <p:cNvGraphicFramePr>
            <a:graphicFrameLocks/>
          </p:cNvGraphicFramePr>
          <p:nvPr/>
        </p:nvGraphicFramePr>
        <p:xfrm>
          <a:off x="901080" y="6203950"/>
          <a:ext cx="609600" cy="533400"/>
        </p:xfrm>
        <a:graphic>
          <a:graphicData uri="http://schemas.openxmlformats.org/presentationml/2006/ole">
            <p:oleObj spid="_x0000_s21506" name="Klip" r:id="rId4" imgW="4943160" imgH="3313080" progId="">
              <p:embed/>
            </p:oleObj>
          </a:graphicData>
        </a:graphic>
      </p:graphicFrame>
      <p:sp>
        <p:nvSpPr>
          <p:cNvPr id="555" name="Line 1057"/>
          <p:cNvSpPr>
            <a:spLocks noChangeShapeType="1"/>
          </p:cNvSpPr>
          <p:nvPr/>
        </p:nvSpPr>
        <p:spPr bwMode="auto">
          <a:xfrm>
            <a:off x="3034680" y="4052888"/>
            <a:ext cx="533400" cy="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56" name="Text Box 1058"/>
          <p:cNvSpPr txBox="1">
            <a:spLocks noChangeArrowheads="1"/>
          </p:cNvSpPr>
          <p:nvPr/>
        </p:nvSpPr>
        <p:spPr bwMode="auto">
          <a:xfrm>
            <a:off x="1205880" y="2224088"/>
            <a:ext cx="7315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GB">
              <a:solidFill>
                <a:srgbClr val="0070B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57" name="Line 1059"/>
          <p:cNvSpPr>
            <a:spLocks noChangeShapeType="1"/>
          </p:cNvSpPr>
          <p:nvPr/>
        </p:nvSpPr>
        <p:spPr bwMode="auto">
          <a:xfrm>
            <a:off x="3491880" y="2528888"/>
            <a:ext cx="2667000" cy="0"/>
          </a:xfrm>
          <a:prstGeom prst="line">
            <a:avLst/>
          </a:prstGeom>
          <a:noFill/>
          <a:ln w="76200" cmpd="tri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58" name="Line 1060"/>
          <p:cNvSpPr>
            <a:spLocks noChangeShapeType="1"/>
          </p:cNvSpPr>
          <p:nvPr/>
        </p:nvSpPr>
        <p:spPr bwMode="auto">
          <a:xfrm flipH="1">
            <a:off x="1967880" y="2605088"/>
            <a:ext cx="762000" cy="2286000"/>
          </a:xfrm>
          <a:prstGeom prst="line">
            <a:avLst/>
          </a:prstGeom>
          <a:noFill/>
          <a:ln w="76200" cmpd="tri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59" name="Line 1061"/>
          <p:cNvSpPr>
            <a:spLocks noChangeShapeType="1"/>
          </p:cNvSpPr>
          <p:nvPr/>
        </p:nvSpPr>
        <p:spPr bwMode="auto">
          <a:xfrm flipH="1">
            <a:off x="5625480" y="3900488"/>
            <a:ext cx="1066800" cy="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0" name="Line 1062"/>
          <p:cNvSpPr>
            <a:spLocks noChangeShapeType="1"/>
          </p:cNvSpPr>
          <p:nvPr/>
        </p:nvSpPr>
        <p:spPr bwMode="auto">
          <a:xfrm flipH="1">
            <a:off x="4188792" y="2168525"/>
            <a:ext cx="936625" cy="1223963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1" name="Line 1063"/>
          <p:cNvSpPr>
            <a:spLocks noChangeShapeType="1"/>
          </p:cNvSpPr>
          <p:nvPr/>
        </p:nvSpPr>
        <p:spPr bwMode="auto">
          <a:xfrm>
            <a:off x="2958480" y="2528888"/>
            <a:ext cx="0" cy="129540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2" name="Line 1064"/>
          <p:cNvSpPr>
            <a:spLocks noChangeShapeType="1"/>
          </p:cNvSpPr>
          <p:nvPr/>
        </p:nvSpPr>
        <p:spPr bwMode="auto">
          <a:xfrm flipV="1">
            <a:off x="3720480" y="4662488"/>
            <a:ext cx="457200" cy="99060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3" name="Line 1065"/>
          <p:cNvSpPr>
            <a:spLocks noChangeShapeType="1"/>
          </p:cNvSpPr>
          <p:nvPr/>
        </p:nvSpPr>
        <p:spPr bwMode="auto">
          <a:xfrm>
            <a:off x="2196480" y="5348288"/>
            <a:ext cx="1371600" cy="53340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4" name="Line 1066"/>
          <p:cNvSpPr>
            <a:spLocks noChangeShapeType="1"/>
          </p:cNvSpPr>
          <p:nvPr/>
        </p:nvSpPr>
        <p:spPr bwMode="auto">
          <a:xfrm>
            <a:off x="6692280" y="2833688"/>
            <a:ext cx="152400" cy="76200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5" name="Line 1067"/>
          <p:cNvSpPr>
            <a:spLocks noChangeShapeType="1"/>
          </p:cNvSpPr>
          <p:nvPr/>
        </p:nvSpPr>
        <p:spPr bwMode="auto">
          <a:xfrm flipH="1">
            <a:off x="6844680" y="1843088"/>
            <a:ext cx="1676400" cy="609600"/>
          </a:xfrm>
          <a:prstGeom prst="line">
            <a:avLst/>
          </a:prstGeom>
          <a:noFill/>
          <a:ln w="952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6" name="Line 1068"/>
          <p:cNvSpPr>
            <a:spLocks noChangeShapeType="1"/>
          </p:cNvSpPr>
          <p:nvPr/>
        </p:nvSpPr>
        <p:spPr bwMode="auto">
          <a:xfrm flipH="1" flipV="1">
            <a:off x="5396880" y="4586288"/>
            <a:ext cx="990600" cy="1524000"/>
          </a:xfrm>
          <a:prstGeom prst="line">
            <a:avLst/>
          </a:prstGeom>
          <a:noFill/>
          <a:ln w="2857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567" name="Line 1069"/>
          <p:cNvSpPr>
            <a:spLocks noChangeShapeType="1"/>
          </p:cNvSpPr>
          <p:nvPr/>
        </p:nvSpPr>
        <p:spPr bwMode="auto">
          <a:xfrm flipV="1">
            <a:off x="1358280" y="5500688"/>
            <a:ext cx="457200" cy="1143000"/>
          </a:xfrm>
          <a:prstGeom prst="line">
            <a:avLst/>
          </a:prstGeom>
          <a:noFill/>
          <a:ln w="9525">
            <a:solidFill>
              <a:srgbClr val="0070B8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pic>
        <p:nvPicPr>
          <p:cNvPr id="568" name="Picture 1070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16080" y="3519488"/>
            <a:ext cx="45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9" name="Picture 1071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5680" y="5500688"/>
            <a:ext cx="45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0" name="Freeform 1072"/>
          <p:cNvSpPr>
            <a:spLocks/>
          </p:cNvSpPr>
          <p:nvPr/>
        </p:nvSpPr>
        <p:spPr bwMode="auto">
          <a:xfrm>
            <a:off x="3415680" y="3062288"/>
            <a:ext cx="2667000" cy="1828800"/>
          </a:xfrm>
          <a:custGeom>
            <a:avLst/>
            <a:gdLst/>
            <a:ahLst/>
            <a:cxnLst>
              <a:cxn ang="0">
                <a:pos x="132" y="120"/>
              </a:cxn>
              <a:cxn ang="0">
                <a:pos x="158" y="91"/>
              </a:cxn>
              <a:cxn ang="0">
                <a:pos x="194" y="75"/>
              </a:cxn>
              <a:cxn ang="0">
                <a:pos x="245" y="66"/>
              </a:cxn>
              <a:cxn ang="0">
                <a:pos x="302" y="76"/>
              </a:cxn>
              <a:cxn ang="0">
                <a:pos x="334" y="57"/>
              </a:cxn>
              <a:cxn ang="0">
                <a:pos x="370" y="20"/>
              </a:cxn>
              <a:cxn ang="0">
                <a:pos x="432" y="0"/>
              </a:cxn>
              <a:cxn ang="0">
                <a:pos x="494" y="4"/>
              </a:cxn>
              <a:cxn ang="0">
                <a:pos x="553" y="32"/>
              </a:cxn>
              <a:cxn ang="0">
                <a:pos x="582" y="67"/>
              </a:cxn>
              <a:cxn ang="0">
                <a:pos x="609" y="82"/>
              </a:cxn>
              <a:cxn ang="0">
                <a:pos x="659" y="91"/>
              </a:cxn>
              <a:cxn ang="0">
                <a:pos x="692" y="126"/>
              </a:cxn>
              <a:cxn ang="0">
                <a:pos x="697" y="165"/>
              </a:cxn>
              <a:cxn ang="0">
                <a:pos x="727" y="167"/>
              </a:cxn>
              <a:cxn ang="0">
                <a:pos x="756" y="184"/>
              </a:cxn>
              <a:cxn ang="0">
                <a:pos x="773" y="202"/>
              </a:cxn>
              <a:cxn ang="0">
                <a:pos x="786" y="229"/>
              </a:cxn>
              <a:cxn ang="0">
                <a:pos x="784" y="254"/>
              </a:cxn>
              <a:cxn ang="0">
                <a:pos x="786" y="286"/>
              </a:cxn>
              <a:cxn ang="0">
                <a:pos x="791" y="315"/>
              </a:cxn>
              <a:cxn ang="0">
                <a:pos x="784" y="347"/>
              </a:cxn>
              <a:cxn ang="0">
                <a:pos x="787" y="380"/>
              </a:cxn>
              <a:cxn ang="0">
                <a:pos x="792" y="410"/>
              </a:cxn>
              <a:cxn ang="0">
                <a:pos x="782" y="448"/>
              </a:cxn>
              <a:cxn ang="0">
                <a:pos x="759" y="475"/>
              </a:cxn>
              <a:cxn ang="0">
                <a:pos x="710" y="493"/>
              </a:cxn>
              <a:cxn ang="0">
                <a:pos x="673" y="482"/>
              </a:cxn>
              <a:cxn ang="0">
                <a:pos x="651" y="507"/>
              </a:cxn>
              <a:cxn ang="0">
                <a:pos x="624" y="523"/>
              </a:cxn>
              <a:cxn ang="0">
                <a:pos x="585" y="534"/>
              </a:cxn>
              <a:cxn ang="0">
                <a:pos x="539" y="527"/>
              </a:cxn>
              <a:cxn ang="0">
                <a:pos x="508" y="535"/>
              </a:cxn>
              <a:cxn ang="0">
                <a:pos x="483" y="555"/>
              </a:cxn>
              <a:cxn ang="0">
                <a:pos x="447" y="566"/>
              </a:cxn>
              <a:cxn ang="0">
                <a:pos x="414" y="563"/>
              </a:cxn>
              <a:cxn ang="0">
                <a:pos x="382" y="543"/>
              </a:cxn>
              <a:cxn ang="0">
                <a:pos x="359" y="563"/>
              </a:cxn>
              <a:cxn ang="0">
                <a:pos x="325" y="575"/>
              </a:cxn>
              <a:cxn ang="0">
                <a:pos x="282" y="567"/>
              </a:cxn>
              <a:cxn ang="0">
                <a:pos x="250" y="542"/>
              </a:cxn>
              <a:cxn ang="0">
                <a:pos x="223" y="533"/>
              </a:cxn>
              <a:cxn ang="0">
                <a:pos x="182" y="535"/>
              </a:cxn>
              <a:cxn ang="0">
                <a:pos x="147" y="518"/>
              </a:cxn>
              <a:cxn ang="0">
                <a:pos x="125" y="491"/>
              </a:cxn>
              <a:cxn ang="0">
                <a:pos x="111" y="479"/>
              </a:cxn>
              <a:cxn ang="0">
                <a:pos x="73" y="475"/>
              </a:cxn>
              <a:cxn ang="0">
                <a:pos x="38" y="449"/>
              </a:cxn>
              <a:cxn ang="0">
                <a:pos x="20" y="410"/>
              </a:cxn>
              <a:cxn ang="0">
                <a:pos x="18" y="365"/>
              </a:cxn>
              <a:cxn ang="0">
                <a:pos x="11" y="322"/>
              </a:cxn>
              <a:cxn ang="0">
                <a:pos x="0" y="280"/>
              </a:cxn>
              <a:cxn ang="0">
                <a:pos x="4" y="234"/>
              </a:cxn>
              <a:cxn ang="0">
                <a:pos x="29" y="196"/>
              </a:cxn>
              <a:cxn ang="0">
                <a:pos x="65" y="167"/>
              </a:cxn>
              <a:cxn ang="0">
                <a:pos x="114" y="153"/>
              </a:cxn>
              <a:cxn ang="0">
                <a:pos x="126" y="135"/>
              </a:cxn>
            </a:cxnLst>
            <a:rect l="0" t="0" r="r" b="b"/>
            <a:pathLst>
              <a:path w="793" h="576">
                <a:moveTo>
                  <a:pt x="126" y="135"/>
                </a:moveTo>
                <a:lnTo>
                  <a:pt x="132" y="120"/>
                </a:lnTo>
                <a:lnTo>
                  <a:pt x="142" y="103"/>
                </a:lnTo>
                <a:lnTo>
                  <a:pt x="158" y="91"/>
                </a:lnTo>
                <a:lnTo>
                  <a:pt x="177" y="80"/>
                </a:lnTo>
                <a:lnTo>
                  <a:pt x="194" y="75"/>
                </a:lnTo>
                <a:lnTo>
                  <a:pt x="214" y="69"/>
                </a:lnTo>
                <a:lnTo>
                  <a:pt x="245" y="66"/>
                </a:lnTo>
                <a:lnTo>
                  <a:pt x="274" y="69"/>
                </a:lnTo>
                <a:lnTo>
                  <a:pt x="302" y="76"/>
                </a:lnTo>
                <a:lnTo>
                  <a:pt x="322" y="83"/>
                </a:lnTo>
                <a:lnTo>
                  <a:pt x="334" y="57"/>
                </a:lnTo>
                <a:lnTo>
                  <a:pt x="350" y="37"/>
                </a:lnTo>
                <a:lnTo>
                  <a:pt x="370" y="20"/>
                </a:lnTo>
                <a:lnTo>
                  <a:pt x="398" y="9"/>
                </a:lnTo>
                <a:lnTo>
                  <a:pt x="432" y="0"/>
                </a:lnTo>
                <a:lnTo>
                  <a:pt x="465" y="0"/>
                </a:lnTo>
                <a:lnTo>
                  <a:pt x="494" y="4"/>
                </a:lnTo>
                <a:lnTo>
                  <a:pt x="527" y="14"/>
                </a:lnTo>
                <a:lnTo>
                  <a:pt x="553" y="32"/>
                </a:lnTo>
                <a:lnTo>
                  <a:pt x="571" y="50"/>
                </a:lnTo>
                <a:lnTo>
                  <a:pt x="582" y="67"/>
                </a:lnTo>
                <a:lnTo>
                  <a:pt x="585" y="89"/>
                </a:lnTo>
                <a:lnTo>
                  <a:pt x="609" y="82"/>
                </a:lnTo>
                <a:lnTo>
                  <a:pt x="635" y="84"/>
                </a:lnTo>
                <a:lnTo>
                  <a:pt x="659" y="91"/>
                </a:lnTo>
                <a:lnTo>
                  <a:pt x="678" y="107"/>
                </a:lnTo>
                <a:lnTo>
                  <a:pt x="692" y="126"/>
                </a:lnTo>
                <a:lnTo>
                  <a:pt x="697" y="149"/>
                </a:lnTo>
                <a:lnTo>
                  <a:pt x="697" y="165"/>
                </a:lnTo>
                <a:lnTo>
                  <a:pt x="710" y="164"/>
                </a:lnTo>
                <a:lnTo>
                  <a:pt x="727" y="167"/>
                </a:lnTo>
                <a:lnTo>
                  <a:pt x="743" y="175"/>
                </a:lnTo>
                <a:lnTo>
                  <a:pt x="756" y="184"/>
                </a:lnTo>
                <a:lnTo>
                  <a:pt x="765" y="192"/>
                </a:lnTo>
                <a:lnTo>
                  <a:pt x="773" y="202"/>
                </a:lnTo>
                <a:lnTo>
                  <a:pt x="781" y="214"/>
                </a:lnTo>
                <a:lnTo>
                  <a:pt x="786" y="229"/>
                </a:lnTo>
                <a:lnTo>
                  <a:pt x="787" y="241"/>
                </a:lnTo>
                <a:lnTo>
                  <a:pt x="784" y="254"/>
                </a:lnTo>
                <a:lnTo>
                  <a:pt x="779" y="269"/>
                </a:lnTo>
                <a:lnTo>
                  <a:pt x="786" y="286"/>
                </a:lnTo>
                <a:lnTo>
                  <a:pt x="789" y="300"/>
                </a:lnTo>
                <a:lnTo>
                  <a:pt x="791" y="315"/>
                </a:lnTo>
                <a:lnTo>
                  <a:pt x="787" y="335"/>
                </a:lnTo>
                <a:lnTo>
                  <a:pt x="784" y="347"/>
                </a:lnTo>
                <a:lnTo>
                  <a:pt x="775" y="361"/>
                </a:lnTo>
                <a:lnTo>
                  <a:pt x="787" y="380"/>
                </a:lnTo>
                <a:lnTo>
                  <a:pt x="791" y="393"/>
                </a:lnTo>
                <a:lnTo>
                  <a:pt x="792" y="410"/>
                </a:lnTo>
                <a:lnTo>
                  <a:pt x="789" y="428"/>
                </a:lnTo>
                <a:lnTo>
                  <a:pt x="782" y="448"/>
                </a:lnTo>
                <a:lnTo>
                  <a:pt x="773" y="462"/>
                </a:lnTo>
                <a:lnTo>
                  <a:pt x="759" y="475"/>
                </a:lnTo>
                <a:lnTo>
                  <a:pt x="735" y="488"/>
                </a:lnTo>
                <a:lnTo>
                  <a:pt x="710" y="493"/>
                </a:lnTo>
                <a:lnTo>
                  <a:pt x="687" y="489"/>
                </a:lnTo>
                <a:lnTo>
                  <a:pt x="673" y="482"/>
                </a:lnTo>
                <a:lnTo>
                  <a:pt x="662" y="496"/>
                </a:lnTo>
                <a:lnTo>
                  <a:pt x="651" y="507"/>
                </a:lnTo>
                <a:lnTo>
                  <a:pt x="642" y="514"/>
                </a:lnTo>
                <a:lnTo>
                  <a:pt x="624" y="523"/>
                </a:lnTo>
                <a:lnTo>
                  <a:pt x="609" y="530"/>
                </a:lnTo>
                <a:lnTo>
                  <a:pt x="585" y="534"/>
                </a:lnTo>
                <a:lnTo>
                  <a:pt x="562" y="533"/>
                </a:lnTo>
                <a:lnTo>
                  <a:pt x="539" y="527"/>
                </a:lnTo>
                <a:lnTo>
                  <a:pt x="520" y="516"/>
                </a:lnTo>
                <a:lnTo>
                  <a:pt x="508" y="535"/>
                </a:lnTo>
                <a:lnTo>
                  <a:pt x="497" y="546"/>
                </a:lnTo>
                <a:lnTo>
                  <a:pt x="483" y="555"/>
                </a:lnTo>
                <a:lnTo>
                  <a:pt x="466" y="563"/>
                </a:lnTo>
                <a:lnTo>
                  <a:pt x="447" y="566"/>
                </a:lnTo>
                <a:lnTo>
                  <a:pt x="430" y="566"/>
                </a:lnTo>
                <a:lnTo>
                  <a:pt x="414" y="563"/>
                </a:lnTo>
                <a:lnTo>
                  <a:pt x="394" y="552"/>
                </a:lnTo>
                <a:lnTo>
                  <a:pt x="382" y="543"/>
                </a:lnTo>
                <a:lnTo>
                  <a:pt x="370" y="555"/>
                </a:lnTo>
                <a:lnTo>
                  <a:pt x="359" y="563"/>
                </a:lnTo>
                <a:lnTo>
                  <a:pt x="345" y="569"/>
                </a:lnTo>
                <a:lnTo>
                  <a:pt x="325" y="575"/>
                </a:lnTo>
                <a:lnTo>
                  <a:pt x="303" y="573"/>
                </a:lnTo>
                <a:lnTo>
                  <a:pt x="282" y="567"/>
                </a:lnTo>
                <a:lnTo>
                  <a:pt x="265" y="558"/>
                </a:lnTo>
                <a:lnTo>
                  <a:pt x="250" y="542"/>
                </a:lnTo>
                <a:lnTo>
                  <a:pt x="240" y="527"/>
                </a:lnTo>
                <a:lnTo>
                  <a:pt x="223" y="533"/>
                </a:lnTo>
                <a:lnTo>
                  <a:pt x="205" y="537"/>
                </a:lnTo>
                <a:lnTo>
                  <a:pt x="182" y="535"/>
                </a:lnTo>
                <a:lnTo>
                  <a:pt x="162" y="528"/>
                </a:lnTo>
                <a:lnTo>
                  <a:pt x="147" y="518"/>
                </a:lnTo>
                <a:lnTo>
                  <a:pt x="135" y="507"/>
                </a:lnTo>
                <a:lnTo>
                  <a:pt x="125" y="491"/>
                </a:lnTo>
                <a:lnTo>
                  <a:pt x="123" y="475"/>
                </a:lnTo>
                <a:lnTo>
                  <a:pt x="111" y="479"/>
                </a:lnTo>
                <a:lnTo>
                  <a:pt x="94" y="480"/>
                </a:lnTo>
                <a:lnTo>
                  <a:pt x="73" y="475"/>
                </a:lnTo>
                <a:lnTo>
                  <a:pt x="52" y="464"/>
                </a:lnTo>
                <a:lnTo>
                  <a:pt x="38" y="449"/>
                </a:lnTo>
                <a:lnTo>
                  <a:pt x="26" y="430"/>
                </a:lnTo>
                <a:lnTo>
                  <a:pt x="20" y="410"/>
                </a:lnTo>
                <a:lnTo>
                  <a:pt x="17" y="383"/>
                </a:lnTo>
                <a:lnTo>
                  <a:pt x="18" y="365"/>
                </a:lnTo>
                <a:lnTo>
                  <a:pt x="25" y="338"/>
                </a:lnTo>
                <a:lnTo>
                  <a:pt x="11" y="322"/>
                </a:lnTo>
                <a:lnTo>
                  <a:pt x="3" y="301"/>
                </a:lnTo>
                <a:lnTo>
                  <a:pt x="0" y="280"/>
                </a:lnTo>
                <a:lnTo>
                  <a:pt x="0" y="257"/>
                </a:lnTo>
                <a:lnTo>
                  <a:pt x="4" y="234"/>
                </a:lnTo>
                <a:lnTo>
                  <a:pt x="14" y="216"/>
                </a:lnTo>
                <a:lnTo>
                  <a:pt x="29" y="196"/>
                </a:lnTo>
                <a:lnTo>
                  <a:pt x="46" y="181"/>
                </a:lnTo>
                <a:lnTo>
                  <a:pt x="65" y="167"/>
                </a:lnTo>
                <a:lnTo>
                  <a:pt x="91" y="157"/>
                </a:lnTo>
                <a:lnTo>
                  <a:pt x="114" y="153"/>
                </a:lnTo>
                <a:lnTo>
                  <a:pt x="125" y="150"/>
                </a:lnTo>
                <a:lnTo>
                  <a:pt x="126" y="135"/>
                </a:lnTo>
              </a:path>
            </a:pathLst>
          </a:custGeom>
          <a:solidFill>
            <a:srgbClr val="A2C1FE"/>
          </a:solidFill>
          <a:ln w="25400" cap="rnd" cmpd="sng">
            <a:solidFill>
              <a:srgbClr val="0070B8"/>
            </a:solidFill>
            <a:prstDash val="solid"/>
            <a:round/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>
              <a:defRPr/>
            </a:pPr>
            <a:endParaRPr lang="hu-HU">
              <a:solidFill>
                <a:srgbClr val="0070B8"/>
              </a:solidFill>
            </a:endParaRPr>
          </a:p>
        </p:txBody>
      </p:sp>
      <p:sp>
        <p:nvSpPr>
          <p:cNvPr id="571" name="Freeform 1073"/>
          <p:cNvSpPr>
            <a:spLocks/>
          </p:cNvSpPr>
          <p:nvPr/>
        </p:nvSpPr>
        <p:spPr bwMode="auto">
          <a:xfrm>
            <a:off x="2425080" y="1843088"/>
            <a:ext cx="1143000" cy="914400"/>
          </a:xfrm>
          <a:custGeom>
            <a:avLst/>
            <a:gdLst/>
            <a:ahLst/>
            <a:cxnLst>
              <a:cxn ang="0">
                <a:pos x="132" y="120"/>
              </a:cxn>
              <a:cxn ang="0">
                <a:pos x="158" y="91"/>
              </a:cxn>
              <a:cxn ang="0">
                <a:pos x="194" y="75"/>
              </a:cxn>
              <a:cxn ang="0">
                <a:pos x="245" y="66"/>
              </a:cxn>
              <a:cxn ang="0">
                <a:pos x="302" y="76"/>
              </a:cxn>
              <a:cxn ang="0">
                <a:pos x="334" y="57"/>
              </a:cxn>
              <a:cxn ang="0">
                <a:pos x="370" y="20"/>
              </a:cxn>
              <a:cxn ang="0">
                <a:pos x="432" y="0"/>
              </a:cxn>
              <a:cxn ang="0">
                <a:pos x="494" y="4"/>
              </a:cxn>
              <a:cxn ang="0">
                <a:pos x="553" y="32"/>
              </a:cxn>
              <a:cxn ang="0">
                <a:pos x="582" y="67"/>
              </a:cxn>
              <a:cxn ang="0">
                <a:pos x="609" y="82"/>
              </a:cxn>
              <a:cxn ang="0">
                <a:pos x="659" y="91"/>
              </a:cxn>
              <a:cxn ang="0">
                <a:pos x="692" y="126"/>
              </a:cxn>
              <a:cxn ang="0">
                <a:pos x="697" y="165"/>
              </a:cxn>
              <a:cxn ang="0">
                <a:pos x="727" y="167"/>
              </a:cxn>
              <a:cxn ang="0">
                <a:pos x="756" y="184"/>
              </a:cxn>
              <a:cxn ang="0">
                <a:pos x="773" y="202"/>
              </a:cxn>
              <a:cxn ang="0">
                <a:pos x="786" y="229"/>
              </a:cxn>
              <a:cxn ang="0">
                <a:pos x="784" y="254"/>
              </a:cxn>
              <a:cxn ang="0">
                <a:pos x="786" y="286"/>
              </a:cxn>
              <a:cxn ang="0">
                <a:pos x="791" y="315"/>
              </a:cxn>
              <a:cxn ang="0">
                <a:pos x="784" y="347"/>
              </a:cxn>
              <a:cxn ang="0">
                <a:pos x="787" y="380"/>
              </a:cxn>
              <a:cxn ang="0">
                <a:pos x="792" y="410"/>
              </a:cxn>
              <a:cxn ang="0">
                <a:pos x="782" y="448"/>
              </a:cxn>
              <a:cxn ang="0">
                <a:pos x="759" y="475"/>
              </a:cxn>
              <a:cxn ang="0">
                <a:pos x="710" y="493"/>
              </a:cxn>
              <a:cxn ang="0">
                <a:pos x="673" y="482"/>
              </a:cxn>
              <a:cxn ang="0">
                <a:pos x="651" y="507"/>
              </a:cxn>
              <a:cxn ang="0">
                <a:pos x="624" y="523"/>
              </a:cxn>
              <a:cxn ang="0">
                <a:pos x="585" y="534"/>
              </a:cxn>
              <a:cxn ang="0">
                <a:pos x="539" y="527"/>
              </a:cxn>
              <a:cxn ang="0">
                <a:pos x="508" y="535"/>
              </a:cxn>
              <a:cxn ang="0">
                <a:pos x="483" y="555"/>
              </a:cxn>
              <a:cxn ang="0">
                <a:pos x="447" y="566"/>
              </a:cxn>
              <a:cxn ang="0">
                <a:pos x="414" y="563"/>
              </a:cxn>
              <a:cxn ang="0">
                <a:pos x="382" y="543"/>
              </a:cxn>
              <a:cxn ang="0">
                <a:pos x="359" y="563"/>
              </a:cxn>
              <a:cxn ang="0">
                <a:pos x="325" y="575"/>
              </a:cxn>
              <a:cxn ang="0">
                <a:pos x="282" y="567"/>
              </a:cxn>
              <a:cxn ang="0">
                <a:pos x="250" y="542"/>
              </a:cxn>
              <a:cxn ang="0">
                <a:pos x="223" y="533"/>
              </a:cxn>
              <a:cxn ang="0">
                <a:pos x="182" y="535"/>
              </a:cxn>
              <a:cxn ang="0">
                <a:pos x="147" y="518"/>
              </a:cxn>
              <a:cxn ang="0">
                <a:pos x="125" y="491"/>
              </a:cxn>
              <a:cxn ang="0">
                <a:pos x="111" y="479"/>
              </a:cxn>
              <a:cxn ang="0">
                <a:pos x="73" y="475"/>
              </a:cxn>
              <a:cxn ang="0">
                <a:pos x="38" y="449"/>
              </a:cxn>
              <a:cxn ang="0">
                <a:pos x="20" y="410"/>
              </a:cxn>
              <a:cxn ang="0">
                <a:pos x="18" y="365"/>
              </a:cxn>
              <a:cxn ang="0">
                <a:pos x="11" y="322"/>
              </a:cxn>
              <a:cxn ang="0">
                <a:pos x="0" y="280"/>
              </a:cxn>
              <a:cxn ang="0">
                <a:pos x="4" y="234"/>
              </a:cxn>
              <a:cxn ang="0">
                <a:pos x="29" y="196"/>
              </a:cxn>
              <a:cxn ang="0">
                <a:pos x="65" y="167"/>
              </a:cxn>
              <a:cxn ang="0">
                <a:pos x="114" y="153"/>
              </a:cxn>
              <a:cxn ang="0">
                <a:pos x="126" y="135"/>
              </a:cxn>
            </a:cxnLst>
            <a:rect l="0" t="0" r="r" b="b"/>
            <a:pathLst>
              <a:path w="793" h="576">
                <a:moveTo>
                  <a:pt x="126" y="135"/>
                </a:moveTo>
                <a:lnTo>
                  <a:pt x="132" y="120"/>
                </a:lnTo>
                <a:lnTo>
                  <a:pt x="142" y="103"/>
                </a:lnTo>
                <a:lnTo>
                  <a:pt x="158" y="91"/>
                </a:lnTo>
                <a:lnTo>
                  <a:pt x="177" y="80"/>
                </a:lnTo>
                <a:lnTo>
                  <a:pt x="194" y="75"/>
                </a:lnTo>
                <a:lnTo>
                  <a:pt x="214" y="69"/>
                </a:lnTo>
                <a:lnTo>
                  <a:pt x="245" y="66"/>
                </a:lnTo>
                <a:lnTo>
                  <a:pt x="274" y="69"/>
                </a:lnTo>
                <a:lnTo>
                  <a:pt x="302" y="76"/>
                </a:lnTo>
                <a:lnTo>
                  <a:pt x="322" y="83"/>
                </a:lnTo>
                <a:lnTo>
                  <a:pt x="334" y="57"/>
                </a:lnTo>
                <a:lnTo>
                  <a:pt x="350" y="37"/>
                </a:lnTo>
                <a:lnTo>
                  <a:pt x="370" y="20"/>
                </a:lnTo>
                <a:lnTo>
                  <a:pt x="398" y="9"/>
                </a:lnTo>
                <a:lnTo>
                  <a:pt x="432" y="0"/>
                </a:lnTo>
                <a:lnTo>
                  <a:pt x="465" y="0"/>
                </a:lnTo>
                <a:lnTo>
                  <a:pt x="494" y="4"/>
                </a:lnTo>
                <a:lnTo>
                  <a:pt x="527" y="14"/>
                </a:lnTo>
                <a:lnTo>
                  <a:pt x="553" y="32"/>
                </a:lnTo>
                <a:lnTo>
                  <a:pt x="571" y="50"/>
                </a:lnTo>
                <a:lnTo>
                  <a:pt x="582" y="67"/>
                </a:lnTo>
                <a:lnTo>
                  <a:pt x="585" y="89"/>
                </a:lnTo>
                <a:lnTo>
                  <a:pt x="609" y="82"/>
                </a:lnTo>
                <a:lnTo>
                  <a:pt x="635" y="84"/>
                </a:lnTo>
                <a:lnTo>
                  <a:pt x="659" y="91"/>
                </a:lnTo>
                <a:lnTo>
                  <a:pt x="678" y="107"/>
                </a:lnTo>
                <a:lnTo>
                  <a:pt x="692" y="126"/>
                </a:lnTo>
                <a:lnTo>
                  <a:pt x="697" y="149"/>
                </a:lnTo>
                <a:lnTo>
                  <a:pt x="697" y="165"/>
                </a:lnTo>
                <a:lnTo>
                  <a:pt x="710" y="164"/>
                </a:lnTo>
                <a:lnTo>
                  <a:pt x="727" y="167"/>
                </a:lnTo>
                <a:lnTo>
                  <a:pt x="743" y="175"/>
                </a:lnTo>
                <a:lnTo>
                  <a:pt x="756" y="184"/>
                </a:lnTo>
                <a:lnTo>
                  <a:pt x="765" y="192"/>
                </a:lnTo>
                <a:lnTo>
                  <a:pt x="773" y="202"/>
                </a:lnTo>
                <a:lnTo>
                  <a:pt x="781" y="214"/>
                </a:lnTo>
                <a:lnTo>
                  <a:pt x="786" y="229"/>
                </a:lnTo>
                <a:lnTo>
                  <a:pt x="787" y="241"/>
                </a:lnTo>
                <a:lnTo>
                  <a:pt x="784" y="254"/>
                </a:lnTo>
                <a:lnTo>
                  <a:pt x="779" y="269"/>
                </a:lnTo>
                <a:lnTo>
                  <a:pt x="786" y="286"/>
                </a:lnTo>
                <a:lnTo>
                  <a:pt x="789" y="300"/>
                </a:lnTo>
                <a:lnTo>
                  <a:pt x="791" y="315"/>
                </a:lnTo>
                <a:lnTo>
                  <a:pt x="787" y="335"/>
                </a:lnTo>
                <a:lnTo>
                  <a:pt x="784" y="347"/>
                </a:lnTo>
                <a:lnTo>
                  <a:pt x="775" y="361"/>
                </a:lnTo>
                <a:lnTo>
                  <a:pt x="787" y="380"/>
                </a:lnTo>
                <a:lnTo>
                  <a:pt x="791" y="393"/>
                </a:lnTo>
                <a:lnTo>
                  <a:pt x="792" y="410"/>
                </a:lnTo>
                <a:lnTo>
                  <a:pt x="789" y="428"/>
                </a:lnTo>
                <a:lnTo>
                  <a:pt x="782" y="448"/>
                </a:lnTo>
                <a:lnTo>
                  <a:pt x="773" y="462"/>
                </a:lnTo>
                <a:lnTo>
                  <a:pt x="759" y="475"/>
                </a:lnTo>
                <a:lnTo>
                  <a:pt x="735" y="488"/>
                </a:lnTo>
                <a:lnTo>
                  <a:pt x="710" y="493"/>
                </a:lnTo>
                <a:lnTo>
                  <a:pt x="687" y="489"/>
                </a:lnTo>
                <a:lnTo>
                  <a:pt x="673" y="482"/>
                </a:lnTo>
                <a:lnTo>
                  <a:pt x="662" y="496"/>
                </a:lnTo>
                <a:lnTo>
                  <a:pt x="651" y="507"/>
                </a:lnTo>
                <a:lnTo>
                  <a:pt x="642" y="514"/>
                </a:lnTo>
                <a:lnTo>
                  <a:pt x="624" y="523"/>
                </a:lnTo>
                <a:lnTo>
                  <a:pt x="609" y="530"/>
                </a:lnTo>
                <a:lnTo>
                  <a:pt x="585" y="534"/>
                </a:lnTo>
                <a:lnTo>
                  <a:pt x="562" y="533"/>
                </a:lnTo>
                <a:lnTo>
                  <a:pt x="539" y="527"/>
                </a:lnTo>
                <a:lnTo>
                  <a:pt x="520" y="516"/>
                </a:lnTo>
                <a:lnTo>
                  <a:pt x="508" y="535"/>
                </a:lnTo>
                <a:lnTo>
                  <a:pt x="497" y="546"/>
                </a:lnTo>
                <a:lnTo>
                  <a:pt x="483" y="555"/>
                </a:lnTo>
                <a:lnTo>
                  <a:pt x="466" y="563"/>
                </a:lnTo>
                <a:lnTo>
                  <a:pt x="447" y="566"/>
                </a:lnTo>
                <a:lnTo>
                  <a:pt x="430" y="566"/>
                </a:lnTo>
                <a:lnTo>
                  <a:pt x="414" y="563"/>
                </a:lnTo>
                <a:lnTo>
                  <a:pt x="394" y="552"/>
                </a:lnTo>
                <a:lnTo>
                  <a:pt x="382" y="543"/>
                </a:lnTo>
                <a:lnTo>
                  <a:pt x="370" y="555"/>
                </a:lnTo>
                <a:lnTo>
                  <a:pt x="359" y="563"/>
                </a:lnTo>
                <a:lnTo>
                  <a:pt x="345" y="569"/>
                </a:lnTo>
                <a:lnTo>
                  <a:pt x="325" y="575"/>
                </a:lnTo>
                <a:lnTo>
                  <a:pt x="303" y="573"/>
                </a:lnTo>
                <a:lnTo>
                  <a:pt x="282" y="567"/>
                </a:lnTo>
                <a:lnTo>
                  <a:pt x="265" y="558"/>
                </a:lnTo>
                <a:lnTo>
                  <a:pt x="250" y="542"/>
                </a:lnTo>
                <a:lnTo>
                  <a:pt x="240" y="527"/>
                </a:lnTo>
                <a:lnTo>
                  <a:pt x="223" y="533"/>
                </a:lnTo>
                <a:lnTo>
                  <a:pt x="205" y="537"/>
                </a:lnTo>
                <a:lnTo>
                  <a:pt x="182" y="535"/>
                </a:lnTo>
                <a:lnTo>
                  <a:pt x="162" y="528"/>
                </a:lnTo>
                <a:lnTo>
                  <a:pt x="147" y="518"/>
                </a:lnTo>
                <a:lnTo>
                  <a:pt x="135" y="507"/>
                </a:lnTo>
                <a:lnTo>
                  <a:pt x="125" y="491"/>
                </a:lnTo>
                <a:lnTo>
                  <a:pt x="123" y="475"/>
                </a:lnTo>
                <a:lnTo>
                  <a:pt x="111" y="479"/>
                </a:lnTo>
                <a:lnTo>
                  <a:pt x="94" y="480"/>
                </a:lnTo>
                <a:lnTo>
                  <a:pt x="73" y="475"/>
                </a:lnTo>
                <a:lnTo>
                  <a:pt x="52" y="464"/>
                </a:lnTo>
                <a:lnTo>
                  <a:pt x="38" y="449"/>
                </a:lnTo>
                <a:lnTo>
                  <a:pt x="26" y="430"/>
                </a:lnTo>
                <a:lnTo>
                  <a:pt x="20" y="410"/>
                </a:lnTo>
                <a:lnTo>
                  <a:pt x="17" y="383"/>
                </a:lnTo>
                <a:lnTo>
                  <a:pt x="18" y="365"/>
                </a:lnTo>
                <a:lnTo>
                  <a:pt x="25" y="338"/>
                </a:lnTo>
                <a:lnTo>
                  <a:pt x="11" y="322"/>
                </a:lnTo>
                <a:lnTo>
                  <a:pt x="3" y="301"/>
                </a:lnTo>
                <a:lnTo>
                  <a:pt x="0" y="280"/>
                </a:lnTo>
                <a:lnTo>
                  <a:pt x="0" y="257"/>
                </a:lnTo>
                <a:lnTo>
                  <a:pt x="4" y="234"/>
                </a:lnTo>
                <a:lnTo>
                  <a:pt x="14" y="216"/>
                </a:lnTo>
                <a:lnTo>
                  <a:pt x="29" y="196"/>
                </a:lnTo>
                <a:lnTo>
                  <a:pt x="46" y="181"/>
                </a:lnTo>
                <a:lnTo>
                  <a:pt x="65" y="167"/>
                </a:lnTo>
                <a:lnTo>
                  <a:pt x="91" y="157"/>
                </a:lnTo>
                <a:lnTo>
                  <a:pt x="114" y="153"/>
                </a:lnTo>
                <a:lnTo>
                  <a:pt x="125" y="150"/>
                </a:lnTo>
                <a:lnTo>
                  <a:pt x="126" y="135"/>
                </a:lnTo>
              </a:path>
            </a:pathLst>
          </a:custGeom>
          <a:solidFill>
            <a:srgbClr val="99CC00"/>
          </a:solidFill>
          <a:ln w="25400" cap="rnd" cmpd="sng">
            <a:solidFill>
              <a:srgbClr val="0070B8"/>
            </a:solidFill>
            <a:prstDash val="solid"/>
            <a:round/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>
              <a:defRPr/>
            </a:pPr>
            <a:endParaRPr lang="hu-HU">
              <a:solidFill>
                <a:srgbClr val="0070B8"/>
              </a:solidFill>
            </a:endParaRPr>
          </a:p>
        </p:txBody>
      </p:sp>
      <p:sp>
        <p:nvSpPr>
          <p:cNvPr id="572" name="Freeform 1074"/>
          <p:cNvSpPr>
            <a:spLocks/>
          </p:cNvSpPr>
          <p:nvPr/>
        </p:nvSpPr>
        <p:spPr bwMode="auto">
          <a:xfrm>
            <a:off x="5930280" y="2071688"/>
            <a:ext cx="1143000" cy="914400"/>
          </a:xfrm>
          <a:custGeom>
            <a:avLst/>
            <a:gdLst/>
            <a:ahLst/>
            <a:cxnLst>
              <a:cxn ang="0">
                <a:pos x="132" y="120"/>
              </a:cxn>
              <a:cxn ang="0">
                <a:pos x="158" y="91"/>
              </a:cxn>
              <a:cxn ang="0">
                <a:pos x="194" y="75"/>
              </a:cxn>
              <a:cxn ang="0">
                <a:pos x="245" y="66"/>
              </a:cxn>
              <a:cxn ang="0">
                <a:pos x="302" y="76"/>
              </a:cxn>
              <a:cxn ang="0">
                <a:pos x="334" y="57"/>
              </a:cxn>
              <a:cxn ang="0">
                <a:pos x="370" y="20"/>
              </a:cxn>
              <a:cxn ang="0">
                <a:pos x="432" y="0"/>
              </a:cxn>
              <a:cxn ang="0">
                <a:pos x="494" y="4"/>
              </a:cxn>
              <a:cxn ang="0">
                <a:pos x="553" y="32"/>
              </a:cxn>
              <a:cxn ang="0">
                <a:pos x="582" y="67"/>
              </a:cxn>
              <a:cxn ang="0">
                <a:pos x="609" y="82"/>
              </a:cxn>
              <a:cxn ang="0">
                <a:pos x="659" y="91"/>
              </a:cxn>
              <a:cxn ang="0">
                <a:pos x="692" y="126"/>
              </a:cxn>
              <a:cxn ang="0">
                <a:pos x="697" y="165"/>
              </a:cxn>
              <a:cxn ang="0">
                <a:pos x="727" y="167"/>
              </a:cxn>
              <a:cxn ang="0">
                <a:pos x="756" y="184"/>
              </a:cxn>
              <a:cxn ang="0">
                <a:pos x="773" y="202"/>
              </a:cxn>
              <a:cxn ang="0">
                <a:pos x="786" y="229"/>
              </a:cxn>
              <a:cxn ang="0">
                <a:pos x="784" y="254"/>
              </a:cxn>
              <a:cxn ang="0">
                <a:pos x="786" y="286"/>
              </a:cxn>
              <a:cxn ang="0">
                <a:pos x="791" y="315"/>
              </a:cxn>
              <a:cxn ang="0">
                <a:pos x="784" y="347"/>
              </a:cxn>
              <a:cxn ang="0">
                <a:pos x="787" y="380"/>
              </a:cxn>
              <a:cxn ang="0">
                <a:pos x="792" y="410"/>
              </a:cxn>
              <a:cxn ang="0">
                <a:pos x="782" y="448"/>
              </a:cxn>
              <a:cxn ang="0">
                <a:pos x="759" y="475"/>
              </a:cxn>
              <a:cxn ang="0">
                <a:pos x="710" y="493"/>
              </a:cxn>
              <a:cxn ang="0">
                <a:pos x="673" y="482"/>
              </a:cxn>
              <a:cxn ang="0">
                <a:pos x="651" y="507"/>
              </a:cxn>
              <a:cxn ang="0">
                <a:pos x="624" y="523"/>
              </a:cxn>
              <a:cxn ang="0">
                <a:pos x="585" y="534"/>
              </a:cxn>
              <a:cxn ang="0">
                <a:pos x="539" y="527"/>
              </a:cxn>
              <a:cxn ang="0">
                <a:pos x="508" y="535"/>
              </a:cxn>
              <a:cxn ang="0">
                <a:pos x="483" y="555"/>
              </a:cxn>
              <a:cxn ang="0">
                <a:pos x="447" y="566"/>
              </a:cxn>
              <a:cxn ang="0">
                <a:pos x="414" y="563"/>
              </a:cxn>
              <a:cxn ang="0">
                <a:pos x="382" y="543"/>
              </a:cxn>
              <a:cxn ang="0">
                <a:pos x="359" y="563"/>
              </a:cxn>
              <a:cxn ang="0">
                <a:pos x="325" y="575"/>
              </a:cxn>
              <a:cxn ang="0">
                <a:pos x="282" y="567"/>
              </a:cxn>
              <a:cxn ang="0">
                <a:pos x="250" y="542"/>
              </a:cxn>
              <a:cxn ang="0">
                <a:pos x="223" y="533"/>
              </a:cxn>
              <a:cxn ang="0">
                <a:pos x="182" y="535"/>
              </a:cxn>
              <a:cxn ang="0">
                <a:pos x="147" y="518"/>
              </a:cxn>
              <a:cxn ang="0">
                <a:pos x="125" y="491"/>
              </a:cxn>
              <a:cxn ang="0">
                <a:pos x="111" y="479"/>
              </a:cxn>
              <a:cxn ang="0">
                <a:pos x="73" y="475"/>
              </a:cxn>
              <a:cxn ang="0">
                <a:pos x="38" y="449"/>
              </a:cxn>
              <a:cxn ang="0">
                <a:pos x="20" y="410"/>
              </a:cxn>
              <a:cxn ang="0">
                <a:pos x="18" y="365"/>
              </a:cxn>
              <a:cxn ang="0">
                <a:pos x="11" y="322"/>
              </a:cxn>
              <a:cxn ang="0">
                <a:pos x="0" y="280"/>
              </a:cxn>
              <a:cxn ang="0">
                <a:pos x="4" y="234"/>
              </a:cxn>
              <a:cxn ang="0">
                <a:pos x="29" y="196"/>
              </a:cxn>
              <a:cxn ang="0">
                <a:pos x="65" y="167"/>
              </a:cxn>
              <a:cxn ang="0">
                <a:pos x="114" y="153"/>
              </a:cxn>
              <a:cxn ang="0">
                <a:pos x="126" y="135"/>
              </a:cxn>
            </a:cxnLst>
            <a:rect l="0" t="0" r="r" b="b"/>
            <a:pathLst>
              <a:path w="793" h="576">
                <a:moveTo>
                  <a:pt x="126" y="135"/>
                </a:moveTo>
                <a:lnTo>
                  <a:pt x="132" y="120"/>
                </a:lnTo>
                <a:lnTo>
                  <a:pt x="142" y="103"/>
                </a:lnTo>
                <a:lnTo>
                  <a:pt x="158" y="91"/>
                </a:lnTo>
                <a:lnTo>
                  <a:pt x="177" y="80"/>
                </a:lnTo>
                <a:lnTo>
                  <a:pt x="194" y="75"/>
                </a:lnTo>
                <a:lnTo>
                  <a:pt x="214" y="69"/>
                </a:lnTo>
                <a:lnTo>
                  <a:pt x="245" y="66"/>
                </a:lnTo>
                <a:lnTo>
                  <a:pt x="274" y="69"/>
                </a:lnTo>
                <a:lnTo>
                  <a:pt x="302" y="76"/>
                </a:lnTo>
                <a:lnTo>
                  <a:pt x="322" y="83"/>
                </a:lnTo>
                <a:lnTo>
                  <a:pt x="334" y="57"/>
                </a:lnTo>
                <a:lnTo>
                  <a:pt x="350" y="37"/>
                </a:lnTo>
                <a:lnTo>
                  <a:pt x="370" y="20"/>
                </a:lnTo>
                <a:lnTo>
                  <a:pt x="398" y="9"/>
                </a:lnTo>
                <a:lnTo>
                  <a:pt x="432" y="0"/>
                </a:lnTo>
                <a:lnTo>
                  <a:pt x="465" y="0"/>
                </a:lnTo>
                <a:lnTo>
                  <a:pt x="494" y="4"/>
                </a:lnTo>
                <a:lnTo>
                  <a:pt x="527" y="14"/>
                </a:lnTo>
                <a:lnTo>
                  <a:pt x="553" y="32"/>
                </a:lnTo>
                <a:lnTo>
                  <a:pt x="571" y="50"/>
                </a:lnTo>
                <a:lnTo>
                  <a:pt x="582" y="67"/>
                </a:lnTo>
                <a:lnTo>
                  <a:pt x="585" y="89"/>
                </a:lnTo>
                <a:lnTo>
                  <a:pt x="609" y="82"/>
                </a:lnTo>
                <a:lnTo>
                  <a:pt x="635" y="84"/>
                </a:lnTo>
                <a:lnTo>
                  <a:pt x="659" y="91"/>
                </a:lnTo>
                <a:lnTo>
                  <a:pt x="678" y="107"/>
                </a:lnTo>
                <a:lnTo>
                  <a:pt x="692" y="126"/>
                </a:lnTo>
                <a:lnTo>
                  <a:pt x="697" y="149"/>
                </a:lnTo>
                <a:lnTo>
                  <a:pt x="697" y="165"/>
                </a:lnTo>
                <a:lnTo>
                  <a:pt x="710" y="164"/>
                </a:lnTo>
                <a:lnTo>
                  <a:pt x="727" y="167"/>
                </a:lnTo>
                <a:lnTo>
                  <a:pt x="743" y="175"/>
                </a:lnTo>
                <a:lnTo>
                  <a:pt x="756" y="184"/>
                </a:lnTo>
                <a:lnTo>
                  <a:pt x="765" y="192"/>
                </a:lnTo>
                <a:lnTo>
                  <a:pt x="773" y="202"/>
                </a:lnTo>
                <a:lnTo>
                  <a:pt x="781" y="214"/>
                </a:lnTo>
                <a:lnTo>
                  <a:pt x="786" y="229"/>
                </a:lnTo>
                <a:lnTo>
                  <a:pt x="787" y="241"/>
                </a:lnTo>
                <a:lnTo>
                  <a:pt x="784" y="254"/>
                </a:lnTo>
                <a:lnTo>
                  <a:pt x="779" y="269"/>
                </a:lnTo>
                <a:lnTo>
                  <a:pt x="786" y="286"/>
                </a:lnTo>
                <a:lnTo>
                  <a:pt x="789" y="300"/>
                </a:lnTo>
                <a:lnTo>
                  <a:pt x="791" y="315"/>
                </a:lnTo>
                <a:lnTo>
                  <a:pt x="787" y="335"/>
                </a:lnTo>
                <a:lnTo>
                  <a:pt x="784" y="347"/>
                </a:lnTo>
                <a:lnTo>
                  <a:pt x="775" y="361"/>
                </a:lnTo>
                <a:lnTo>
                  <a:pt x="787" y="380"/>
                </a:lnTo>
                <a:lnTo>
                  <a:pt x="791" y="393"/>
                </a:lnTo>
                <a:lnTo>
                  <a:pt x="792" y="410"/>
                </a:lnTo>
                <a:lnTo>
                  <a:pt x="789" y="428"/>
                </a:lnTo>
                <a:lnTo>
                  <a:pt x="782" y="448"/>
                </a:lnTo>
                <a:lnTo>
                  <a:pt x="773" y="462"/>
                </a:lnTo>
                <a:lnTo>
                  <a:pt x="759" y="475"/>
                </a:lnTo>
                <a:lnTo>
                  <a:pt x="735" y="488"/>
                </a:lnTo>
                <a:lnTo>
                  <a:pt x="710" y="493"/>
                </a:lnTo>
                <a:lnTo>
                  <a:pt x="687" y="489"/>
                </a:lnTo>
                <a:lnTo>
                  <a:pt x="673" y="482"/>
                </a:lnTo>
                <a:lnTo>
                  <a:pt x="662" y="496"/>
                </a:lnTo>
                <a:lnTo>
                  <a:pt x="651" y="507"/>
                </a:lnTo>
                <a:lnTo>
                  <a:pt x="642" y="514"/>
                </a:lnTo>
                <a:lnTo>
                  <a:pt x="624" y="523"/>
                </a:lnTo>
                <a:lnTo>
                  <a:pt x="609" y="530"/>
                </a:lnTo>
                <a:lnTo>
                  <a:pt x="585" y="534"/>
                </a:lnTo>
                <a:lnTo>
                  <a:pt x="562" y="533"/>
                </a:lnTo>
                <a:lnTo>
                  <a:pt x="539" y="527"/>
                </a:lnTo>
                <a:lnTo>
                  <a:pt x="520" y="516"/>
                </a:lnTo>
                <a:lnTo>
                  <a:pt x="508" y="535"/>
                </a:lnTo>
                <a:lnTo>
                  <a:pt x="497" y="546"/>
                </a:lnTo>
                <a:lnTo>
                  <a:pt x="483" y="555"/>
                </a:lnTo>
                <a:lnTo>
                  <a:pt x="466" y="563"/>
                </a:lnTo>
                <a:lnTo>
                  <a:pt x="447" y="566"/>
                </a:lnTo>
                <a:lnTo>
                  <a:pt x="430" y="566"/>
                </a:lnTo>
                <a:lnTo>
                  <a:pt x="414" y="563"/>
                </a:lnTo>
                <a:lnTo>
                  <a:pt x="394" y="552"/>
                </a:lnTo>
                <a:lnTo>
                  <a:pt x="382" y="543"/>
                </a:lnTo>
                <a:lnTo>
                  <a:pt x="370" y="555"/>
                </a:lnTo>
                <a:lnTo>
                  <a:pt x="359" y="563"/>
                </a:lnTo>
                <a:lnTo>
                  <a:pt x="345" y="569"/>
                </a:lnTo>
                <a:lnTo>
                  <a:pt x="325" y="575"/>
                </a:lnTo>
                <a:lnTo>
                  <a:pt x="303" y="573"/>
                </a:lnTo>
                <a:lnTo>
                  <a:pt x="282" y="567"/>
                </a:lnTo>
                <a:lnTo>
                  <a:pt x="265" y="558"/>
                </a:lnTo>
                <a:lnTo>
                  <a:pt x="250" y="542"/>
                </a:lnTo>
                <a:lnTo>
                  <a:pt x="240" y="527"/>
                </a:lnTo>
                <a:lnTo>
                  <a:pt x="223" y="533"/>
                </a:lnTo>
                <a:lnTo>
                  <a:pt x="205" y="537"/>
                </a:lnTo>
                <a:lnTo>
                  <a:pt x="182" y="535"/>
                </a:lnTo>
                <a:lnTo>
                  <a:pt x="162" y="528"/>
                </a:lnTo>
                <a:lnTo>
                  <a:pt x="147" y="518"/>
                </a:lnTo>
                <a:lnTo>
                  <a:pt x="135" y="507"/>
                </a:lnTo>
                <a:lnTo>
                  <a:pt x="125" y="491"/>
                </a:lnTo>
                <a:lnTo>
                  <a:pt x="123" y="475"/>
                </a:lnTo>
                <a:lnTo>
                  <a:pt x="111" y="479"/>
                </a:lnTo>
                <a:lnTo>
                  <a:pt x="94" y="480"/>
                </a:lnTo>
                <a:lnTo>
                  <a:pt x="73" y="475"/>
                </a:lnTo>
                <a:lnTo>
                  <a:pt x="52" y="464"/>
                </a:lnTo>
                <a:lnTo>
                  <a:pt x="38" y="449"/>
                </a:lnTo>
                <a:lnTo>
                  <a:pt x="26" y="430"/>
                </a:lnTo>
                <a:lnTo>
                  <a:pt x="20" y="410"/>
                </a:lnTo>
                <a:lnTo>
                  <a:pt x="17" y="383"/>
                </a:lnTo>
                <a:lnTo>
                  <a:pt x="18" y="365"/>
                </a:lnTo>
                <a:lnTo>
                  <a:pt x="25" y="338"/>
                </a:lnTo>
                <a:lnTo>
                  <a:pt x="11" y="322"/>
                </a:lnTo>
                <a:lnTo>
                  <a:pt x="3" y="301"/>
                </a:lnTo>
                <a:lnTo>
                  <a:pt x="0" y="280"/>
                </a:lnTo>
                <a:lnTo>
                  <a:pt x="0" y="257"/>
                </a:lnTo>
                <a:lnTo>
                  <a:pt x="4" y="234"/>
                </a:lnTo>
                <a:lnTo>
                  <a:pt x="14" y="216"/>
                </a:lnTo>
                <a:lnTo>
                  <a:pt x="29" y="196"/>
                </a:lnTo>
                <a:lnTo>
                  <a:pt x="46" y="181"/>
                </a:lnTo>
                <a:lnTo>
                  <a:pt x="65" y="167"/>
                </a:lnTo>
                <a:lnTo>
                  <a:pt x="91" y="157"/>
                </a:lnTo>
                <a:lnTo>
                  <a:pt x="114" y="153"/>
                </a:lnTo>
                <a:lnTo>
                  <a:pt x="125" y="150"/>
                </a:lnTo>
                <a:lnTo>
                  <a:pt x="126" y="135"/>
                </a:lnTo>
              </a:path>
            </a:pathLst>
          </a:custGeom>
          <a:solidFill>
            <a:srgbClr val="99CC00"/>
          </a:solidFill>
          <a:ln w="25400" cap="rnd" cmpd="sng">
            <a:solidFill>
              <a:srgbClr val="0070B8"/>
            </a:solidFill>
            <a:prstDash val="solid"/>
            <a:round/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>
              <a:defRPr/>
            </a:pPr>
            <a:endParaRPr lang="hu-HU">
              <a:solidFill>
                <a:srgbClr val="0070B8"/>
              </a:solidFill>
            </a:endParaRPr>
          </a:p>
        </p:txBody>
      </p:sp>
      <p:grpSp>
        <p:nvGrpSpPr>
          <p:cNvPr id="2" name="Group 1075"/>
          <p:cNvGrpSpPr>
            <a:grpSpLocks/>
          </p:cNvGrpSpPr>
          <p:nvPr/>
        </p:nvGrpSpPr>
        <p:grpSpPr bwMode="auto">
          <a:xfrm>
            <a:off x="4980955" y="1520825"/>
            <a:ext cx="763587" cy="871538"/>
            <a:chOff x="2229" y="2331"/>
            <a:chExt cx="673" cy="741"/>
          </a:xfrm>
        </p:grpSpPr>
        <p:sp>
          <p:nvSpPr>
            <p:cNvPr id="574" name="AutoShape 1076"/>
            <p:cNvSpPr>
              <a:spLocks noChangeArrowheads="1"/>
            </p:cNvSpPr>
            <p:nvPr/>
          </p:nvSpPr>
          <p:spPr bwMode="auto">
            <a:xfrm>
              <a:off x="2316" y="2331"/>
              <a:ext cx="438" cy="333"/>
            </a:xfrm>
            <a:prstGeom prst="roundRect">
              <a:avLst>
                <a:gd name="adj" fmla="val 12486"/>
              </a:avLst>
            </a:prstGeom>
            <a:solidFill>
              <a:srgbClr val="CECECE"/>
            </a:solidFill>
            <a:ln w="12700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75" name="Freeform 1077"/>
            <p:cNvSpPr>
              <a:spLocks/>
            </p:cNvSpPr>
            <p:nvPr/>
          </p:nvSpPr>
          <p:spPr bwMode="auto">
            <a:xfrm>
              <a:off x="2469" y="2728"/>
              <a:ext cx="17" cy="132"/>
            </a:xfrm>
            <a:custGeom>
              <a:avLst/>
              <a:gdLst>
                <a:gd name="T0" fmla="*/ 0 w 17"/>
                <a:gd name="T1" fmla="*/ 131 h 132"/>
                <a:gd name="T2" fmla="*/ 0 w 17"/>
                <a:gd name="T3" fmla="*/ 0 h 132"/>
                <a:gd name="T4" fmla="*/ 16 w 17"/>
                <a:gd name="T5" fmla="*/ 0 h 132"/>
                <a:gd name="T6" fmla="*/ 16 w 17"/>
                <a:gd name="T7" fmla="*/ 131 h 132"/>
                <a:gd name="T8" fmla="*/ 0 w 17"/>
                <a:gd name="T9" fmla="*/ 131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32"/>
                <a:gd name="T17" fmla="*/ 17 w 17"/>
                <a:gd name="T18" fmla="*/ 132 h 1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32">
                  <a:moveTo>
                    <a:pt x="0" y="131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31"/>
                  </a:lnTo>
                  <a:lnTo>
                    <a:pt x="0" y="131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76" name="Rectangle 1078"/>
            <p:cNvSpPr>
              <a:spLocks noChangeArrowheads="1"/>
            </p:cNvSpPr>
            <p:nvPr/>
          </p:nvSpPr>
          <p:spPr bwMode="auto">
            <a:xfrm>
              <a:off x="2290" y="2731"/>
              <a:ext cx="179" cy="133"/>
            </a:xfrm>
            <a:prstGeom prst="rect">
              <a:avLst/>
            </a:prstGeom>
            <a:solidFill>
              <a:srgbClr val="DADADA"/>
            </a:solidFill>
            <a:ln w="9525">
              <a:solidFill>
                <a:srgbClr val="0070B8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77" name="Freeform 1079"/>
            <p:cNvSpPr>
              <a:spLocks/>
            </p:cNvSpPr>
            <p:nvPr/>
          </p:nvSpPr>
          <p:spPr bwMode="auto">
            <a:xfrm>
              <a:off x="2294" y="2824"/>
              <a:ext cx="189" cy="17"/>
            </a:xfrm>
            <a:custGeom>
              <a:avLst/>
              <a:gdLst>
                <a:gd name="T0" fmla="*/ 188 w 189"/>
                <a:gd name="T1" fmla="*/ 0 h 17"/>
                <a:gd name="T2" fmla="*/ 176 w 189"/>
                <a:gd name="T3" fmla="*/ 16 h 17"/>
                <a:gd name="T4" fmla="*/ 0 w 189"/>
                <a:gd name="T5" fmla="*/ 16 h 17"/>
                <a:gd name="T6" fmla="*/ 0 60000 65536"/>
                <a:gd name="T7" fmla="*/ 0 60000 65536"/>
                <a:gd name="T8" fmla="*/ 0 60000 65536"/>
                <a:gd name="T9" fmla="*/ 0 w 189"/>
                <a:gd name="T10" fmla="*/ 0 h 17"/>
                <a:gd name="T11" fmla="*/ 189 w 189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" h="17">
                  <a:moveTo>
                    <a:pt x="188" y="0"/>
                  </a:moveTo>
                  <a:lnTo>
                    <a:pt x="176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78" name="Line 1080"/>
            <p:cNvSpPr>
              <a:spLocks noChangeShapeType="1"/>
            </p:cNvSpPr>
            <p:nvPr/>
          </p:nvSpPr>
          <p:spPr bwMode="auto">
            <a:xfrm>
              <a:off x="2295" y="2742"/>
              <a:ext cx="167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79" name="Freeform 1081"/>
            <p:cNvSpPr>
              <a:spLocks/>
            </p:cNvSpPr>
            <p:nvPr/>
          </p:nvSpPr>
          <p:spPr bwMode="auto">
            <a:xfrm>
              <a:off x="2290" y="273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0" name="Freeform 1082"/>
            <p:cNvSpPr>
              <a:spLocks/>
            </p:cNvSpPr>
            <p:nvPr/>
          </p:nvSpPr>
          <p:spPr bwMode="auto">
            <a:xfrm>
              <a:off x="2290" y="2747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1" name="Freeform 1083"/>
            <p:cNvSpPr>
              <a:spLocks/>
            </p:cNvSpPr>
            <p:nvPr/>
          </p:nvSpPr>
          <p:spPr bwMode="auto">
            <a:xfrm>
              <a:off x="2290" y="276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2" name="Freeform 1084"/>
            <p:cNvSpPr>
              <a:spLocks/>
            </p:cNvSpPr>
            <p:nvPr/>
          </p:nvSpPr>
          <p:spPr bwMode="auto">
            <a:xfrm>
              <a:off x="2290" y="278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3" name="Freeform 1085"/>
            <p:cNvSpPr>
              <a:spLocks/>
            </p:cNvSpPr>
            <p:nvPr/>
          </p:nvSpPr>
          <p:spPr bwMode="auto">
            <a:xfrm>
              <a:off x="2290" y="2796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4" name="Freeform 1086"/>
            <p:cNvSpPr>
              <a:spLocks/>
            </p:cNvSpPr>
            <p:nvPr/>
          </p:nvSpPr>
          <p:spPr bwMode="auto">
            <a:xfrm>
              <a:off x="2290" y="2836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7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7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5" name="Freeform 1087"/>
            <p:cNvSpPr>
              <a:spLocks/>
            </p:cNvSpPr>
            <p:nvPr/>
          </p:nvSpPr>
          <p:spPr bwMode="auto">
            <a:xfrm>
              <a:off x="2294" y="2810"/>
              <a:ext cx="189" cy="17"/>
            </a:xfrm>
            <a:custGeom>
              <a:avLst/>
              <a:gdLst>
                <a:gd name="T0" fmla="*/ 188 w 189"/>
                <a:gd name="T1" fmla="*/ 0 h 17"/>
                <a:gd name="T2" fmla="*/ 176 w 189"/>
                <a:gd name="T3" fmla="*/ 16 h 17"/>
                <a:gd name="T4" fmla="*/ 0 w 189"/>
                <a:gd name="T5" fmla="*/ 16 h 17"/>
                <a:gd name="T6" fmla="*/ 0 60000 65536"/>
                <a:gd name="T7" fmla="*/ 0 60000 65536"/>
                <a:gd name="T8" fmla="*/ 0 60000 65536"/>
                <a:gd name="T9" fmla="*/ 0 w 189"/>
                <a:gd name="T10" fmla="*/ 0 h 17"/>
                <a:gd name="T11" fmla="*/ 189 w 189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" h="17">
                  <a:moveTo>
                    <a:pt x="188" y="0"/>
                  </a:moveTo>
                  <a:lnTo>
                    <a:pt x="176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6" name="Freeform 1088"/>
            <p:cNvSpPr>
              <a:spLocks/>
            </p:cNvSpPr>
            <p:nvPr/>
          </p:nvSpPr>
          <p:spPr bwMode="auto">
            <a:xfrm>
              <a:off x="2290" y="2854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7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7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7" name="Freeform 1089"/>
            <p:cNvSpPr>
              <a:spLocks/>
            </p:cNvSpPr>
            <p:nvPr/>
          </p:nvSpPr>
          <p:spPr bwMode="auto">
            <a:xfrm>
              <a:off x="2476" y="2728"/>
              <a:ext cx="299" cy="132"/>
            </a:xfrm>
            <a:custGeom>
              <a:avLst/>
              <a:gdLst>
                <a:gd name="T0" fmla="*/ 0 w 299"/>
                <a:gd name="T1" fmla="*/ 131 h 132"/>
                <a:gd name="T2" fmla="*/ 0 w 299"/>
                <a:gd name="T3" fmla="*/ 0 h 132"/>
                <a:gd name="T4" fmla="*/ 298 w 299"/>
                <a:gd name="T5" fmla="*/ 0 h 132"/>
                <a:gd name="T6" fmla="*/ 298 w 299"/>
                <a:gd name="T7" fmla="*/ 131 h 132"/>
                <a:gd name="T8" fmla="*/ 0 w 299"/>
                <a:gd name="T9" fmla="*/ 131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9"/>
                <a:gd name="T16" fmla="*/ 0 h 132"/>
                <a:gd name="T17" fmla="*/ 299 w 299"/>
                <a:gd name="T18" fmla="*/ 132 h 1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9" h="132">
                  <a:moveTo>
                    <a:pt x="0" y="131"/>
                  </a:moveTo>
                  <a:lnTo>
                    <a:pt x="0" y="0"/>
                  </a:lnTo>
                  <a:lnTo>
                    <a:pt x="298" y="0"/>
                  </a:lnTo>
                  <a:lnTo>
                    <a:pt x="298" y="131"/>
                  </a:lnTo>
                  <a:lnTo>
                    <a:pt x="0" y="13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8" name="Freeform 1090"/>
            <p:cNvSpPr>
              <a:spLocks/>
            </p:cNvSpPr>
            <p:nvPr/>
          </p:nvSpPr>
          <p:spPr bwMode="auto">
            <a:xfrm>
              <a:off x="2704" y="2667"/>
              <a:ext cx="73" cy="158"/>
            </a:xfrm>
            <a:custGeom>
              <a:avLst/>
              <a:gdLst>
                <a:gd name="T0" fmla="*/ 0 w 73"/>
                <a:gd name="T1" fmla="*/ 0 h 158"/>
                <a:gd name="T2" fmla="*/ 72 w 73"/>
                <a:gd name="T3" fmla="*/ 52 h 158"/>
                <a:gd name="T4" fmla="*/ 72 w 73"/>
                <a:gd name="T5" fmla="*/ 157 h 158"/>
                <a:gd name="T6" fmla="*/ 0 60000 65536"/>
                <a:gd name="T7" fmla="*/ 0 60000 65536"/>
                <a:gd name="T8" fmla="*/ 0 60000 65536"/>
                <a:gd name="T9" fmla="*/ 0 w 73"/>
                <a:gd name="T10" fmla="*/ 0 h 158"/>
                <a:gd name="T11" fmla="*/ 73 w 73"/>
                <a:gd name="T12" fmla="*/ 158 h 1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3" h="158">
                  <a:moveTo>
                    <a:pt x="0" y="0"/>
                  </a:moveTo>
                  <a:lnTo>
                    <a:pt x="72" y="52"/>
                  </a:lnTo>
                  <a:lnTo>
                    <a:pt x="72" y="157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89" name="Freeform 1091"/>
            <p:cNvSpPr>
              <a:spLocks/>
            </p:cNvSpPr>
            <p:nvPr/>
          </p:nvSpPr>
          <p:spPr bwMode="auto">
            <a:xfrm>
              <a:off x="2288" y="2730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0" name="Freeform 1092"/>
            <p:cNvSpPr>
              <a:spLocks/>
            </p:cNvSpPr>
            <p:nvPr/>
          </p:nvSpPr>
          <p:spPr bwMode="auto">
            <a:xfrm>
              <a:off x="2288" y="2667"/>
              <a:ext cx="489" cy="59"/>
            </a:xfrm>
            <a:custGeom>
              <a:avLst/>
              <a:gdLst>
                <a:gd name="T0" fmla="*/ 0 w 489"/>
                <a:gd name="T1" fmla="*/ 58 h 59"/>
                <a:gd name="T2" fmla="*/ 488 w 489"/>
                <a:gd name="T3" fmla="*/ 58 h 59"/>
                <a:gd name="T4" fmla="*/ 411 w 489"/>
                <a:gd name="T5" fmla="*/ 0 h 59"/>
                <a:gd name="T6" fmla="*/ 77 w 489"/>
                <a:gd name="T7" fmla="*/ 1 h 59"/>
                <a:gd name="T8" fmla="*/ 0 w 489"/>
                <a:gd name="T9" fmla="*/ 58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59"/>
                <a:gd name="T17" fmla="*/ 489 w 489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59">
                  <a:moveTo>
                    <a:pt x="0" y="58"/>
                  </a:moveTo>
                  <a:lnTo>
                    <a:pt x="488" y="58"/>
                  </a:lnTo>
                  <a:lnTo>
                    <a:pt x="411" y="0"/>
                  </a:lnTo>
                  <a:lnTo>
                    <a:pt x="77" y="1"/>
                  </a:lnTo>
                  <a:lnTo>
                    <a:pt x="0" y="58"/>
                  </a:lnTo>
                </a:path>
              </a:pathLst>
            </a:custGeom>
            <a:solidFill>
              <a:srgbClr val="E0E0E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1" name="Freeform 1093"/>
            <p:cNvSpPr>
              <a:spLocks/>
            </p:cNvSpPr>
            <p:nvPr/>
          </p:nvSpPr>
          <p:spPr bwMode="auto">
            <a:xfrm>
              <a:off x="2368" y="2666"/>
              <a:ext cx="333" cy="24"/>
            </a:xfrm>
            <a:custGeom>
              <a:avLst/>
              <a:gdLst>
                <a:gd name="T0" fmla="*/ 2 w 333"/>
                <a:gd name="T1" fmla="*/ 21 h 24"/>
                <a:gd name="T2" fmla="*/ 2 w 333"/>
                <a:gd name="T3" fmla="*/ 23 h 24"/>
                <a:gd name="T4" fmla="*/ 330 w 333"/>
                <a:gd name="T5" fmla="*/ 23 h 24"/>
                <a:gd name="T6" fmla="*/ 330 w 333"/>
                <a:gd name="T7" fmla="*/ 21 h 24"/>
                <a:gd name="T8" fmla="*/ 332 w 333"/>
                <a:gd name="T9" fmla="*/ 21 h 24"/>
                <a:gd name="T10" fmla="*/ 332 w 333"/>
                <a:gd name="T11" fmla="*/ 2 h 24"/>
                <a:gd name="T12" fmla="*/ 330 w 333"/>
                <a:gd name="T13" fmla="*/ 2 h 24"/>
                <a:gd name="T14" fmla="*/ 330 w 333"/>
                <a:gd name="T15" fmla="*/ 0 h 24"/>
                <a:gd name="T16" fmla="*/ 2 w 333"/>
                <a:gd name="T17" fmla="*/ 0 h 24"/>
                <a:gd name="T18" fmla="*/ 2 w 333"/>
                <a:gd name="T19" fmla="*/ 2 h 24"/>
                <a:gd name="T20" fmla="*/ 0 w 333"/>
                <a:gd name="T21" fmla="*/ 2 h 24"/>
                <a:gd name="T22" fmla="*/ 0 w 333"/>
                <a:gd name="T23" fmla="*/ 21 h 24"/>
                <a:gd name="T24" fmla="*/ 2 w 333"/>
                <a:gd name="T25" fmla="*/ 21 h 2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33"/>
                <a:gd name="T40" fmla="*/ 0 h 24"/>
                <a:gd name="T41" fmla="*/ 333 w 333"/>
                <a:gd name="T42" fmla="*/ 24 h 2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33" h="24">
                  <a:moveTo>
                    <a:pt x="2" y="21"/>
                  </a:moveTo>
                  <a:lnTo>
                    <a:pt x="2" y="23"/>
                  </a:lnTo>
                  <a:lnTo>
                    <a:pt x="330" y="23"/>
                  </a:lnTo>
                  <a:lnTo>
                    <a:pt x="330" y="21"/>
                  </a:lnTo>
                  <a:lnTo>
                    <a:pt x="332" y="21"/>
                  </a:lnTo>
                  <a:lnTo>
                    <a:pt x="332" y="2"/>
                  </a:lnTo>
                  <a:lnTo>
                    <a:pt x="330" y="2"/>
                  </a:lnTo>
                  <a:lnTo>
                    <a:pt x="330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1"/>
                  </a:lnTo>
                  <a:lnTo>
                    <a:pt x="2" y="21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2" name="Freeform 1094"/>
            <p:cNvSpPr>
              <a:spLocks/>
            </p:cNvSpPr>
            <p:nvPr/>
          </p:nvSpPr>
          <p:spPr bwMode="auto">
            <a:xfrm>
              <a:off x="2368" y="2689"/>
              <a:ext cx="17" cy="1"/>
            </a:xfrm>
            <a:custGeom>
              <a:avLst/>
              <a:gdLst>
                <a:gd name="T0" fmla="*/ 16 w 17"/>
                <a:gd name="T1" fmla="*/ 0 h 1"/>
                <a:gd name="T2" fmla="*/ 12 w 17"/>
                <a:gd name="T3" fmla="*/ 0 h 1"/>
                <a:gd name="T4" fmla="*/ 8 w 17"/>
                <a:gd name="T5" fmla="*/ 0 h 1"/>
                <a:gd name="T6" fmla="*/ 4 w 17"/>
                <a:gd name="T7" fmla="*/ 0 h 1"/>
                <a:gd name="T8" fmla="*/ 0 w 17"/>
                <a:gd name="T9" fmla="*/ 0 h 1"/>
                <a:gd name="T10" fmla="*/ 4 w 17"/>
                <a:gd name="T11" fmla="*/ 0 h 1"/>
                <a:gd name="T12" fmla="*/ 8 w 17"/>
                <a:gd name="T13" fmla="*/ 0 h 1"/>
                <a:gd name="T14" fmla="*/ 12 w 17"/>
                <a:gd name="T15" fmla="*/ 0 h 1"/>
                <a:gd name="T16" fmla="*/ 16 w 17"/>
                <a:gd name="T17" fmla="*/ 0 h 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1"/>
                <a:gd name="T29" fmla="*/ 17 w 17"/>
                <a:gd name="T30" fmla="*/ 1 h 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1">
                  <a:moveTo>
                    <a:pt x="16" y="0"/>
                  </a:move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3" name="Freeform 1095"/>
            <p:cNvSpPr>
              <a:spLocks/>
            </p:cNvSpPr>
            <p:nvPr/>
          </p:nvSpPr>
          <p:spPr bwMode="auto">
            <a:xfrm>
              <a:off x="2288" y="273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4" name="Freeform 1096"/>
            <p:cNvSpPr>
              <a:spLocks/>
            </p:cNvSpPr>
            <p:nvPr/>
          </p:nvSpPr>
          <p:spPr bwMode="auto">
            <a:xfrm>
              <a:off x="2288" y="2728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5" name="Freeform 1097"/>
            <p:cNvSpPr>
              <a:spLocks/>
            </p:cNvSpPr>
            <p:nvPr/>
          </p:nvSpPr>
          <p:spPr bwMode="auto">
            <a:xfrm>
              <a:off x="2288" y="2725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6" name="Freeform 1098"/>
            <p:cNvSpPr>
              <a:spLocks/>
            </p:cNvSpPr>
            <p:nvPr/>
          </p:nvSpPr>
          <p:spPr bwMode="auto">
            <a:xfrm>
              <a:off x="2288" y="2723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7" name="Freeform 1099"/>
            <p:cNvSpPr>
              <a:spLocks/>
            </p:cNvSpPr>
            <p:nvPr/>
          </p:nvSpPr>
          <p:spPr bwMode="auto">
            <a:xfrm>
              <a:off x="2288" y="2723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8" name="Freeform 1100"/>
            <p:cNvSpPr>
              <a:spLocks/>
            </p:cNvSpPr>
            <p:nvPr/>
          </p:nvSpPr>
          <p:spPr bwMode="auto">
            <a:xfrm>
              <a:off x="2325" y="2678"/>
              <a:ext cx="417" cy="26"/>
            </a:xfrm>
            <a:custGeom>
              <a:avLst/>
              <a:gdLst>
                <a:gd name="T0" fmla="*/ 41 w 417"/>
                <a:gd name="T1" fmla="*/ 0 h 26"/>
                <a:gd name="T2" fmla="*/ 41 w 417"/>
                <a:gd name="T3" fmla="*/ 15 h 26"/>
                <a:gd name="T4" fmla="*/ 377 w 417"/>
                <a:gd name="T5" fmla="*/ 15 h 26"/>
                <a:gd name="T6" fmla="*/ 377 w 417"/>
                <a:gd name="T7" fmla="*/ 1 h 26"/>
                <a:gd name="T8" fmla="*/ 416 w 417"/>
                <a:gd name="T9" fmla="*/ 25 h 26"/>
                <a:gd name="T10" fmla="*/ 0 w 417"/>
                <a:gd name="T11" fmla="*/ 25 h 26"/>
                <a:gd name="T12" fmla="*/ 41 w 417"/>
                <a:gd name="T13" fmla="*/ 0 h 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17"/>
                <a:gd name="T22" fmla="*/ 0 h 26"/>
                <a:gd name="T23" fmla="*/ 417 w 417"/>
                <a:gd name="T24" fmla="*/ 26 h 2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17" h="26">
                  <a:moveTo>
                    <a:pt x="41" y="0"/>
                  </a:moveTo>
                  <a:lnTo>
                    <a:pt x="41" y="15"/>
                  </a:lnTo>
                  <a:lnTo>
                    <a:pt x="377" y="15"/>
                  </a:lnTo>
                  <a:lnTo>
                    <a:pt x="377" y="1"/>
                  </a:lnTo>
                  <a:lnTo>
                    <a:pt x="416" y="25"/>
                  </a:lnTo>
                  <a:lnTo>
                    <a:pt x="0" y="25"/>
                  </a:lnTo>
                  <a:lnTo>
                    <a:pt x="41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599" name="Line 1101"/>
            <p:cNvSpPr>
              <a:spLocks noChangeShapeType="1"/>
            </p:cNvSpPr>
            <p:nvPr/>
          </p:nvSpPr>
          <p:spPr bwMode="auto">
            <a:xfrm>
              <a:off x="2674" y="2733"/>
              <a:ext cx="0" cy="119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0" name="Line 1102"/>
            <p:cNvSpPr>
              <a:spLocks noChangeShapeType="1"/>
            </p:cNvSpPr>
            <p:nvPr/>
          </p:nvSpPr>
          <p:spPr bwMode="auto">
            <a:xfrm>
              <a:off x="2540" y="2733"/>
              <a:ext cx="0" cy="122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1" name="Line 1103"/>
            <p:cNvSpPr>
              <a:spLocks noChangeShapeType="1"/>
            </p:cNvSpPr>
            <p:nvPr/>
          </p:nvSpPr>
          <p:spPr bwMode="auto">
            <a:xfrm flipH="1">
              <a:off x="2283" y="2725"/>
              <a:ext cx="494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2" name="Line 1104"/>
            <p:cNvSpPr>
              <a:spLocks noChangeShapeType="1"/>
            </p:cNvSpPr>
            <p:nvPr/>
          </p:nvSpPr>
          <p:spPr bwMode="auto">
            <a:xfrm>
              <a:off x="2377" y="2692"/>
              <a:ext cx="319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3" name="Freeform 1105"/>
            <p:cNvSpPr>
              <a:spLocks/>
            </p:cNvSpPr>
            <p:nvPr/>
          </p:nvSpPr>
          <p:spPr bwMode="auto">
            <a:xfrm>
              <a:off x="2325" y="264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4" name="Freeform 1106"/>
            <p:cNvSpPr>
              <a:spLocks/>
            </p:cNvSpPr>
            <p:nvPr/>
          </p:nvSpPr>
          <p:spPr bwMode="auto">
            <a:xfrm>
              <a:off x="2325" y="264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5" name="Freeform 1107"/>
            <p:cNvSpPr>
              <a:spLocks/>
            </p:cNvSpPr>
            <p:nvPr/>
          </p:nvSpPr>
          <p:spPr bwMode="auto">
            <a:xfrm>
              <a:off x="2325" y="264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6" name="Freeform 1108"/>
            <p:cNvSpPr>
              <a:spLocks/>
            </p:cNvSpPr>
            <p:nvPr/>
          </p:nvSpPr>
          <p:spPr bwMode="auto">
            <a:xfrm>
              <a:off x="2325" y="263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7" name="Freeform 1109"/>
            <p:cNvSpPr>
              <a:spLocks/>
            </p:cNvSpPr>
            <p:nvPr/>
          </p:nvSpPr>
          <p:spPr bwMode="auto">
            <a:xfrm>
              <a:off x="2325" y="263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8" name="Freeform 1110"/>
            <p:cNvSpPr>
              <a:spLocks/>
            </p:cNvSpPr>
            <p:nvPr/>
          </p:nvSpPr>
          <p:spPr bwMode="auto">
            <a:xfrm>
              <a:off x="2325" y="263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09" name="Freeform 1111"/>
            <p:cNvSpPr>
              <a:spLocks/>
            </p:cNvSpPr>
            <p:nvPr/>
          </p:nvSpPr>
          <p:spPr bwMode="auto">
            <a:xfrm>
              <a:off x="2325" y="262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0" name="Freeform 1112"/>
            <p:cNvSpPr>
              <a:spLocks/>
            </p:cNvSpPr>
            <p:nvPr/>
          </p:nvSpPr>
          <p:spPr bwMode="auto">
            <a:xfrm>
              <a:off x="2325" y="262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1" name="Freeform 1113"/>
            <p:cNvSpPr>
              <a:spLocks/>
            </p:cNvSpPr>
            <p:nvPr/>
          </p:nvSpPr>
          <p:spPr bwMode="auto">
            <a:xfrm>
              <a:off x="2325" y="262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2" name="Freeform 1114"/>
            <p:cNvSpPr>
              <a:spLocks/>
            </p:cNvSpPr>
            <p:nvPr/>
          </p:nvSpPr>
          <p:spPr bwMode="auto">
            <a:xfrm>
              <a:off x="2325" y="261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3" name="Freeform 1115"/>
            <p:cNvSpPr>
              <a:spLocks/>
            </p:cNvSpPr>
            <p:nvPr/>
          </p:nvSpPr>
          <p:spPr bwMode="auto">
            <a:xfrm>
              <a:off x="2325" y="261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4" name="Freeform 1116"/>
            <p:cNvSpPr>
              <a:spLocks/>
            </p:cNvSpPr>
            <p:nvPr/>
          </p:nvSpPr>
          <p:spPr bwMode="auto">
            <a:xfrm>
              <a:off x="2325" y="261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5" name="Freeform 1117"/>
            <p:cNvSpPr>
              <a:spLocks/>
            </p:cNvSpPr>
            <p:nvPr/>
          </p:nvSpPr>
          <p:spPr bwMode="auto">
            <a:xfrm>
              <a:off x="2325" y="260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6" name="Freeform 1118"/>
            <p:cNvSpPr>
              <a:spLocks/>
            </p:cNvSpPr>
            <p:nvPr/>
          </p:nvSpPr>
          <p:spPr bwMode="auto">
            <a:xfrm>
              <a:off x="2325" y="260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7" name="Freeform 1119"/>
            <p:cNvSpPr>
              <a:spLocks/>
            </p:cNvSpPr>
            <p:nvPr/>
          </p:nvSpPr>
          <p:spPr bwMode="auto">
            <a:xfrm>
              <a:off x="2325" y="260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8" name="Freeform 1120"/>
            <p:cNvSpPr>
              <a:spLocks/>
            </p:cNvSpPr>
            <p:nvPr/>
          </p:nvSpPr>
          <p:spPr bwMode="auto">
            <a:xfrm>
              <a:off x="2325" y="260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19" name="Freeform 1121"/>
            <p:cNvSpPr>
              <a:spLocks/>
            </p:cNvSpPr>
            <p:nvPr/>
          </p:nvSpPr>
          <p:spPr bwMode="auto">
            <a:xfrm>
              <a:off x="2325" y="25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0" name="Freeform 1122"/>
            <p:cNvSpPr>
              <a:spLocks/>
            </p:cNvSpPr>
            <p:nvPr/>
          </p:nvSpPr>
          <p:spPr bwMode="auto">
            <a:xfrm>
              <a:off x="2325" y="259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1" name="Freeform 1123"/>
            <p:cNvSpPr>
              <a:spLocks/>
            </p:cNvSpPr>
            <p:nvPr/>
          </p:nvSpPr>
          <p:spPr bwMode="auto">
            <a:xfrm>
              <a:off x="2325" y="2589"/>
              <a:ext cx="417" cy="17"/>
            </a:xfrm>
            <a:custGeom>
              <a:avLst/>
              <a:gdLst>
                <a:gd name="T0" fmla="*/ 0 w 417"/>
                <a:gd name="T1" fmla="*/ 0 h 17"/>
                <a:gd name="T2" fmla="*/ 0 w 417"/>
                <a:gd name="T3" fmla="*/ 16 h 17"/>
                <a:gd name="T4" fmla="*/ 416 w 417"/>
                <a:gd name="T5" fmla="*/ 16 h 17"/>
                <a:gd name="T6" fmla="*/ 416 w 417"/>
                <a:gd name="T7" fmla="*/ 0 h 17"/>
                <a:gd name="T8" fmla="*/ 0 w 4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0"/>
                  </a:moveTo>
                  <a:lnTo>
                    <a:pt x="0" y="16"/>
                  </a:lnTo>
                  <a:lnTo>
                    <a:pt x="416" y="16"/>
                  </a:ln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2" name="Freeform 1124"/>
            <p:cNvSpPr>
              <a:spLocks/>
            </p:cNvSpPr>
            <p:nvPr/>
          </p:nvSpPr>
          <p:spPr bwMode="auto">
            <a:xfrm>
              <a:off x="2325" y="258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3" name="Freeform 1125"/>
            <p:cNvSpPr>
              <a:spLocks/>
            </p:cNvSpPr>
            <p:nvPr/>
          </p:nvSpPr>
          <p:spPr bwMode="auto">
            <a:xfrm>
              <a:off x="2325" y="258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4" name="Freeform 1126"/>
            <p:cNvSpPr>
              <a:spLocks/>
            </p:cNvSpPr>
            <p:nvPr/>
          </p:nvSpPr>
          <p:spPr bwMode="auto">
            <a:xfrm>
              <a:off x="2325" y="258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5" name="Freeform 1127"/>
            <p:cNvSpPr>
              <a:spLocks/>
            </p:cNvSpPr>
            <p:nvPr/>
          </p:nvSpPr>
          <p:spPr bwMode="auto">
            <a:xfrm>
              <a:off x="2325" y="257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6" name="Freeform 1128"/>
            <p:cNvSpPr>
              <a:spLocks/>
            </p:cNvSpPr>
            <p:nvPr/>
          </p:nvSpPr>
          <p:spPr bwMode="auto">
            <a:xfrm>
              <a:off x="2325" y="257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7" name="Freeform 1129"/>
            <p:cNvSpPr>
              <a:spLocks/>
            </p:cNvSpPr>
            <p:nvPr/>
          </p:nvSpPr>
          <p:spPr bwMode="auto">
            <a:xfrm>
              <a:off x="2325" y="257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8" name="Freeform 1130"/>
            <p:cNvSpPr>
              <a:spLocks/>
            </p:cNvSpPr>
            <p:nvPr/>
          </p:nvSpPr>
          <p:spPr bwMode="auto">
            <a:xfrm>
              <a:off x="2325" y="256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29" name="Freeform 1131"/>
            <p:cNvSpPr>
              <a:spLocks/>
            </p:cNvSpPr>
            <p:nvPr/>
          </p:nvSpPr>
          <p:spPr bwMode="auto">
            <a:xfrm>
              <a:off x="2325" y="256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0" name="Freeform 1132"/>
            <p:cNvSpPr>
              <a:spLocks/>
            </p:cNvSpPr>
            <p:nvPr/>
          </p:nvSpPr>
          <p:spPr bwMode="auto">
            <a:xfrm>
              <a:off x="2325" y="256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1" name="Freeform 1133"/>
            <p:cNvSpPr>
              <a:spLocks/>
            </p:cNvSpPr>
            <p:nvPr/>
          </p:nvSpPr>
          <p:spPr bwMode="auto">
            <a:xfrm>
              <a:off x="2325" y="256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2" name="Freeform 1134"/>
            <p:cNvSpPr>
              <a:spLocks/>
            </p:cNvSpPr>
            <p:nvPr/>
          </p:nvSpPr>
          <p:spPr bwMode="auto">
            <a:xfrm>
              <a:off x="2325" y="255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3" name="Freeform 1135"/>
            <p:cNvSpPr>
              <a:spLocks/>
            </p:cNvSpPr>
            <p:nvPr/>
          </p:nvSpPr>
          <p:spPr bwMode="auto">
            <a:xfrm>
              <a:off x="2325" y="255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4" name="Freeform 1136"/>
            <p:cNvSpPr>
              <a:spLocks/>
            </p:cNvSpPr>
            <p:nvPr/>
          </p:nvSpPr>
          <p:spPr bwMode="auto">
            <a:xfrm>
              <a:off x="2325" y="254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5" name="Freeform 1137"/>
            <p:cNvSpPr>
              <a:spLocks/>
            </p:cNvSpPr>
            <p:nvPr/>
          </p:nvSpPr>
          <p:spPr bwMode="auto">
            <a:xfrm>
              <a:off x="2325" y="254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6" name="Freeform 1138"/>
            <p:cNvSpPr>
              <a:spLocks/>
            </p:cNvSpPr>
            <p:nvPr/>
          </p:nvSpPr>
          <p:spPr bwMode="auto">
            <a:xfrm>
              <a:off x="2325" y="254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7" name="Freeform 1139"/>
            <p:cNvSpPr>
              <a:spLocks/>
            </p:cNvSpPr>
            <p:nvPr/>
          </p:nvSpPr>
          <p:spPr bwMode="auto">
            <a:xfrm>
              <a:off x="2325" y="253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8" name="Freeform 1140"/>
            <p:cNvSpPr>
              <a:spLocks/>
            </p:cNvSpPr>
            <p:nvPr/>
          </p:nvSpPr>
          <p:spPr bwMode="auto">
            <a:xfrm>
              <a:off x="2325" y="253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39" name="Freeform 1141"/>
            <p:cNvSpPr>
              <a:spLocks/>
            </p:cNvSpPr>
            <p:nvPr/>
          </p:nvSpPr>
          <p:spPr bwMode="auto">
            <a:xfrm>
              <a:off x="2325" y="253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0" name="Freeform 1142"/>
            <p:cNvSpPr>
              <a:spLocks/>
            </p:cNvSpPr>
            <p:nvPr/>
          </p:nvSpPr>
          <p:spPr bwMode="auto">
            <a:xfrm>
              <a:off x="2325" y="252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1" name="Freeform 1143"/>
            <p:cNvSpPr>
              <a:spLocks/>
            </p:cNvSpPr>
            <p:nvPr/>
          </p:nvSpPr>
          <p:spPr bwMode="auto">
            <a:xfrm>
              <a:off x="2325" y="2526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2" name="Freeform 1144"/>
            <p:cNvSpPr>
              <a:spLocks/>
            </p:cNvSpPr>
            <p:nvPr/>
          </p:nvSpPr>
          <p:spPr bwMode="auto">
            <a:xfrm>
              <a:off x="2325" y="252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3" name="Freeform 1145"/>
            <p:cNvSpPr>
              <a:spLocks/>
            </p:cNvSpPr>
            <p:nvPr/>
          </p:nvSpPr>
          <p:spPr bwMode="auto">
            <a:xfrm>
              <a:off x="2325" y="252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4" name="Freeform 1146"/>
            <p:cNvSpPr>
              <a:spLocks/>
            </p:cNvSpPr>
            <p:nvPr/>
          </p:nvSpPr>
          <p:spPr bwMode="auto">
            <a:xfrm>
              <a:off x="2325" y="251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5" name="Freeform 1147"/>
            <p:cNvSpPr>
              <a:spLocks/>
            </p:cNvSpPr>
            <p:nvPr/>
          </p:nvSpPr>
          <p:spPr bwMode="auto">
            <a:xfrm>
              <a:off x="2325" y="251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6" name="Freeform 1148"/>
            <p:cNvSpPr>
              <a:spLocks/>
            </p:cNvSpPr>
            <p:nvPr/>
          </p:nvSpPr>
          <p:spPr bwMode="auto">
            <a:xfrm>
              <a:off x="2325" y="251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7" name="Freeform 1149"/>
            <p:cNvSpPr>
              <a:spLocks/>
            </p:cNvSpPr>
            <p:nvPr/>
          </p:nvSpPr>
          <p:spPr bwMode="auto">
            <a:xfrm>
              <a:off x="2325" y="250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8" name="Freeform 1150"/>
            <p:cNvSpPr>
              <a:spLocks/>
            </p:cNvSpPr>
            <p:nvPr/>
          </p:nvSpPr>
          <p:spPr bwMode="auto">
            <a:xfrm>
              <a:off x="2325" y="250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49" name="Freeform 1151"/>
            <p:cNvSpPr>
              <a:spLocks/>
            </p:cNvSpPr>
            <p:nvPr/>
          </p:nvSpPr>
          <p:spPr bwMode="auto">
            <a:xfrm>
              <a:off x="2325" y="249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0" name="Freeform 1152"/>
            <p:cNvSpPr>
              <a:spLocks/>
            </p:cNvSpPr>
            <p:nvPr/>
          </p:nvSpPr>
          <p:spPr bwMode="auto">
            <a:xfrm>
              <a:off x="2325" y="24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1" name="Freeform 1153"/>
            <p:cNvSpPr>
              <a:spLocks/>
            </p:cNvSpPr>
            <p:nvPr/>
          </p:nvSpPr>
          <p:spPr bwMode="auto">
            <a:xfrm>
              <a:off x="2325" y="249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2" name="Freeform 1154"/>
            <p:cNvSpPr>
              <a:spLocks/>
            </p:cNvSpPr>
            <p:nvPr/>
          </p:nvSpPr>
          <p:spPr bwMode="auto">
            <a:xfrm>
              <a:off x="2325" y="249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3" name="Freeform 1155"/>
            <p:cNvSpPr>
              <a:spLocks/>
            </p:cNvSpPr>
            <p:nvPr/>
          </p:nvSpPr>
          <p:spPr bwMode="auto">
            <a:xfrm>
              <a:off x="2325" y="248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4" name="Freeform 1156"/>
            <p:cNvSpPr>
              <a:spLocks/>
            </p:cNvSpPr>
            <p:nvPr/>
          </p:nvSpPr>
          <p:spPr bwMode="auto">
            <a:xfrm>
              <a:off x="2325" y="248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5" name="Freeform 1157"/>
            <p:cNvSpPr>
              <a:spLocks/>
            </p:cNvSpPr>
            <p:nvPr/>
          </p:nvSpPr>
          <p:spPr bwMode="auto">
            <a:xfrm>
              <a:off x="2325" y="248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6" name="Freeform 1158"/>
            <p:cNvSpPr>
              <a:spLocks/>
            </p:cNvSpPr>
            <p:nvPr/>
          </p:nvSpPr>
          <p:spPr bwMode="auto">
            <a:xfrm>
              <a:off x="2325" y="2477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7" name="Freeform 1159"/>
            <p:cNvSpPr>
              <a:spLocks/>
            </p:cNvSpPr>
            <p:nvPr/>
          </p:nvSpPr>
          <p:spPr bwMode="auto">
            <a:xfrm>
              <a:off x="2325" y="247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8" name="Freeform 1160"/>
            <p:cNvSpPr>
              <a:spLocks/>
            </p:cNvSpPr>
            <p:nvPr/>
          </p:nvSpPr>
          <p:spPr bwMode="auto">
            <a:xfrm>
              <a:off x="2325" y="247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59" name="Freeform 1161"/>
            <p:cNvSpPr>
              <a:spLocks/>
            </p:cNvSpPr>
            <p:nvPr/>
          </p:nvSpPr>
          <p:spPr bwMode="auto">
            <a:xfrm>
              <a:off x="2325" y="246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0" name="Freeform 1162"/>
            <p:cNvSpPr>
              <a:spLocks/>
            </p:cNvSpPr>
            <p:nvPr/>
          </p:nvSpPr>
          <p:spPr bwMode="auto">
            <a:xfrm>
              <a:off x="2325" y="246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1" name="Freeform 1163"/>
            <p:cNvSpPr>
              <a:spLocks/>
            </p:cNvSpPr>
            <p:nvPr/>
          </p:nvSpPr>
          <p:spPr bwMode="auto">
            <a:xfrm>
              <a:off x="2325" y="246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2" name="Freeform 1164"/>
            <p:cNvSpPr>
              <a:spLocks/>
            </p:cNvSpPr>
            <p:nvPr/>
          </p:nvSpPr>
          <p:spPr bwMode="auto">
            <a:xfrm>
              <a:off x="2325" y="245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3" name="Freeform 1165"/>
            <p:cNvSpPr>
              <a:spLocks/>
            </p:cNvSpPr>
            <p:nvPr/>
          </p:nvSpPr>
          <p:spPr bwMode="auto">
            <a:xfrm>
              <a:off x="2325" y="245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4" name="Freeform 1166"/>
            <p:cNvSpPr>
              <a:spLocks/>
            </p:cNvSpPr>
            <p:nvPr/>
          </p:nvSpPr>
          <p:spPr bwMode="auto">
            <a:xfrm>
              <a:off x="2325" y="245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5" name="Freeform 1167"/>
            <p:cNvSpPr>
              <a:spLocks/>
            </p:cNvSpPr>
            <p:nvPr/>
          </p:nvSpPr>
          <p:spPr bwMode="auto">
            <a:xfrm>
              <a:off x="2325" y="245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6" name="Freeform 1168"/>
            <p:cNvSpPr>
              <a:spLocks/>
            </p:cNvSpPr>
            <p:nvPr/>
          </p:nvSpPr>
          <p:spPr bwMode="auto">
            <a:xfrm>
              <a:off x="2325" y="244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7" name="Freeform 1169"/>
            <p:cNvSpPr>
              <a:spLocks/>
            </p:cNvSpPr>
            <p:nvPr/>
          </p:nvSpPr>
          <p:spPr bwMode="auto">
            <a:xfrm>
              <a:off x="2325" y="244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8" name="Freeform 1170"/>
            <p:cNvSpPr>
              <a:spLocks/>
            </p:cNvSpPr>
            <p:nvPr/>
          </p:nvSpPr>
          <p:spPr bwMode="auto">
            <a:xfrm>
              <a:off x="2325" y="244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69" name="Freeform 1171"/>
            <p:cNvSpPr>
              <a:spLocks/>
            </p:cNvSpPr>
            <p:nvPr/>
          </p:nvSpPr>
          <p:spPr bwMode="auto">
            <a:xfrm>
              <a:off x="2325" y="2437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0" name="Freeform 1172"/>
            <p:cNvSpPr>
              <a:spLocks/>
            </p:cNvSpPr>
            <p:nvPr/>
          </p:nvSpPr>
          <p:spPr bwMode="auto">
            <a:xfrm>
              <a:off x="2325" y="243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1" name="Freeform 1173"/>
            <p:cNvSpPr>
              <a:spLocks/>
            </p:cNvSpPr>
            <p:nvPr/>
          </p:nvSpPr>
          <p:spPr bwMode="auto">
            <a:xfrm>
              <a:off x="2325" y="2430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2" name="Freeform 1174"/>
            <p:cNvSpPr>
              <a:spLocks/>
            </p:cNvSpPr>
            <p:nvPr/>
          </p:nvSpPr>
          <p:spPr bwMode="auto">
            <a:xfrm>
              <a:off x="2325" y="242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3" name="Freeform 1175"/>
            <p:cNvSpPr>
              <a:spLocks/>
            </p:cNvSpPr>
            <p:nvPr/>
          </p:nvSpPr>
          <p:spPr bwMode="auto">
            <a:xfrm>
              <a:off x="2325" y="242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4" name="Freeform 1176"/>
            <p:cNvSpPr>
              <a:spLocks/>
            </p:cNvSpPr>
            <p:nvPr/>
          </p:nvSpPr>
          <p:spPr bwMode="auto">
            <a:xfrm>
              <a:off x="2325" y="242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5" name="Freeform 1177"/>
            <p:cNvSpPr>
              <a:spLocks/>
            </p:cNvSpPr>
            <p:nvPr/>
          </p:nvSpPr>
          <p:spPr bwMode="auto">
            <a:xfrm>
              <a:off x="2325" y="241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6" name="Freeform 1178"/>
            <p:cNvSpPr>
              <a:spLocks/>
            </p:cNvSpPr>
            <p:nvPr/>
          </p:nvSpPr>
          <p:spPr bwMode="auto">
            <a:xfrm>
              <a:off x="2325" y="241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7" name="Freeform 1179"/>
            <p:cNvSpPr>
              <a:spLocks/>
            </p:cNvSpPr>
            <p:nvPr/>
          </p:nvSpPr>
          <p:spPr bwMode="auto">
            <a:xfrm>
              <a:off x="2325" y="241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8" name="Freeform 1180"/>
            <p:cNvSpPr>
              <a:spLocks/>
            </p:cNvSpPr>
            <p:nvPr/>
          </p:nvSpPr>
          <p:spPr bwMode="auto">
            <a:xfrm>
              <a:off x="2325" y="241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79" name="Freeform 1181"/>
            <p:cNvSpPr>
              <a:spLocks/>
            </p:cNvSpPr>
            <p:nvPr/>
          </p:nvSpPr>
          <p:spPr bwMode="auto">
            <a:xfrm>
              <a:off x="2325" y="240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0" name="Freeform 1182"/>
            <p:cNvSpPr>
              <a:spLocks/>
            </p:cNvSpPr>
            <p:nvPr/>
          </p:nvSpPr>
          <p:spPr bwMode="auto">
            <a:xfrm>
              <a:off x="2325" y="240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1" name="Freeform 1183"/>
            <p:cNvSpPr>
              <a:spLocks/>
            </p:cNvSpPr>
            <p:nvPr/>
          </p:nvSpPr>
          <p:spPr bwMode="auto">
            <a:xfrm>
              <a:off x="2325" y="23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2" name="Freeform 1184"/>
            <p:cNvSpPr>
              <a:spLocks/>
            </p:cNvSpPr>
            <p:nvPr/>
          </p:nvSpPr>
          <p:spPr bwMode="auto">
            <a:xfrm>
              <a:off x="2325" y="23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3" name="Freeform 1185"/>
            <p:cNvSpPr>
              <a:spLocks/>
            </p:cNvSpPr>
            <p:nvPr/>
          </p:nvSpPr>
          <p:spPr bwMode="auto">
            <a:xfrm>
              <a:off x="2325" y="239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4" name="Freeform 1186"/>
            <p:cNvSpPr>
              <a:spLocks/>
            </p:cNvSpPr>
            <p:nvPr/>
          </p:nvSpPr>
          <p:spPr bwMode="auto">
            <a:xfrm>
              <a:off x="2325" y="238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5" name="Freeform 1187"/>
            <p:cNvSpPr>
              <a:spLocks/>
            </p:cNvSpPr>
            <p:nvPr/>
          </p:nvSpPr>
          <p:spPr bwMode="auto">
            <a:xfrm>
              <a:off x="2325" y="238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6" name="Freeform 1188"/>
            <p:cNvSpPr>
              <a:spLocks/>
            </p:cNvSpPr>
            <p:nvPr/>
          </p:nvSpPr>
          <p:spPr bwMode="auto">
            <a:xfrm>
              <a:off x="2325" y="238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7" name="Freeform 1189"/>
            <p:cNvSpPr>
              <a:spLocks/>
            </p:cNvSpPr>
            <p:nvPr/>
          </p:nvSpPr>
          <p:spPr bwMode="auto">
            <a:xfrm>
              <a:off x="2325" y="237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8" name="Freeform 1190"/>
            <p:cNvSpPr>
              <a:spLocks/>
            </p:cNvSpPr>
            <p:nvPr/>
          </p:nvSpPr>
          <p:spPr bwMode="auto">
            <a:xfrm>
              <a:off x="2325" y="237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89" name="Freeform 1191"/>
            <p:cNvSpPr>
              <a:spLocks/>
            </p:cNvSpPr>
            <p:nvPr/>
          </p:nvSpPr>
          <p:spPr bwMode="auto">
            <a:xfrm>
              <a:off x="2325" y="237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0" name="Freeform 1192"/>
            <p:cNvSpPr>
              <a:spLocks/>
            </p:cNvSpPr>
            <p:nvPr/>
          </p:nvSpPr>
          <p:spPr bwMode="auto">
            <a:xfrm>
              <a:off x="2325" y="237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1" name="Freeform 1193"/>
            <p:cNvSpPr>
              <a:spLocks/>
            </p:cNvSpPr>
            <p:nvPr/>
          </p:nvSpPr>
          <p:spPr bwMode="auto">
            <a:xfrm>
              <a:off x="2325" y="236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2" name="Freeform 1194"/>
            <p:cNvSpPr>
              <a:spLocks/>
            </p:cNvSpPr>
            <p:nvPr/>
          </p:nvSpPr>
          <p:spPr bwMode="auto">
            <a:xfrm>
              <a:off x="2325" y="236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3" name="Freeform 1195"/>
            <p:cNvSpPr>
              <a:spLocks/>
            </p:cNvSpPr>
            <p:nvPr/>
          </p:nvSpPr>
          <p:spPr bwMode="auto">
            <a:xfrm>
              <a:off x="2325" y="236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4" name="Freeform 1196"/>
            <p:cNvSpPr>
              <a:spLocks/>
            </p:cNvSpPr>
            <p:nvPr/>
          </p:nvSpPr>
          <p:spPr bwMode="auto">
            <a:xfrm>
              <a:off x="2325" y="235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5" name="Freeform 1197"/>
            <p:cNvSpPr>
              <a:spLocks/>
            </p:cNvSpPr>
            <p:nvPr/>
          </p:nvSpPr>
          <p:spPr bwMode="auto">
            <a:xfrm>
              <a:off x="2325" y="235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6" name="Freeform 1198"/>
            <p:cNvSpPr>
              <a:spLocks/>
            </p:cNvSpPr>
            <p:nvPr/>
          </p:nvSpPr>
          <p:spPr bwMode="auto">
            <a:xfrm>
              <a:off x="2325" y="234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7" name="Freeform 1199"/>
            <p:cNvSpPr>
              <a:spLocks/>
            </p:cNvSpPr>
            <p:nvPr/>
          </p:nvSpPr>
          <p:spPr bwMode="auto">
            <a:xfrm>
              <a:off x="2325" y="234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8" name="Freeform 1200"/>
            <p:cNvSpPr>
              <a:spLocks/>
            </p:cNvSpPr>
            <p:nvPr/>
          </p:nvSpPr>
          <p:spPr bwMode="auto">
            <a:xfrm>
              <a:off x="2325" y="234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699" name="Freeform 1201"/>
            <p:cNvSpPr>
              <a:spLocks/>
            </p:cNvSpPr>
            <p:nvPr/>
          </p:nvSpPr>
          <p:spPr bwMode="auto">
            <a:xfrm>
              <a:off x="2325" y="234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0" name="Freeform 1202"/>
            <p:cNvSpPr>
              <a:spLocks/>
            </p:cNvSpPr>
            <p:nvPr/>
          </p:nvSpPr>
          <p:spPr bwMode="auto">
            <a:xfrm>
              <a:off x="2325" y="233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1" name="Freeform 1203"/>
            <p:cNvSpPr>
              <a:spLocks/>
            </p:cNvSpPr>
            <p:nvPr/>
          </p:nvSpPr>
          <p:spPr bwMode="auto">
            <a:xfrm>
              <a:off x="2325" y="233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2" name="Freeform 1204"/>
            <p:cNvSpPr>
              <a:spLocks/>
            </p:cNvSpPr>
            <p:nvPr/>
          </p:nvSpPr>
          <p:spPr bwMode="auto">
            <a:xfrm>
              <a:off x="2325" y="233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3" name="Freeform 1205"/>
            <p:cNvSpPr>
              <a:spLocks/>
            </p:cNvSpPr>
            <p:nvPr/>
          </p:nvSpPr>
          <p:spPr bwMode="auto">
            <a:xfrm>
              <a:off x="2330" y="2337"/>
              <a:ext cx="411" cy="311"/>
            </a:xfrm>
            <a:custGeom>
              <a:avLst/>
              <a:gdLst>
                <a:gd name="T0" fmla="*/ 0 w 411"/>
                <a:gd name="T1" fmla="*/ 286 h 311"/>
                <a:gd name="T2" fmla="*/ 0 w 411"/>
                <a:gd name="T3" fmla="*/ 289 h 311"/>
                <a:gd name="T4" fmla="*/ 1 w 411"/>
                <a:gd name="T5" fmla="*/ 291 h 311"/>
                <a:gd name="T6" fmla="*/ 1 w 411"/>
                <a:gd name="T7" fmla="*/ 294 h 311"/>
                <a:gd name="T8" fmla="*/ 2 w 411"/>
                <a:gd name="T9" fmla="*/ 296 h 311"/>
                <a:gd name="T10" fmla="*/ 4 w 411"/>
                <a:gd name="T11" fmla="*/ 299 h 311"/>
                <a:gd name="T12" fmla="*/ 6 w 411"/>
                <a:gd name="T13" fmla="*/ 303 h 311"/>
                <a:gd name="T14" fmla="*/ 8 w 411"/>
                <a:gd name="T15" fmla="*/ 305 h 311"/>
                <a:gd name="T16" fmla="*/ 11 w 411"/>
                <a:gd name="T17" fmla="*/ 306 h 311"/>
                <a:gd name="T18" fmla="*/ 14 w 411"/>
                <a:gd name="T19" fmla="*/ 308 h 311"/>
                <a:gd name="T20" fmla="*/ 16 w 411"/>
                <a:gd name="T21" fmla="*/ 309 h 311"/>
                <a:gd name="T22" fmla="*/ 20 w 411"/>
                <a:gd name="T23" fmla="*/ 309 h 311"/>
                <a:gd name="T24" fmla="*/ 22 w 411"/>
                <a:gd name="T25" fmla="*/ 310 h 311"/>
                <a:gd name="T26" fmla="*/ 25 w 411"/>
                <a:gd name="T27" fmla="*/ 310 h 311"/>
                <a:gd name="T28" fmla="*/ 386 w 411"/>
                <a:gd name="T29" fmla="*/ 310 h 311"/>
                <a:gd name="T30" fmla="*/ 389 w 411"/>
                <a:gd name="T31" fmla="*/ 310 h 311"/>
                <a:gd name="T32" fmla="*/ 393 w 411"/>
                <a:gd name="T33" fmla="*/ 309 h 311"/>
                <a:gd name="T34" fmla="*/ 395 w 411"/>
                <a:gd name="T35" fmla="*/ 308 h 311"/>
                <a:gd name="T36" fmla="*/ 398 w 411"/>
                <a:gd name="T37" fmla="*/ 307 h 311"/>
                <a:gd name="T38" fmla="*/ 400 w 411"/>
                <a:gd name="T39" fmla="*/ 305 h 311"/>
                <a:gd name="T40" fmla="*/ 402 w 411"/>
                <a:gd name="T41" fmla="*/ 303 h 311"/>
                <a:gd name="T42" fmla="*/ 404 w 411"/>
                <a:gd name="T43" fmla="*/ 301 h 311"/>
                <a:gd name="T44" fmla="*/ 407 w 411"/>
                <a:gd name="T45" fmla="*/ 298 h 311"/>
                <a:gd name="T46" fmla="*/ 408 w 411"/>
                <a:gd name="T47" fmla="*/ 295 h 311"/>
                <a:gd name="T48" fmla="*/ 409 w 411"/>
                <a:gd name="T49" fmla="*/ 293 h 311"/>
                <a:gd name="T50" fmla="*/ 410 w 411"/>
                <a:gd name="T51" fmla="*/ 290 h 311"/>
                <a:gd name="T52" fmla="*/ 410 w 411"/>
                <a:gd name="T53" fmla="*/ 287 h 311"/>
                <a:gd name="T54" fmla="*/ 410 w 411"/>
                <a:gd name="T55" fmla="*/ 25 h 311"/>
                <a:gd name="T56" fmla="*/ 410 w 411"/>
                <a:gd name="T57" fmla="*/ 22 h 311"/>
                <a:gd name="T58" fmla="*/ 409 w 411"/>
                <a:gd name="T59" fmla="*/ 19 h 311"/>
                <a:gd name="T60" fmla="*/ 409 w 411"/>
                <a:gd name="T61" fmla="*/ 16 h 311"/>
                <a:gd name="T62" fmla="*/ 407 w 411"/>
                <a:gd name="T63" fmla="*/ 13 h 311"/>
                <a:gd name="T64" fmla="*/ 405 w 411"/>
                <a:gd name="T65" fmla="*/ 11 h 311"/>
                <a:gd name="T66" fmla="*/ 403 w 411"/>
                <a:gd name="T67" fmla="*/ 9 h 311"/>
                <a:gd name="T68" fmla="*/ 401 w 411"/>
                <a:gd name="T69" fmla="*/ 6 h 311"/>
                <a:gd name="T70" fmla="*/ 399 w 411"/>
                <a:gd name="T71" fmla="*/ 4 h 311"/>
                <a:gd name="T72" fmla="*/ 397 w 411"/>
                <a:gd name="T73" fmla="*/ 3 h 311"/>
                <a:gd name="T74" fmla="*/ 393 w 411"/>
                <a:gd name="T75" fmla="*/ 2 h 311"/>
                <a:gd name="T76" fmla="*/ 391 w 411"/>
                <a:gd name="T77" fmla="*/ 1 h 311"/>
                <a:gd name="T78" fmla="*/ 388 w 411"/>
                <a:gd name="T79" fmla="*/ 0 h 311"/>
                <a:gd name="T80" fmla="*/ 385 w 411"/>
                <a:gd name="T81" fmla="*/ 0 h 311"/>
                <a:gd name="T82" fmla="*/ 24 w 411"/>
                <a:gd name="T83" fmla="*/ 0 h 311"/>
                <a:gd name="T84" fmla="*/ 20 w 411"/>
                <a:gd name="T85" fmla="*/ 0 h 311"/>
                <a:gd name="T86" fmla="*/ 17 w 411"/>
                <a:gd name="T87" fmla="*/ 1 h 311"/>
                <a:gd name="T88" fmla="*/ 15 w 411"/>
                <a:gd name="T89" fmla="*/ 2 h 311"/>
                <a:gd name="T90" fmla="*/ 13 w 411"/>
                <a:gd name="T91" fmla="*/ 3 h 311"/>
                <a:gd name="T92" fmla="*/ 10 w 411"/>
                <a:gd name="T93" fmla="*/ 5 h 311"/>
                <a:gd name="T94" fmla="*/ 7 w 411"/>
                <a:gd name="T95" fmla="*/ 6 h 311"/>
                <a:gd name="T96" fmla="*/ 5 w 411"/>
                <a:gd name="T97" fmla="*/ 9 h 311"/>
                <a:gd name="T98" fmla="*/ 4 w 411"/>
                <a:gd name="T99" fmla="*/ 11 h 311"/>
                <a:gd name="T100" fmla="*/ 2 w 411"/>
                <a:gd name="T101" fmla="*/ 14 h 311"/>
                <a:gd name="T102" fmla="*/ 1 w 411"/>
                <a:gd name="T103" fmla="*/ 16 h 311"/>
                <a:gd name="T104" fmla="*/ 1 w 411"/>
                <a:gd name="T105" fmla="*/ 19 h 311"/>
                <a:gd name="T106" fmla="*/ 0 w 411"/>
                <a:gd name="T107" fmla="*/ 22 h 311"/>
                <a:gd name="T108" fmla="*/ 0 w 411"/>
                <a:gd name="T109" fmla="*/ 25 h 31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11"/>
                <a:gd name="T166" fmla="*/ 0 h 311"/>
                <a:gd name="T167" fmla="*/ 411 w 411"/>
                <a:gd name="T168" fmla="*/ 311 h 31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11" h="311">
                  <a:moveTo>
                    <a:pt x="0" y="25"/>
                  </a:moveTo>
                  <a:lnTo>
                    <a:pt x="0" y="286"/>
                  </a:lnTo>
                  <a:lnTo>
                    <a:pt x="0" y="287"/>
                  </a:lnTo>
                  <a:lnTo>
                    <a:pt x="0" y="289"/>
                  </a:lnTo>
                  <a:lnTo>
                    <a:pt x="0" y="290"/>
                  </a:lnTo>
                  <a:lnTo>
                    <a:pt x="1" y="291"/>
                  </a:lnTo>
                  <a:lnTo>
                    <a:pt x="1" y="293"/>
                  </a:lnTo>
                  <a:lnTo>
                    <a:pt x="1" y="294"/>
                  </a:lnTo>
                  <a:lnTo>
                    <a:pt x="2" y="295"/>
                  </a:lnTo>
                  <a:lnTo>
                    <a:pt x="2" y="296"/>
                  </a:lnTo>
                  <a:lnTo>
                    <a:pt x="3" y="298"/>
                  </a:lnTo>
                  <a:lnTo>
                    <a:pt x="4" y="299"/>
                  </a:lnTo>
                  <a:lnTo>
                    <a:pt x="5" y="301"/>
                  </a:lnTo>
                  <a:lnTo>
                    <a:pt x="6" y="303"/>
                  </a:lnTo>
                  <a:lnTo>
                    <a:pt x="7" y="304"/>
                  </a:lnTo>
                  <a:lnTo>
                    <a:pt x="8" y="305"/>
                  </a:lnTo>
                  <a:lnTo>
                    <a:pt x="10" y="305"/>
                  </a:lnTo>
                  <a:lnTo>
                    <a:pt x="11" y="306"/>
                  </a:lnTo>
                  <a:lnTo>
                    <a:pt x="13" y="307"/>
                  </a:lnTo>
                  <a:lnTo>
                    <a:pt x="14" y="308"/>
                  </a:lnTo>
                  <a:lnTo>
                    <a:pt x="15" y="308"/>
                  </a:lnTo>
                  <a:lnTo>
                    <a:pt x="16" y="309"/>
                  </a:lnTo>
                  <a:lnTo>
                    <a:pt x="17" y="309"/>
                  </a:lnTo>
                  <a:lnTo>
                    <a:pt x="20" y="309"/>
                  </a:lnTo>
                  <a:lnTo>
                    <a:pt x="20" y="310"/>
                  </a:lnTo>
                  <a:lnTo>
                    <a:pt x="22" y="310"/>
                  </a:lnTo>
                  <a:lnTo>
                    <a:pt x="24" y="310"/>
                  </a:lnTo>
                  <a:lnTo>
                    <a:pt x="25" y="310"/>
                  </a:lnTo>
                  <a:lnTo>
                    <a:pt x="385" y="310"/>
                  </a:lnTo>
                  <a:lnTo>
                    <a:pt x="386" y="310"/>
                  </a:lnTo>
                  <a:lnTo>
                    <a:pt x="388" y="310"/>
                  </a:lnTo>
                  <a:lnTo>
                    <a:pt x="389" y="310"/>
                  </a:lnTo>
                  <a:lnTo>
                    <a:pt x="391" y="309"/>
                  </a:lnTo>
                  <a:lnTo>
                    <a:pt x="393" y="309"/>
                  </a:lnTo>
                  <a:lnTo>
                    <a:pt x="393" y="308"/>
                  </a:lnTo>
                  <a:lnTo>
                    <a:pt x="395" y="308"/>
                  </a:lnTo>
                  <a:lnTo>
                    <a:pt x="397" y="307"/>
                  </a:lnTo>
                  <a:lnTo>
                    <a:pt x="398" y="307"/>
                  </a:lnTo>
                  <a:lnTo>
                    <a:pt x="399" y="306"/>
                  </a:lnTo>
                  <a:lnTo>
                    <a:pt x="400" y="305"/>
                  </a:lnTo>
                  <a:lnTo>
                    <a:pt x="401" y="304"/>
                  </a:lnTo>
                  <a:lnTo>
                    <a:pt x="402" y="303"/>
                  </a:lnTo>
                  <a:lnTo>
                    <a:pt x="403" y="301"/>
                  </a:lnTo>
                  <a:lnTo>
                    <a:pt x="404" y="301"/>
                  </a:lnTo>
                  <a:lnTo>
                    <a:pt x="405" y="299"/>
                  </a:lnTo>
                  <a:lnTo>
                    <a:pt x="407" y="298"/>
                  </a:lnTo>
                  <a:lnTo>
                    <a:pt x="407" y="297"/>
                  </a:lnTo>
                  <a:lnTo>
                    <a:pt x="408" y="295"/>
                  </a:lnTo>
                  <a:lnTo>
                    <a:pt x="409" y="294"/>
                  </a:lnTo>
                  <a:lnTo>
                    <a:pt x="409" y="293"/>
                  </a:lnTo>
                  <a:lnTo>
                    <a:pt x="409" y="291"/>
                  </a:lnTo>
                  <a:lnTo>
                    <a:pt x="410" y="290"/>
                  </a:lnTo>
                  <a:lnTo>
                    <a:pt x="410" y="289"/>
                  </a:lnTo>
                  <a:lnTo>
                    <a:pt x="410" y="287"/>
                  </a:lnTo>
                  <a:lnTo>
                    <a:pt x="410" y="286"/>
                  </a:lnTo>
                  <a:lnTo>
                    <a:pt x="410" y="25"/>
                  </a:lnTo>
                  <a:lnTo>
                    <a:pt x="410" y="24"/>
                  </a:lnTo>
                  <a:lnTo>
                    <a:pt x="410" y="22"/>
                  </a:lnTo>
                  <a:lnTo>
                    <a:pt x="410" y="20"/>
                  </a:lnTo>
                  <a:lnTo>
                    <a:pt x="409" y="19"/>
                  </a:lnTo>
                  <a:lnTo>
                    <a:pt x="409" y="17"/>
                  </a:lnTo>
                  <a:lnTo>
                    <a:pt x="409" y="16"/>
                  </a:lnTo>
                  <a:lnTo>
                    <a:pt x="408" y="15"/>
                  </a:lnTo>
                  <a:lnTo>
                    <a:pt x="407" y="13"/>
                  </a:lnTo>
                  <a:lnTo>
                    <a:pt x="407" y="12"/>
                  </a:lnTo>
                  <a:lnTo>
                    <a:pt x="405" y="11"/>
                  </a:lnTo>
                  <a:lnTo>
                    <a:pt x="404" y="10"/>
                  </a:lnTo>
                  <a:lnTo>
                    <a:pt x="403" y="9"/>
                  </a:lnTo>
                  <a:lnTo>
                    <a:pt x="402" y="8"/>
                  </a:lnTo>
                  <a:lnTo>
                    <a:pt x="401" y="6"/>
                  </a:lnTo>
                  <a:lnTo>
                    <a:pt x="400" y="5"/>
                  </a:lnTo>
                  <a:lnTo>
                    <a:pt x="399" y="4"/>
                  </a:lnTo>
                  <a:lnTo>
                    <a:pt x="398" y="3"/>
                  </a:lnTo>
                  <a:lnTo>
                    <a:pt x="397" y="3"/>
                  </a:lnTo>
                  <a:lnTo>
                    <a:pt x="395" y="2"/>
                  </a:lnTo>
                  <a:lnTo>
                    <a:pt x="393" y="2"/>
                  </a:lnTo>
                  <a:lnTo>
                    <a:pt x="393" y="1"/>
                  </a:lnTo>
                  <a:lnTo>
                    <a:pt x="391" y="1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6" y="0"/>
                  </a:lnTo>
                  <a:lnTo>
                    <a:pt x="385" y="0"/>
                  </a:lnTo>
                  <a:lnTo>
                    <a:pt x="25" y="0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1"/>
                  </a:lnTo>
                  <a:lnTo>
                    <a:pt x="17" y="1"/>
                  </a:lnTo>
                  <a:lnTo>
                    <a:pt x="16" y="1"/>
                  </a:lnTo>
                  <a:lnTo>
                    <a:pt x="15" y="2"/>
                  </a:lnTo>
                  <a:lnTo>
                    <a:pt x="14" y="2"/>
                  </a:lnTo>
                  <a:lnTo>
                    <a:pt x="13" y="3"/>
                  </a:lnTo>
                  <a:lnTo>
                    <a:pt x="11" y="4"/>
                  </a:lnTo>
                  <a:lnTo>
                    <a:pt x="10" y="5"/>
                  </a:lnTo>
                  <a:lnTo>
                    <a:pt x="8" y="5"/>
                  </a:lnTo>
                  <a:lnTo>
                    <a:pt x="7" y="6"/>
                  </a:lnTo>
                  <a:lnTo>
                    <a:pt x="6" y="8"/>
                  </a:lnTo>
                  <a:lnTo>
                    <a:pt x="5" y="9"/>
                  </a:lnTo>
                  <a:lnTo>
                    <a:pt x="5" y="10"/>
                  </a:lnTo>
                  <a:lnTo>
                    <a:pt x="4" y="11"/>
                  </a:lnTo>
                  <a:lnTo>
                    <a:pt x="3" y="12"/>
                  </a:lnTo>
                  <a:lnTo>
                    <a:pt x="2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1" y="17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0" y="25"/>
                  </a:lnTo>
                </a:path>
              </a:pathLst>
            </a:custGeom>
            <a:noFill/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4" name="Freeform 1206"/>
            <p:cNvSpPr>
              <a:spLocks/>
            </p:cNvSpPr>
            <p:nvPr/>
          </p:nvSpPr>
          <p:spPr bwMode="auto">
            <a:xfrm>
              <a:off x="2325" y="2534"/>
              <a:ext cx="30" cy="114"/>
            </a:xfrm>
            <a:custGeom>
              <a:avLst/>
              <a:gdLst>
                <a:gd name="T0" fmla="*/ 0 w 30"/>
                <a:gd name="T1" fmla="*/ 0 h 114"/>
                <a:gd name="T2" fmla="*/ 0 w 30"/>
                <a:gd name="T3" fmla="*/ 113 h 114"/>
                <a:gd name="T4" fmla="*/ 29 w 30"/>
                <a:gd name="T5" fmla="*/ 113 h 114"/>
                <a:gd name="T6" fmla="*/ 22 w 30"/>
                <a:gd name="T7" fmla="*/ 111 h 114"/>
                <a:gd name="T8" fmla="*/ 15 w 30"/>
                <a:gd name="T9" fmla="*/ 108 h 114"/>
                <a:gd name="T10" fmla="*/ 8 w 30"/>
                <a:gd name="T11" fmla="*/ 104 h 114"/>
                <a:gd name="T12" fmla="*/ 5 w 30"/>
                <a:gd name="T13" fmla="*/ 98 h 114"/>
                <a:gd name="T14" fmla="*/ 3 w 30"/>
                <a:gd name="T15" fmla="*/ 91 h 114"/>
                <a:gd name="T16" fmla="*/ 2 w 30"/>
                <a:gd name="T17" fmla="*/ 78 h 114"/>
                <a:gd name="T18" fmla="*/ 1 w 30"/>
                <a:gd name="T19" fmla="*/ 30 h 114"/>
                <a:gd name="T20" fmla="*/ 1 w 30"/>
                <a:gd name="T21" fmla="*/ 7 h 114"/>
                <a:gd name="T22" fmla="*/ 0 w 30"/>
                <a:gd name="T23" fmla="*/ 0 h 1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14"/>
                <a:gd name="T38" fmla="*/ 30 w 30"/>
                <a:gd name="T39" fmla="*/ 114 h 11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14">
                  <a:moveTo>
                    <a:pt x="0" y="0"/>
                  </a:moveTo>
                  <a:lnTo>
                    <a:pt x="0" y="113"/>
                  </a:lnTo>
                  <a:lnTo>
                    <a:pt x="29" y="113"/>
                  </a:lnTo>
                  <a:lnTo>
                    <a:pt x="22" y="111"/>
                  </a:lnTo>
                  <a:lnTo>
                    <a:pt x="15" y="108"/>
                  </a:lnTo>
                  <a:lnTo>
                    <a:pt x="8" y="104"/>
                  </a:lnTo>
                  <a:lnTo>
                    <a:pt x="5" y="98"/>
                  </a:lnTo>
                  <a:lnTo>
                    <a:pt x="3" y="91"/>
                  </a:lnTo>
                  <a:lnTo>
                    <a:pt x="2" y="78"/>
                  </a:lnTo>
                  <a:lnTo>
                    <a:pt x="1" y="30"/>
                  </a:lnTo>
                  <a:lnTo>
                    <a:pt x="1" y="7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5" name="Freeform 1207"/>
            <p:cNvSpPr>
              <a:spLocks/>
            </p:cNvSpPr>
            <p:nvPr/>
          </p:nvSpPr>
          <p:spPr bwMode="auto">
            <a:xfrm>
              <a:off x="2700" y="2545"/>
              <a:ext cx="45" cy="103"/>
            </a:xfrm>
            <a:custGeom>
              <a:avLst/>
              <a:gdLst>
                <a:gd name="T0" fmla="*/ 44 w 45"/>
                <a:gd name="T1" fmla="*/ 0 h 103"/>
                <a:gd name="T2" fmla="*/ 44 w 45"/>
                <a:gd name="T3" fmla="*/ 102 h 103"/>
                <a:gd name="T4" fmla="*/ 0 w 45"/>
                <a:gd name="T5" fmla="*/ 102 h 103"/>
                <a:gd name="T6" fmla="*/ 4 w 45"/>
                <a:gd name="T7" fmla="*/ 101 h 103"/>
                <a:gd name="T8" fmla="*/ 14 w 45"/>
                <a:gd name="T9" fmla="*/ 101 h 103"/>
                <a:gd name="T10" fmla="*/ 20 w 45"/>
                <a:gd name="T11" fmla="*/ 100 h 103"/>
                <a:gd name="T12" fmla="*/ 28 w 45"/>
                <a:gd name="T13" fmla="*/ 97 h 103"/>
                <a:gd name="T14" fmla="*/ 32 w 45"/>
                <a:gd name="T15" fmla="*/ 93 h 103"/>
                <a:gd name="T16" fmla="*/ 38 w 45"/>
                <a:gd name="T17" fmla="*/ 86 h 103"/>
                <a:gd name="T18" fmla="*/ 39 w 45"/>
                <a:gd name="T19" fmla="*/ 79 h 103"/>
                <a:gd name="T20" fmla="*/ 40 w 45"/>
                <a:gd name="T21" fmla="*/ 57 h 103"/>
                <a:gd name="T22" fmla="*/ 41 w 45"/>
                <a:gd name="T23" fmla="*/ 38 h 103"/>
                <a:gd name="T24" fmla="*/ 42 w 45"/>
                <a:gd name="T25" fmla="*/ 14 h 103"/>
                <a:gd name="T26" fmla="*/ 43 w 45"/>
                <a:gd name="T27" fmla="*/ 4 h 103"/>
                <a:gd name="T28" fmla="*/ 44 w 45"/>
                <a:gd name="T29" fmla="*/ 0 h 10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5"/>
                <a:gd name="T46" fmla="*/ 0 h 103"/>
                <a:gd name="T47" fmla="*/ 45 w 45"/>
                <a:gd name="T48" fmla="*/ 103 h 10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5" h="103">
                  <a:moveTo>
                    <a:pt x="44" y="0"/>
                  </a:moveTo>
                  <a:lnTo>
                    <a:pt x="44" y="102"/>
                  </a:lnTo>
                  <a:lnTo>
                    <a:pt x="0" y="102"/>
                  </a:lnTo>
                  <a:lnTo>
                    <a:pt x="4" y="101"/>
                  </a:lnTo>
                  <a:lnTo>
                    <a:pt x="14" y="101"/>
                  </a:lnTo>
                  <a:lnTo>
                    <a:pt x="20" y="100"/>
                  </a:lnTo>
                  <a:lnTo>
                    <a:pt x="28" y="97"/>
                  </a:lnTo>
                  <a:lnTo>
                    <a:pt x="32" y="93"/>
                  </a:lnTo>
                  <a:lnTo>
                    <a:pt x="38" y="86"/>
                  </a:lnTo>
                  <a:lnTo>
                    <a:pt x="39" y="79"/>
                  </a:lnTo>
                  <a:lnTo>
                    <a:pt x="40" y="57"/>
                  </a:lnTo>
                  <a:lnTo>
                    <a:pt x="41" y="38"/>
                  </a:lnTo>
                  <a:lnTo>
                    <a:pt x="42" y="14"/>
                  </a:lnTo>
                  <a:lnTo>
                    <a:pt x="43" y="4"/>
                  </a:lnTo>
                  <a:lnTo>
                    <a:pt x="44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6" name="Freeform 1208"/>
            <p:cNvSpPr>
              <a:spLocks/>
            </p:cNvSpPr>
            <p:nvPr/>
          </p:nvSpPr>
          <p:spPr bwMode="auto">
            <a:xfrm>
              <a:off x="2368" y="2666"/>
              <a:ext cx="17" cy="1"/>
            </a:xfrm>
            <a:custGeom>
              <a:avLst/>
              <a:gdLst>
                <a:gd name="T0" fmla="*/ 16 w 17"/>
                <a:gd name="T1" fmla="*/ 0 h 1"/>
                <a:gd name="T2" fmla="*/ 12 w 17"/>
                <a:gd name="T3" fmla="*/ 0 h 1"/>
                <a:gd name="T4" fmla="*/ 8 w 17"/>
                <a:gd name="T5" fmla="*/ 0 h 1"/>
                <a:gd name="T6" fmla="*/ 4 w 17"/>
                <a:gd name="T7" fmla="*/ 0 h 1"/>
                <a:gd name="T8" fmla="*/ 0 w 17"/>
                <a:gd name="T9" fmla="*/ 0 h 1"/>
                <a:gd name="T10" fmla="*/ 4 w 17"/>
                <a:gd name="T11" fmla="*/ 0 h 1"/>
                <a:gd name="T12" fmla="*/ 8 w 17"/>
                <a:gd name="T13" fmla="*/ 0 h 1"/>
                <a:gd name="T14" fmla="*/ 12 w 17"/>
                <a:gd name="T15" fmla="*/ 0 h 1"/>
                <a:gd name="T16" fmla="*/ 16 w 17"/>
                <a:gd name="T17" fmla="*/ 0 h 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1"/>
                <a:gd name="T29" fmla="*/ 17 w 17"/>
                <a:gd name="T30" fmla="*/ 1 h 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1">
                  <a:moveTo>
                    <a:pt x="16" y="0"/>
                  </a:move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7" name="Freeform 1209"/>
            <p:cNvSpPr>
              <a:spLocks/>
            </p:cNvSpPr>
            <p:nvPr/>
          </p:nvSpPr>
          <p:spPr bwMode="auto">
            <a:xfrm>
              <a:off x="2664" y="263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80FF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8" name="AutoShape 1210"/>
            <p:cNvSpPr>
              <a:spLocks noChangeArrowheads="1"/>
            </p:cNvSpPr>
            <p:nvPr/>
          </p:nvSpPr>
          <p:spPr bwMode="auto">
            <a:xfrm>
              <a:off x="2358" y="2367"/>
              <a:ext cx="348" cy="245"/>
            </a:xfrm>
            <a:prstGeom prst="roundRect">
              <a:avLst>
                <a:gd name="adj" fmla="val 12486"/>
              </a:avLst>
            </a:prstGeom>
            <a:gradFill rotWithShape="0">
              <a:gsLst>
                <a:gs pos="0">
                  <a:srgbClr val="8CF4EA"/>
                </a:gs>
                <a:gs pos="100000">
                  <a:srgbClr val="7EDBD2"/>
                </a:gs>
              </a:gsLst>
              <a:path path="rect">
                <a:fillToRect r="100000" b="100000"/>
              </a:path>
            </a:gradFill>
            <a:ln w="12700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09" name="Freeform 1211"/>
            <p:cNvSpPr>
              <a:spLocks/>
            </p:cNvSpPr>
            <p:nvPr/>
          </p:nvSpPr>
          <p:spPr bwMode="auto">
            <a:xfrm>
              <a:off x="2286" y="2667"/>
              <a:ext cx="81" cy="183"/>
            </a:xfrm>
            <a:custGeom>
              <a:avLst/>
              <a:gdLst>
                <a:gd name="T0" fmla="*/ 80 w 81"/>
                <a:gd name="T1" fmla="*/ 0 h 183"/>
                <a:gd name="T2" fmla="*/ 0 w 81"/>
                <a:gd name="T3" fmla="*/ 55 h 183"/>
                <a:gd name="T4" fmla="*/ 0 w 81"/>
                <a:gd name="T5" fmla="*/ 182 h 183"/>
                <a:gd name="T6" fmla="*/ 0 60000 65536"/>
                <a:gd name="T7" fmla="*/ 0 60000 65536"/>
                <a:gd name="T8" fmla="*/ 0 60000 65536"/>
                <a:gd name="T9" fmla="*/ 0 w 81"/>
                <a:gd name="T10" fmla="*/ 0 h 183"/>
                <a:gd name="T11" fmla="*/ 81 w 81"/>
                <a:gd name="T12" fmla="*/ 183 h 1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" h="183">
                  <a:moveTo>
                    <a:pt x="80" y="0"/>
                  </a:moveTo>
                  <a:lnTo>
                    <a:pt x="0" y="55"/>
                  </a:lnTo>
                  <a:lnTo>
                    <a:pt x="0" y="182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0" name="Freeform 1212"/>
            <p:cNvSpPr>
              <a:spLocks/>
            </p:cNvSpPr>
            <p:nvPr/>
          </p:nvSpPr>
          <p:spPr bwMode="auto">
            <a:xfrm>
              <a:off x="2288" y="2887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1" name="Freeform 1213"/>
            <p:cNvSpPr>
              <a:spLocks/>
            </p:cNvSpPr>
            <p:nvPr/>
          </p:nvSpPr>
          <p:spPr bwMode="auto">
            <a:xfrm>
              <a:off x="2288" y="2886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2" name="Freeform 1214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3" name="Freeform 1215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4" name="Freeform 1216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5" name="Freeform 1217"/>
            <p:cNvSpPr>
              <a:spLocks/>
            </p:cNvSpPr>
            <p:nvPr/>
          </p:nvSpPr>
          <p:spPr bwMode="auto">
            <a:xfrm>
              <a:off x="2288" y="2881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6" name="Freeform 1218"/>
            <p:cNvSpPr>
              <a:spLocks/>
            </p:cNvSpPr>
            <p:nvPr/>
          </p:nvSpPr>
          <p:spPr bwMode="auto">
            <a:xfrm>
              <a:off x="2288" y="288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7" name="Freeform 1219"/>
            <p:cNvSpPr>
              <a:spLocks/>
            </p:cNvSpPr>
            <p:nvPr/>
          </p:nvSpPr>
          <p:spPr bwMode="auto">
            <a:xfrm>
              <a:off x="2288" y="2878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8" name="Freeform 1220"/>
            <p:cNvSpPr>
              <a:spLocks/>
            </p:cNvSpPr>
            <p:nvPr/>
          </p:nvSpPr>
          <p:spPr bwMode="auto">
            <a:xfrm>
              <a:off x="2288" y="2875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19" name="Freeform 1221"/>
            <p:cNvSpPr>
              <a:spLocks/>
            </p:cNvSpPr>
            <p:nvPr/>
          </p:nvSpPr>
          <p:spPr bwMode="auto">
            <a:xfrm>
              <a:off x="2288" y="2872"/>
              <a:ext cx="489" cy="17"/>
            </a:xfrm>
            <a:custGeom>
              <a:avLst/>
              <a:gdLst>
                <a:gd name="T0" fmla="*/ 0 w 489"/>
                <a:gd name="T1" fmla="*/ 16 h 17"/>
                <a:gd name="T2" fmla="*/ 0 w 489"/>
                <a:gd name="T3" fmla="*/ 0 h 17"/>
                <a:gd name="T4" fmla="*/ 488 w 489"/>
                <a:gd name="T5" fmla="*/ 0 h 17"/>
                <a:gd name="T6" fmla="*/ 488 w 489"/>
                <a:gd name="T7" fmla="*/ 16 h 17"/>
                <a:gd name="T8" fmla="*/ 0 w 48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16"/>
                  </a:moveTo>
                  <a:lnTo>
                    <a:pt x="0" y="0"/>
                  </a:lnTo>
                  <a:lnTo>
                    <a:pt x="488" y="0"/>
                  </a:lnTo>
                  <a:lnTo>
                    <a:pt x="488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0" name="Freeform 1222"/>
            <p:cNvSpPr>
              <a:spLocks/>
            </p:cNvSpPr>
            <p:nvPr/>
          </p:nvSpPr>
          <p:spPr bwMode="auto">
            <a:xfrm>
              <a:off x="2288" y="2871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1" name="Freeform 1223"/>
            <p:cNvSpPr>
              <a:spLocks/>
            </p:cNvSpPr>
            <p:nvPr/>
          </p:nvSpPr>
          <p:spPr bwMode="auto">
            <a:xfrm>
              <a:off x="2288" y="287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2" name="Freeform 1224"/>
            <p:cNvSpPr>
              <a:spLocks/>
            </p:cNvSpPr>
            <p:nvPr/>
          </p:nvSpPr>
          <p:spPr bwMode="auto">
            <a:xfrm>
              <a:off x="2288" y="2867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3" name="Freeform 1225"/>
            <p:cNvSpPr>
              <a:spLocks/>
            </p:cNvSpPr>
            <p:nvPr/>
          </p:nvSpPr>
          <p:spPr bwMode="auto">
            <a:xfrm>
              <a:off x="2288" y="2866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4" name="Line 1226"/>
            <p:cNvSpPr>
              <a:spLocks noChangeShapeType="1"/>
            </p:cNvSpPr>
            <p:nvPr/>
          </p:nvSpPr>
          <p:spPr bwMode="auto">
            <a:xfrm>
              <a:off x="2485" y="2782"/>
              <a:ext cx="289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grpSp>
          <p:nvGrpSpPr>
            <p:cNvPr id="3" name="Group 1227"/>
            <p:cNvGrpSpPr>
              <a:grpSpLocks/>
            </p:cNvGrpSpPr>
            <p:nvPr/>
          </p:nvGrpSpPr>
          <p:grpSpPr bwMode="auto">
            <a:xfrm>
              <a:off x="2493" y="2805"/>
              <a:ext cx="23" cy="23"/>
              <a:chOff x="2904" y="2926"/>
              <a:chExt cx="23" cy="23"/>
            </a:xfrm>
          </p:grpSpPr>
          <p:sp>
            <p:nvSpPr>
              <p:cNvPr id="1079" name="Oval 1228"/>
              <p:cNvSpPr>
                <a:spLocks noChangeArrowheads="1"/>
              </p:cNvSpPr>
              <p:nvPr/>
            </p:nvSpPr>
            <p:spPr bwMode="auto">
              <a:xfrm>
                <a:off x="2904" y="2926"/>
                <a:ext cx="23" cy="23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0070B8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>
                  <a:solidFill>
                    <a:srgbClr val="0070B8"/>
                  </a:solidFill>
                </a:endParaRPr>
              </a:p>
            </p:txBody>
          </p:sp>
          <p:sp>
            <p:nvSpPr>
              <p:cNvPr id="1080" name="Oval 1229"/>
              <p:cNvSpPr>
                <a:spLocks noChangeArrowheads="1"/>
              </p:cNvSpPr>
              <p:nvPr/>
            </p:nvSpPr>
            <p:spPr bwMode="auto">
              <a:xfrm>
                <a:off x="2915" y="2938"/>
                <a:ext cx="6" cy="1"/>
              </a:xfrm>
              <a:prstGeom prst="ellipse">
                <a:avLst/>
              </a:prstGeom>
              <a:noFill/>
              <a:ln w="12700">
                <a:solidFill>
                  <a:srgbClr val="0070B8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>
                  <a:solidFill>
                    <a:srgbClr val="0070B8"/>
                  </a:solidFill>
                </a:endParaRPr>
              </a:p>
            </p:txBody>
          </p:sp>
        </p:grpSp>
        <p:sp>
          <p:nvSpPr>
            <p:cNvPr id="726" name="Oval 1230"/>
            <p:cNvSpPr>
              <a:spLocks noChangeArrowheads="1"/>
            </p:cNvSpPr>
            <p:nvPr/>
          </p:nvSpPr>
          <p:spPr bwMode="auto">
            <a:xfrm>
              <a:off x="2684" y="2788"/>
              <a:ext cx="9" cy="9"/>
            </a:xfrm>
            <a:prstGeom prst="ellipse">
              <a:avLst/>
            </a:prstGeom>
            <a:solidFill>
              <a:srgbClr val="FF5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7" name="Oval 1231"/>
            <p:cNvSpPr>
              <a:spLocks noChangeArrowheads="1"/>
            </p:cNvSpPr>
            <p:nvPr/>
          </p:nvSpPr>
          <p:spPr bwMode="auto">
            <a:xfrm>
              <a:off x="2714" y="2788"/>
              <a:ext cx="10" cy="9"/>
            </a:xfrm>
            <a:prstGeom prst="ellipse">
              <a:avLst/>
            </a:prstGeom>
            <a:solidFill>
              <a:srgbClr val="FF5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8" name="Freeform 1232"/>
            <p:cNvSpPr>
              <a:spLocks/>
            </p:cNvSpPr>
            <p:nvPr/>
          </p:nvSpPr>
          <p:spPr bwMode="auto">
            <a:xfrm>
              <a:off x="2689" y="2788"/>
              <a:ext cx="30" cy="17"/>
            </a:xfrm>
            <a:custGeom>
              <a:avLst/>
              <a:gdLst>
                <a:gd name="T0" fmla="*/ 0 w 30"/>
                <a:gd name="T1" fmla="*/ 16 h 17"/>
                <a:gd name="T2" fmla="*/ 0 w 30"/>
                <a:gd name="T3" fmla="*/ 0 h 17"/>
                <a:gd name="T4" fmla="*/ 29 w 30"/>
                <a:gd name="T5" fmla="*/ 0 h 17"/>
                <a:gd name="T6" fmla="*/ 29 w 30"/>
                <a:gd name="T7" fmla="*/ 16 h 17"/>
                <a:gd name="T8" fmla="*/ 0 w 3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17"/>
                <a:gd name="T17" fmla="*/ 30 w 3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17">
                  <a:moveTo>
                    <a:pt x="0" y="16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29" y="16"/>
                  </a:lnTo>
                  <a:lnTo>
                    <a:pt x="0" y="16"/>
                  </a:lnTo>
                </a:path>
              </a:pathLst>
            </a:custGeom>
            <a:solidFill>
              <a:srgbClr val="FF5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29" name="Freeform 1233"/>
            <p:cNvSpPr>
              <a:spLocks/>
            </p:cNvSpPr>
            <p:nvPr/>
          </p:nvSpPr>
          <p:spPr bwMode="auto">
            <a:xfrm>
              <a:off x="2689" y="2788"/>
              <a:ext cx="36" cy="17"/>
            </a:xfrm>
            <a:custGeom>
              <a:avLst/>
              <a:gdLst>
                <a:gd name="T0" fmla="*/ 0 w 36"/>
                <a:gd name="T1" fmla="*/ 16 h 17"/>
                <a:gd name="T2" fmla="*/ 30 w 36"/>
                <a:gd name="T3" fmla="*/ 16 h 17"/>
                <a:gd name="T4" fmla="*/ 32 w 36"/>
                <a:gd name="T5" fmla="*/ 14 h 17"/>
                <a:gd name="T6" fmla="*/ 35 w 36"/>
                <a:gd name="T7" fmla="*/ 9 h 17"/>
                <a:gd name="T8" fmla="*/ 35 w 36"/>
                <a:gd name="T9" fmla="*/ 5 h 17"/>
                <a:gd name="T10" fmla="*/ 34 w 36"/>
                <a:gd name="T11" fmla="*/ 1 h 17"/>
                <a:gd name="T12" fmla="*/ 33 w 36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"/>
                <a:gd name="T22" fmla="*/ 0 h 17"/>
                <a:gd name="T23" fmla="*/ 36 w 36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" h="17">
                  <a:moveTo>
                    <a:pt x="0" y="16"/>
                  </a:moveTo>
                  <a:lnTo>
                    <a:pt x="30" y="16"/>
                  </a:lnTo>
                  <a:lnTo>
                    <a:pt x="32" y="14"/>
                  </a:lnTo>
                  <a:lnTo>
                    <a:pt x="35" y="9"/>
                  </a:lnTo>
                  <a:lnTo>
                    <a:pt x="35" y="5"/>
                  </a:lnTo>
                  <a:lnTo>
                    <a:pt x="34" y="1"/>
                  </a:lnTo>
                  <a:lnTo>
                    <a:pt x="33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0" name="Freeform 1234"/>
            <p:cNvSpPr>
              <a:spLocks/>
            </p:cNvSpPr>
            <p:nvPr/>
          </p:nvSpPr>
          <p:spPr bwMode="auto">
            <a:xfrm>
              <a:off x="2549" y="2751"/>
              <a:ext cx="110" cy="17"/>
            </a:xfrm>
            <a:custGeom>
              <a:avLst/>
              <a:gdLst>
                <a:gd name="T0" fmla="*/ 0 w 110"/>
                <a:gd name="T1" fmla="*/ 16 h 17"/>
                <a:gd name="T2" fmla="*/ 0 w 110"/>
                <a:gd name="T3" fmla="*/ 0 h 17"/>
                <a:gd name="T4" fmla="*/ 109 w 110"/>
                <a:gd name="T5" fmla="*/ 0 h 17"/>
                <a:gd name="T6" fmla="*/ 109 w 110"/>
                <a:gd name="T7" fmla="*/ 16 h 17"/>
                <a:gd name="T8" fmla="*/ 0 w 11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0"/>
                <a:gd name="T16" fmla="*/ 0 h 17"/>
                <a:gd name="T17" fmla="*/ 110 w 11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0" h="17">
                  <a:moveTo>
                    <a:pt x="0" y="16"/>
                  </a:moveTo>
                  <a:lnTo>
                    <a:pt x="0" y="0"/>
                  </a:lnTo>
                  <a:lnTo>
                    <a:pt x="109" y="0"/>
                  </a:lnTo>
                  <a:lnTo>
                    <a:pt x="109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1" name="Freeform 1235"/>
            <p:cNvSpPr>
              <a:spLocks/>
            </p:cNvSpPr>
            <p:nvPr/>
          </p:nvSpPr>
          <p:spPr bwMode="auto">
            <a:xfrm>
              <a:off x="2588" y="2760"/>
              <a:ext cx="33" cy="17"/>
            </a:xfrm>
            <a:custGeom>
              <a:avLst/>
              <a:gdLst>
                <a:gd name="T0" fmla="*/ 0 w 33"/>
                <a:gd name="T1" fmla="*/ 16 h 17"/>
                <a:gd name="T2" fmla="*/ 0 w 33"/>
                <a:gd name="T3" fmla="*/ 0 h 17"/>
                <a:gd name="T4" fmla="*/ 32 w 33"/>
                <a:gd name="T5" fmla="*/ 0 h 17"/>
                <a:gd name="T6" fmla="*/ 32 w 33"/>
                <a:gd name="T7" fmla="*/ 16 h 17"/>
                <a:gd name="T8" fmla="*/ 0 w 3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6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2" name="Freeform 1236"/>
            <p:cNvSpPr>
              <a:spLocks/>
            </p:cNvSpPr>
            <p:nvPr/>
          </p:nvSpPr>
          <p:spPr bwMode="auto">
            <a:xfrm>
              <a:off x="2584" y="2742"/>
              <a:ext cx="37" cy="17"/>
            </a:xfrm>
            <a:custGeom>
              <a:avLst/>
              <a:gdLst>
                <a:gd name="T0" fmla="*/ 0 w 37"/>
                <a:gd name="T1" fmla="*/ 16 h 17"/>
                <a:gd name="T2" fmla="*/ 0 w 37"/>
                <a:gd name="T3" fmla="*/ 0 h 17"/>
                <a:gd name="T4" fmla="*/ 36 w 37"/>
                <a:gd name="T5" fmla="*/ 0 h 17"/>
                <a:gd name="T6" fmla="*/ 36 w 37"/>
                <a:gd name="T7" fmla="*/ 16 h 17"/>
                <a:gd name="T8" fmla="*/ 0 w 3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16"/>
                  </a:moveTo>
                  <a:lnTo>
                    <a:pt x="0" y="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3" name="Freeform 1237"/>
            <p:cNvSpPr>
              <a:spLocks/>
            </p:cNvSpPr>
            <p:nvPr/>
          </p:nvSpPr>
          <p:spPr bwMode="auto">
            <a:xfrm>
              <a:off x="2588" y="2736"/>
              <a:ext cx="33" cy="17"/>
            </a:xfrm>
            <a:custGeom>
              <a:avLst/>
              <a:gdLst>
                <a:gd name="T0" fmla="*/ 0 w 33"/>
                <a:gd name="T1" fmla="*/ 16 h 17"/>
                <a:gd name="T2" fmla="*/ 0 w 33"/>
                <a:gd name="T3" fmla="*/ 0 h 17"/>
                <a:gd name="T4" fmla="*/ 32 w 33"/>
                <a:gd name="T5" fmla="*/ 0 h 17"/>
                <a:gd name="T6" fmla="*/ 32 w 33"/>
                <a:gd name="T7" fmla="*/ 16 h 17"/>
                <a:gd name="T8" fmla="*/ 0 w 3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6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4" name="Freeform 1238"/>
            <p:cNvSpPr>
              <a:spLocks/>
            </p:cNvSpPr>
            <p:nvPr/>
          </p:nvSpPr>
          <p:spPr bwMode="auto">
            <a:xfrm>
              <a:off x="2624" y="2760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5" name="Freeform 1239"/>
            <p:cNvSpPr>
              <a:spLocks/>
            </p:cNvSpPr>
            <p:nvPr/>
          </p:nvSpPr>
          <p:spPr bwMode="auto">
            <a:xfrm>
              <a:off x="2624" y="2771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6" name="Line 1240"/>
            <p:cNvSpPr>
              <a:spLocks noChangeShapeType="1"/>
            </p:cNvSpPr>
            <p:nvPr/>
          </p:nvSpPr>
          <p:spPr bwMode="auto">
            <a:xfrm>
              <a:off x="2569" y="2769"/>
              <a:ext cx="3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7" name="Freeform 1241"/>
            <p:cNvSpPr>
              <a:spLocks/>
            </p:cNvSpPr>
            <p:nvPr/>
          </p:nvSpPr>
          <p:spPr bwMode="auto">
            <a:xfrm>
              <a:off x="2549" y="2749"/>
              <a:ext cx="114" cy="17"/>
            </a:xfrm>
            <a:custGeom>
              <a:avLst/>
              <a:gdLst>
                <a:gd name="T0" fmla="*/ 0 w 114"/>
                <a:gd name="T1" fmla="*/ 0 h 17"/>
                <a:gd name="T2" fmla="*/ 0 w 114"/>
                <a:gd name="T3" fmla="*/ 14 h 17"/>
                <a:gd name="T4" fmla="*/ 112 w 114"/>
                <a:gd name="T5" fmla="*/ 16 h 17"/>
                <a:gd name="T6" fmla="*/ 113 w 114"/>
                <a:gd name="T7" fmla="*/ 1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7"/>
                <a:gd name="T14" fmla="*/ 114 w 114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7">
                  <a:moveTo>
                    <a:pt x="0" y="0"/>
                  </a:moveTo>
                  <a:lnTo>
                    <a:pt x="0" y="14"/>
                  </a:lnTo>
                  <a:lnTo>
                    <a:pt x="112" y="16"/>
                  </a:lnTo>
                  <a:lnTo>
                    <a:pt x="113" y="1"/>
                  </a:lnTo>
                </a:path>
              </a:pathLst>
            </a:custGeom>
            <a:solidFill>
              <a:schemeClr val="bg2"/>
            </a:solidFill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8" name="Freeform 1242"/>
            <p:cNvSpPr>
              <a:spLocks/>
            </p:cNvSpPr>
            <p:nvPr/>
          </p:nvSpPr>
          <p:spPr bwMode="auto">
            <a:xfrm>
              <a:off x="2736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39" name="Freeform 1243"/>
            <p:cNvSpPr>
              <a:spLocks/>
            </p:cNvSpPr>
            <p:nvPr/>
          </p:nvSpPr>
          <p:spPr bwMode="auto">
            <a:xfrm>
              <a:off x="2745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0" name="Freeform 1244"/>
            <p:cNvSpPr>
              <a:spLocks/>
            </p:cNvSpPr>
            <p:nvPr/>
          </p:nvSpPr>
          <p:spPr bwMode="auto">
            <a:xfrm>
              <a:off x="2756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1" name="Freeform 1245"/>
            <p:cNvSpPr>
              <a:spLocks/>
            </p:cNvSpPr>
            <p:nvPr/>
          </p:nvSpPr>
          <p:spPr bwMode="auto">
            <a:xfrm>
              <a:off x="2736" y="2742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2" name="Oval 1246"/>
            <p:cNvSpPr>
              <a:spLocks noChangeArrowheads="1"/>
            </p:cNvSpPr>
            <p:nvPr/>
          </p:nvSpPr>
          <p:spPr bwMode="auto">
            <a:xfrm>
              <a:off x="2736" y="2790"/>
              <a:ext cx="2" cy="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3" name="Oval 1247"/>
            <p:cNvSpPr>
              <a:spLocks noChangeArrowheads="1"/>
            </p:cNvSpPr>
            <p:nvPr/>
          </p:nvSpPr>
          <p:spPr bwMode="auto">
            <a:xfrm>
              <a:off x="2745" y="2790"/>
              <a:ext cx="4" cy="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4" name="Freeform 1248"/>
            <p:cNvSpPr>
              <a:spLocks/>
            </p:cNvSpPr>
            <p:nvPr/>
          </p:nvSpPr>
          <p:spPr bwMode="auto">
            <a:xfrm>
              <a:off x="2738" y="279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5" name="Oval 1249"/>
            <p:cNvSpPr>
              <a:spLocks noChangeArrowheads="1"/>
            </p:cNvSpPr>
            <p:nvPr/>
          </p:nvSpPr>
          <p:spPr bwMode="auto">
            <a:xfrm>
              <a:off x="2736" y="2800"/>
              <a:ext cx="2" cy="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6" name="Oval 1250"/>
            <p:cNvSpPr>
              <a:spLocks noChangeArrowheads="1"/>
            </p:cNvSpPr>
            <p:nvPr/>
          </p:nvSpPr>
          <p:spPr bwMode="auto">
            <a:xfrm>
              <a:off x="2745" y="2800"/>
              <a:ext cx="4" cy="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7" name="Freeform 1251"/>
            <p:cNvSpPr>
              <a:spLocks/>
            </p:cNvSpPr>
            <p:nvPr/>
          </p:nvSpPr>
          <p:spPr bwMode="auto">
            <a:xfrm>
              <a:off x="2738" y="280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8" name="Line 1252"/>
            <p:cNvSpPr>
              <a:spLocks noChangeShapeType="1"/>
            </p:cNvSpPr>
            <p:nvPr/>
          </p:nvSpPr>
          <p:spPr bwMode="auto">
            <a:xfrm flipH="1">
              <a:off x="2287" y="2868"/>
              <a:ext cx="495" cy="3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49" name="Freeform 1253"/>
            <p:cNvSpPr>
              <a:spLocks/>
            </p:cNvSpPr>
            <p:nvPr/>
          </p:nvSpPr>
          <p:spPr bwMode="auto">
            <a:xfrm>
              <a:off x="2290" y="2875"/>
              <a:ext cx="487" cy="17"/>
            </a:xfrm>
            <a:custGeom>
              <a:avLst/>
              <a:gdLst>
                <a:gd name="T0" fmla="*/ 0 w 487"/>
                <a:gd name="T1" fmla="*/ 16 h 17"/>
                <a:gd name="T2" fmla="*/ 0 w 487"/>
                <a:gd name="T3" fmla="*/ 0 h 17"/>
                <a:gd name="T4" fmla="*/ 486 w 487"/>
                <a:gd name="T5" fmla="*/ 0 h 17"/>
                <a:gd name="T6" fmla="*/ 486 w 487"/>
                <a:gd name="T7" fmla="*/ 16 h 17"/>
                <a:gd name="T8" fmla="*/ 0 w 48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7"/>
                <a:gd name="T16" fmla="*/ 0 h 17"/>
                <a:gd name="T17" fmla="*/ 487 w 48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7" h="17">
                  <a:moveTo>
                    <a:pt x="0" y="16"/>
                  </a:moveTo>
                  <a:lnTo>
                    <a:pt x="0" y="0"/>
                  </a:lnTo>
                  <a:lnTo>
                    <a:pt x="486" y="0"/>
                  </a:lnTo>
                  <a:lnTo>
                    <a:pt x="48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0" name="Freeform 1254"/>
            <p:cNvSpPr>
              <a:spLocks/>
            </p:cNvSpPr>
            <p:nvPr/>
          </p:nvSpPr>
          <p:spPr bwMode="auto">
            <a:xfrm>
              <a:off x="2229" y="2824"/>
              <a:ext cx="660" cy="204"/>
            </a:xfrm>
            <a:custGeom>
              <a:avLst/>
              <a:gdLst>
                <a:gd name="T0" fmla="*/ 1 w 660"/>
                <a:gd name="T1" fmla="*/ 48 h 204"/>
                <a:gd name="T2" fmla="*/ 0 w 660"/>
                <a:gd name="T3" fmla="*/ 35 h 204"/>
                <a:gd name="T4" fmla="*/ 0 w 660"/>
                <a:gd name="T5" fmla="*/ 32 h 204"/>
                <a:gd name="T6" fmla="*/ 1 w 660"/>
                <a:gd name="T7" fmla="*/ 30 h 204"/>
                <a:gd name="T8" fmla="*/ 2 w 660"/>
                <a:gd name="T9" fmla="*/ 28 h 204"/>
                <a:gd name="T10" fmla="*/ 4 w 660"/>
                <a:gd name="T11" fmla="*/ 27 h 204"/>
                <a:gd name="T12" fmla="*/ 577 w 660"/>
                <a:gd name="T13" fmla="*/ 0 h 204"/>
                <a:gd name="T14" fmla="*/ 580 w 660"/>
                <a:gd name="T15" fmla="*/ 0 h 204"/>
                <a:gd name="T16" fmla="*/ 581 w 660"/>
                <a:gd name="T17" fmla="*/ 0 h 204"/>
                <a:gd name="T18" fmla="*/ 582 w 660"/>
                <a:gd name="T19" fmla="*/ 1 h 204"/>
                <a:gd name="T20" fmla="*/ 584 w 660"/>
                <a:gd name="T21" fmla="*/ 2 h 204"/>
                <a:gd name="T22" fmla="*/ 585 w 660"/>
                <a:gd name="T23" fmla="*/ 4 h 204"/>
                <a:gd name="T24" fmla="*/ 586 w 660"/>
                <a:gd name="T25" fmla="*/ 4 h 204"/>
                <a:gd name="T26" fmla="*/ 658 w 660"/>
                <a:gd name="T27" fmla="*/ 143 h 204"/>
                <a:gd name="T28" fmla="*/ 659 w 660"/>
                <a:gd name="T29" fmla="*/ 145 h 204"/>
                <a:gd name="T30" fmla="*/ 659 w 660"/>
                <a:gd name="T31" fmla="*/ 148 h 204"/>
                <a:gd name="T32" fmla="*/ 658 w 660"/>
                <a:gd name="T33" fmla="*/ 151 h 204"/>
                <a:gd name="T34" fmla="*/ 657 w 660"/>
                <a:gd name="T35" fmla="*/ 152 h 204"/>
                <a:gd name="T36" fmla="*/ 655 w 660"/>
                <a:gd name="T37" fmla="*/ 154 h 204"/>
                <a:gd name="T38" fmla="*/ 650 w 660"/>
                <a:gd name="T39" fmla="*/ 154 h 204"/>
                <a:gd name="T40" fmla="*/ 31 w 660"/>
                <a:gd name="T41" fmla="*/ 203 h 204"/>
                <a:gd name="T42" fmla="*/ 28 w 660"/>
                <a:gd name="T43" fmla="*/ 203 h 204"/>
                <a:gd name="T44" fmla="*/ 24 w 660"/>
                <a:gd name="T45" fmla="*/ 203 h 204"/>
                <a:gd name="T46" fmla="*/ 22 w 660"/>
                <a:gd name="T47" fmla="*/ 202 h 204"/>
                <a:gd name="T48" fmla="*/ 18 w 660"/>
                <a:gd name="T49" fmla="*/ 200 h 204"/>
                <a:gd name="T50" fmla="*/ 17 w 660"/>
                <a:gd name="T51" fmla="*/ 198 h 204"/>
                <a:gd name="T52" fmla="*/ 16 w 660"/>
                <a:gd name="T53" fmla="*/ 192 h 204"/>
                <a:gd name="T54" fmla="*/ 1 w 660"/>
                <a:gd name="T55" fmla="*/ 48 h 20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60"/>
                <a:gd name="T85" fmla="*/ 0 h 204"/>
                <a:gd name="T86" fmla="*/ 660 w 660"/>
                <a:gd name="T87" fmla="*/ 204 h 204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60" h="204">
                  <a:moveTo>
                    <a:pt x="1" y="48"/>
                  </a:moveTo>
                  <a:lnTo>
                    <a:pt x="0" y="35"/>
                  </a:lnTo>
                  <a:lnTo>
                    <a:pt x="0" y="32"/>
                  </a:lnTo>
                  <a:lnTo>
                    <a:pt x="1" y="30"/>
                  </a:lnTo>
                  <a:lnTo>
                    <a:pt x="2" y="28"/>
                  </a:lnTo>
                  <a:lnTo>
                    <a:pt x="4" y="27"/>
                  </a:lnTo>
                  <a:lnTo>
                    <a:pt x="577" y="0"/>
                  </a:lnTo>
                  <a:lnTo>
                    <a:pt x="580" y="0"/>
                  </a:lnTo>
                  <a:lnTo>
                    <a:pt x="581" y="0"/>
                  </a:lnTo>
                  <a:lnTo>
                    <a:pt x="582" y="1"/>
                  </a:lnTo>
                  <a:lnTo>
                    <a:pt x="584" y="2"/>
                  </a:lnTo>
                  <a:lnTo>
                    <a:pt x="585" y="4"/>
                  </a:lnTo>
                  <a:lnTo>
                    <a:pt x="586" y="4"/>
                  </a:lnTo>
                  <a:lnTo>
                    <a:pt x="658" y="143"/>
                  </a:lnTo>
                  <a:lnTo>
                    <a:pt x="659" y="145"/>
                  </a:lnTo>
                  <a:lnTo>
                    <a:pt x="659" y="148"/>
                  </a:lnTo>
                  <a:lnTo>
                    <a:pt x="658" y="151"/>
                  </a:lnTo>
                  <a:lnTo>
                    <a:pt x="657" y="152"/>
                  </a:lnTo>
                  <a:lnTo>
                    <a:pt x="655" y="154"/>
                  </a:lnTo>
                  <a:lnTo>
                    <a:pt x="650" y="154"/>
                  </a:lnTo>
                  <a:lnTo>
                    <a:pt x="31" y="203"/>
                  </a:lnTo>
                  <a:lnTo>
                    <a:pt x="28" y="203"/>
                  </a:lnTo>
                  <a:lnTo>
                    <a:pt x="24" y="203"/>
                  </a:lnTo>
                  <a:lnTo>
                    <a:pt x="22" y="202"/>
                  </a:lnTo>
                  <a:lnTo>
                    <a:pt x="18" y="200"/>
                  </a:lnTo>
                  <a:lnTo>
                    <a:pt x="17" y="198"/>
                  </a:lnTo>
                  <a:lnTo>
                    <a:pt x="16" y="192"/>
                  </a:lnTo>
                  <a:lnTo>
                    <a:pt x="1" y="48"/>
                  </a:lnTo>
                </a:path>
              </a:pathLst>
            </a:custGeom>
            <a:solidFill>
              <a:srgbClr val="E0E0E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1" name="Freeform 1255"/>
            <p:cNvSpPr>
              <a:spLocks/>
            </p:cNvSpPr>
            <p:nvPr/>
          </p:nvSpPr>
          <p:spPr bwMode="auto">
            <a:xfrm>
              <a:off x="2232" y="2871"/>
              <a:ext cx="658" cy="174"/>
            </a:xfrm>
            <a:custGeom>
              <a:avLst/>
              <a:gdLst>
                <a:gd name="T0" fmla="*/ 0 w 658"/>
                <a:gd name="T1" fmla="*/ 0 h 174"/>
                <a:gd name="T2" fmla="*/ 14 w 658"/>
                <a:gd name="T3" fmla="*/ 151 h 174"/>
                <a:gd name="T4" fmla="*/ 17 w 658"/>
                <a:gd name="T5" fmla="*/ 155 h 174"/>
                <a:gd name="T6" fmla="*/ 23 w 658"/>
                <a:gd name="T7" fmla="*/ 159 h 174"/>
                <a:gd name="T8" fmla="*/ 34 w 658"/>
                <a:gd name="T9" fmla="*/ 158 h 174"/>
                <a:gd name="T10" fmla="*/ 648 w 658"/>
                <a:gd name="T11" fmla="*/ 108 h 174"/>
                <a:gd name="T12" fmla="*/ 655 w 658"/>
                <a:gd name="T13" fmla="*/ 107 h 174"/>
                <a:gd name="T14" fmla="*/ 657 w 658"/>
                <a:gd name="T15" fmla="*/ 103 h 174"/>
                <a:gd name="T16" fmla="*/ 652 w 658"/>
                <a:gd name="T17" fmla="*/ 122 h 174"/>
                <a:gd name="T18" fmla="*/ 650 w 658"/>
                <a:gd name="T19" fmla="*/ 122 h 174"/>
                <a:gd name="T20" fmla="*/ 648 w 658"/>
                <a:gd name="T21" fmla="*/ 124 h 174"/>
                <a:gd name="T22" fmla="*/ 643 w 658"/>
                <a:gd name="T23" fmla="*/ 124 h 174"/>
                <a:gd name="T24" fmla="*/ 23 w 658"/>
                <a:gd name="T25" fmla="*/ 173 h 174"/>
                <a:gd name="T26" fmla="*/ 15 w 658"/>
                <a:gd name="T27" fmla="*/ 173 h 174"/>
                <a:gd name="T28" fmla="*/ 12 w 658"/>
                <a:gd name="T29" fmla="*/ 164 h 174"/>
                <a:gd name="T30" fmla="*/ 10 w 658"/>
                <a:gd name="T31" fmla="*/ 151 h 174"/>
                <a:gd name="T32" fmla="*/ 0 w 658"/>
                <a:gd name="T33" fmla="*/ 0 h 17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58"/>
                <a:gd name="T52" fmla="*/ 0 h 174"/>
                <a:gd name="T53" fmla="*/ 658 w 658"/>
                <a:gd name="T54" fmla="*/ 174 h 17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58" h="174">
                  <a:moveTo>
                    <a:pt x="0" y="0"/>
                  </a:moveTo>
                  <a:lnTo>
                    <a:pt x="14" y="151"/>
                  </a:lnTo>
                  <a:lnTo>
                    <a:pt x="17" y="155"/>
                  </a:lnTo>
                  <a:lnTo>
                    <a:pt x="23" y="159"/>
                  </a:lnTo>
                  <a:lnTo>
                    <a:pt x="34" y="158"/>
                  </a:lnTo>
                  <a:lnTo>
                    <a:pt x="648" y="108"/>
                  </a:lnTo>
                  <a:lnTo>
                    <a:pt x="655" y="107"/>
                  </a:lnTo>
                  <a:lnTo>
                    <a:pt x="657" y="103"/>
                  </a:lnTo>
                  <a:lnTo>
                    <a:pt x="652" y="122"/>
                  </a:lnTo>
                  <a:lnTo>
                    <a:pt x="650" y="122"/>
                  </a:lnTo>
                  <a:lnTo>
                    <a:pt x="648" y="124"/>
                  </a:lnTo>
                  <a:lnTo>
                    <a:pt x="643" y="124"/>
                  </a:lnTo>
                  <a:lnTo>
                    <a:pt x="23" y="173"/>
                  </a:lnTo>
                  <a:lnTo>
                    <a:pt x="15" y="173"/>
                  </a:lnTo>
                  <a:lnTo>
                    <a:pt x="12" y="164"/>
                  </a:lnTo>
                  <a:lnTo>
                    <a:pt x="10" y="151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2" name="Freeform 1256"/>
            <p:cNvSpPr>
              <a:spLocks/>
            </p:cNvSpPr>
            <p:nvPr/>
          </p:nvSpPr>
          <p:spPr bwMode="auto">
            <a:xfrm>
              <a:off x="2724" y="2850"/>
              <a:ext cx="91" cy="18"/>
            </a:xfrm>
            <a:custGeom>
              <a:avLst/>
              <a:gdLst>
                <a:gd name="T0" fmla="*/ 0 w 91"/>
                <a:gd name="T1" fmla="*/ 4 h 18"/>
                <a:gd name="T2" fmla="*/ 84 w 91"/>
                <a:gd name="T3" fmla="*/ 0 h 18"/>
                <a:gd name="T4" fmla="*/ 90 w 91"/>
                <a:gd name="T5" fmla="*/ 13 h 18"/>
                <a:gd name="T6" fmla="*/ 5 w 91"/>
                <a:gd name="T7" fmla="*/ 17 h 18"/>
                <a:gd name="T8" fmla="*/ 0 w 91"/>
                <a:gd name="T9" fmla="*/ 4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"/>
                <a:gd name="T16" fmla="*/ 0 h 18"/>
                <a:gd name="T17" fmla="*/ 91 w 91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" h="18">
                  <a:moveTo>
                    <a:pt x="0" y="4"/>
                  </a:moveTo>
                  <a:lnTo>
                    <a:pt x="84" y="0"/>
                  </a:lnTo>
                  <a:lnTo>
                    <a:pt x="90" y="13"/>
                  </a:lnTo>
                  <a:lnTo>
                    <a:pt x="5" y="17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3" name="Freeform 1257"/>
            <p:cNvSpPr>
              <a:spLocks/>
            </p:cNvSpPr>
            <p:nvPr/>
          </p:nvSpPr>
          <p:spPr bwMode="auto">
            <a:xfrm>
              <a:off x="2724" y="2850"/>
              <a:ext cx="97" cy="22"/>
            </a:xfrm>
            <a:custGeom>
              <a:avLst/>
              <a:gdLst>
                <a:gd name="T0" fmla="*/ 0 w 97"/>
                <a:gd name="T1" fmla="*/ 6 h 22"/>
                <a:gd name="T2" fmla="*/ 90 w 97"/>
                <a:gd name="T3" fmla="*/ 0 h 22"/>
                <a:gd name="T4" fmla="*/ 96 w 97"/>
                <a:gd name="T5" fmla="*/ 16 h 22"/>
                <a:gd name="T6" fmla="*/ 5 w 97"/>
                <a:gd name="T7" fmla="*/ 21 h 22"/>
                <a:gd name="T8" fmla="*/ 0 w 97"/>
                <a:gd name="T9" fmla="*/ 6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22"/>
                <a:gd name="T17" fmla="*/ 97 w 9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22">
                  <a:moveTo>
                    <a:pt x="0" y="6"/>
                  </a:moveTo>
                  <a:lnTo>
                    <a:pt x="90" y="0"/>
                  </a:lnTo>
                  <a:lnTo>
                    <a:pt x="96" y="16"/>
                  </a:lnTo>
                  <a:lnTo>
                    <a:pt x="5" y="21"/>
                  </a:lnTo>
                  <a:lnTo>
                    <a:pt x="0" y="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4" name="Line 1258"/>
            <p:cNvSpPr>
              <a:spLocks noChangeShapeType="1"/>
            </p:cNvSpPr>
            <p:nvPr/>
          </p:nvSpPr>
          <p:spPr bwMode="auto">
            <a:xfrm>
              <a:off x="2757" y="2861"/>
              <a:ext cx="3" cy="2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5" name="Line 1259"/>
            <p:cNvSpPr>
              <a:spLocks noChangeShapeType="1"/>
            </p:cNvSpPr>
            <p:nvPr/>
          </p:nvSpPr>
          <p:spPr bwMode="auto">
            <a:xfrm>
              <a:off x="2788" y="2860"/>
              <a:ext cx="0" cy="3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6" name="Freeform 1260"/>
            <p:cNvSpPr>
              <a:spLocks/>
            </p:cNvSpPr>
            <p:nvPr/>
          </p:nvSpPr>
          <p:spPr bwMode="auto">
            <a:xfrm>
              <a:off x="2736" y="2884"/>
              <a:ext cx="133" cy="81"/>
            </a:xfrm>
            <a:custGeom>
              <a:avLst/>
              <a:gdLst>
                <a:gd name="T0" fmla="*/ 0 w 133"/>
                <a:gd name="T1" fmla="*/ 7 h 81"/>
                <a:gd name="T2" fmla="*/ 30 w 133"/>
                <a:gd name="T3" fmla="*/ 80 h 81"/>
                <a:gd name="T4" fmla="*/ 132 w 133"/>
                <a:gd name="T5" fmla="*/ 73 h 81"/>
                <a:gd name="T6" fmla="*/ 95 w 133"/>
                <a:gd name="T7" fmla="*/ 0 h 81"/>
                <a:gd name="T8" fmla="*/ 0 w 133"/>
                <a:gd name="T9" fmla="*/ 7 h 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81"/>
                <a:gd name="T17" fmla="*/ 133 w 133"/>
                <a:gd name="T18" fmla="*/ 81 h 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81">
                  <a:moveTo>
                    <a:pt x="0" y="7"/>
                  </a:moveTo>
                  <a:lnTo>
                    <a:pt x="30" y="80"/>
                  </a:lnTo>
                  <a:lnTo>
                    <a:pt x="132" y="73"/>
                  </a:lnTo>
                  <a:lnTo>
                    <a:pt x="95" y="0"/>
                  </a:lnTo>
                  <a:lnTo>
                    <a:pt x="0" y="7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7" name="Freeform 1261"/>
            <p:cNvSpPr>
              <a:spLocks/>
            </p:cNvSpPr>
            <p:nvPr/>
          </p:nvSpPr>
          <p:spPr bwMode="auto">
            <a:xfrm>
              <a:off x="2669" y="2940"/>
              <a:ext cx="82" cy="29"/>
            </a:xfrm>
            <a:custGeom>
              <a:avLst/>
              <a:gdLst>
                <a:gd name="T0" fmla="*/ 0 w 82"/>
                <a:gd name="T1" fmla="*/ 15 h 29"/>
                <a:gd name="T2" fmla="*/ 6 w 82"/>
                <a:gd name="T3" fmla="*/ 28 h 29"/>
                <a:gd name="T4" fmla="*/ 81 w 82"/>
                <a:gd name="T5" fmla="*/ 23 h 29"/>
                <a:gd name="T6" fmla="*/ 75 w 82"/>
                <a:gd name="T7" fmla="*/ 11 h 29"/>
                <a:gd name="T8" fmla="*/ 51 w 82"/>
                <a:gd name="T9" fmla="*/ 13 h 29"/>
                <a:gd name="T10" fmla="*/ 43 w 82"/>
                <a:gd name="T11" fmla="*/ 0 h 29"/>
                <a:gd name="T12" fmla="*/ 20 w 82"/>
                <a:gd name="T13" fmla="*/ 1 h 29"/>
                <a:gd name="T14" fmla="*/ 26 w 82"/>
                <a:gd name="T15" fmla="*/ 15 h 29"/>
                <a:gd name="T16" fmla="*/ 0 w 82"/>
                <a:gd name="T17" fmla="*/ 15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2"/>
                <a:gd name="T28" fmla="*/ 0 h 29"/>
                <a:gd name="T29" fmla="*/ 82 w 82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2" h="29">
                  <a:moveTo>
                    <a:pt x="0" y="15"/>
                  </a:moveTo>
                  <a:lnTo>
                    <a:pt x="6" y="28"/>
                  </a:lnTo>
                  <a:lnTo>
                    <a:pt x="81" y="23"/>
                  </a:lnTo>
                  <a:lnTo>
                    <a:pt x="75" y="11"/>
                  </a:lnTo>
                  <a:lnTo>
                    <a:pt x="51" y="13"/>
                  </a:lnTo>
                  <a:lnTo>
                    <a:pt x="43" y="0"/>
                  </a:lnTo>
                  <a:lnTo>
                    <a:pt x="20" y="1"/>
                  </a:lnTo>
                  <a:lnTo>
                    <a:pt x="26" y="15"/>
                  </a:lnTo>
                  <a:lnTo>
                    <a:pt x="0" y="15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8" name="Freeform 1262"/>
            <p:cNvSpPr>
              <a:spLocks/>
            </p:cNvSpPr>
            <p:nvPr/>
          </p:nvSpPr>
          <p:spPr bwMode="auto">
            <a:xfrm>
              <a:off x="2648" y="2893"/>
              <a:ext cx="85" cy="29"/>
            </a:xfrm>
            <a:custGeom>
              <a:avLst/>
              <a:gdLst>
                <a:gd name="T0" fmla="*/ 0 w 85"/>
                <a:gd name="T1" fmla="*/ 4 h 29"/>
                <a:gd name="T2" fmla="*/ 12 w 85"/>
                <a:gd name="T3" fmla="*/ 28 h 29"/>
                <a:gd name="T4" fmla="*/ 84 w 85"/>
                <a:gd name="T5" fmla="*/ 23 h 29"/>
                <a:gd name="T6" fmla="*/ 73 w 85"/>
                <a:gd name="T7" fmla="*/ 0 h 29"/>
                <a:gd name="T8" fmla="*/ 0 w 85"/>
                <a:gd name="T9" fmla="*/ 4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5"/>
                <a:gd name="T16" fmla="*/ 0 h 29"/>
                <a:gd name="T17" fmla="*/ 85 w 8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5" h="29">
                  <a:moveTo>
                    <a:pt x="0" y="4"/>
                  </a:moveTo>
                  <a:lnTo>
                    <a:pt x="12" y="28"/>
                  </a:lnTo>
                  <a:lnTo>
                    <a:pt x="84" y="23"/>
                  </a:lnTo>
                  <a:lnTo>
                    <a:pt x="7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59" name="Freeform 1263"/>
            <p:cNvSpPr>
              <a:spLocks/>
            </p:cNvSpPr>
            <p:nvPr/>
          </p:nvSpPr>
          <p:spPr bwMode="auto">
            <a:xfrm>
              <a:off x="2636" y="2859"/>
              <a:ext cx="75" cy="20"/>
            </a:xfrm>
            <a:custGeom>
              <a:avLst/>
              <a:gdLst>
                <a:gd name="T0" fmla="*/ 0 w 75"/>
                <a:gd name="T1" fmla="*/ 4 h 20"/>
                <a:gd name="T2" fmla="*/ 8 w 75"/>
                <a:gd name="T3" fmla="*/ 19 h 20"/>
                <a:gd name="T4" fmla="*/ 74 w 75"/>
                <a:gd name="T5" fmla="*/ 15 h 20"/>
                <a:gd name="T6" fmla="*/ 68 w 75"/>
                <a:gd name="T7" fmla="*/ 0 h 20"/>
                <a:gd name="T8" fmla="*/ 0 w 75"/>
                <a:gd name="T9" fmla="*/ 4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"/>
                <a:gd name="T16" fmla="*/ 0 h 20"/>
                <a:gd name="T17" fmla="*/ 75 w 75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" h="20">
                  <a:moveTo>
                    <a:pt x="0" y="4"/>
                  </a:moveTo>
                  <a:lnTo>
                    <a:pt x="8" y="19"/>
                  </a:lnTo>
                  <a:lnTo>
                    <a:pt x="74" y="15"/>
                  </a:lnTo>
                  <a:lnTo>
                    <a:pt x="68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0" name="Freeform 1264"/>
            <p:cNvSpPr>
              <a:spLocks/>
            </p:cNvSpPr>
            <p:nvPr/>
          </p:nvSpPr>
          <p:spPr bwMode="auto">
            <a:xfrm>
              <a:off x="2262" y="2898"/>
              <a:ext cx="399" cy="105"/>
            </a:xfrm>
            <a:custGeom>
              <a:avLst/>
              <a:gdLst>
                <a:gd name="T0" fmla="*/ 0 w 399"/>
                <a:gd name="T1" fmla="*/ 22 h 105"/>
                <a:gd name="T2" fmla="*/ 11 w 399"/>
                <a:gd name="T3" fmla="*/ 104 h 105"/>
                <a:gd name="T4" fmla="*/ 52 w 399"/>
                <a:gd name="T5" fmla="*/ 101 h 105"/>
                <a:gd name="T6" fmla="*/ 49 w 399"/>
                <a:gd name="T7" fmla="*/ 83 h 105"/>
                <a:gd name="T8" fmla="*/ 69 w 399"/>
                <a:gd name="T9" fmla="*/ 81 h 105"/>
                <a:gd name="T10" fmla="*/ 75 w 399"/>
                <a:gd name="T11" fmla="*/ 100 h 105"/>
                <a:gd name="T12" fmla="*/ 335 w 399"/>
                <a:gd name="T13" fmla="*/ 79 h 105"/>
                <a:gd name="T14" fmla="*/ 330 w 399"/>
                <a:gd name="T15" fmla="*/ 63 h 105"/>
                <a:gd name="T16" fmla="*/ 353 w 399"/>
                <a:gd name="T17" fmla="*/ 61 h 105"/>
                <a:gd name="T18" fmla="*/ 358 w 399"/>
                <a:gd name="T19" fmla="*/ 76 h 105"/>
                <a:gd name="T20" fmla="*/ 398 w 399"/>
                <a:gd name="T21" fmla="*/ 74 h 105"/>
                <a:gd name="T22" fmla="*/ 370 w 399"/>
                <a:gd name="T23" fmla="*/ 0 h 105"/>
                <a:gd name="T24" fmla="*/ 0 w 399"/>
                <a:gd name="T25" fmla="*/ 22 h 1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99"/>
                <a:gd name="T40" fmla="*/ 0 h 105"/>
                <a:gd name="T41" fmla="*/ 399 w 399"/>
                <a:gd name="T42" fmla="*/ 105 h 10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99" h="105">
                  <a:moveTo>
                    <a:pt x="0" y="22"/>
                  </a:moveTo>
                  <a:lnTo>
                    <a:pt x="11" y="104"/>
                  </a:lnTo>
                  <a:lnTo>
                    <a:pt x="52" y="101"/>
                  </a:lnTo>
                  <a:lnTo>
                    <a:pt x="49" y="83"/>
                  </a:lnTo>
                  <a:lnTo>
                    <a:pt x="69" y="81"/>
                  </a:lnTo>
                  <a:lnTo>
                    <a:pt x="75" y="100"/>
                  </a:lnTo>
                  <a:lnTo>
                    <a:pt x="335" y="79"/>
                  </a:lnTo>
                  <a:lnTo>
                    <a:pt x="330" y="63"/>
                  </a:lnTo>
                  <a:lnTo>
                    <a:pt x="353" y="61"/>
                  </a:lnTo>
                  <a:lnTo>
                    <a:pt x="358" y="76"/>
                  </a:lnTo>
                  <a:lnTo>
                    <a:pt x="398" y="74"/>
                  </a:lnTo>
                  <a:lnTo>
                    <a:pt x="370" y="0"/>
                  </a:lnTo>
                  <a:lnTo>
                    <a:pt x="0" y="22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1" name="Freeform 1265"/>
            <p:cNvSpPr>
              <a:spLocks/>
            </p:cNvSpPr>
            <p:nvPr/>
          </p:nvSpPr>
          <p:spPr bwMode="auto">
            <a:xfrm>
              <a:off x="2254" y="2884"/>
              <a:ext cx="27" cy="18"/>
            </a:xfrm>
            <a:custGeom>
              <a:avLst/>
              <a:gdLst>
                <a:gd name="T0" fmla="*/ 0 w 27"/>
                <a:gd name="T1" fmla="*/ 1 h 18"/>
                <a:gd name="T2" fmla="*/ 2 w 27"/>
                <a:gd name="T3" fmla="*/ 17 h 18"/>
                <a:gd name="T4" fmla="*/ 26 w 27"/>
                <a:gd name="T5" fmla="*/ 15 h 18"/>
                <a:gd name="T6" fmla="*/ 22 w 27"/>
                <a:gd name="T7" fmla="*/ 0 h 18"/>
                <a:gd name="T8" fmla="*/ 0 w 27"/>
                <a:gd name="T9" fmla="*/ 1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8"/>
                <a:gd name="T17" fmla="*/ 27 w 2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8">
                  <a:moveTo>
                    <a:pt x="0" y="1"/>
                  </a:moveTo>
                  <a:lnTo>
                    <a:pt x="2" y="17"/>
                  </a:lnTo>
                  <a:lnTo>
                    <a:pt x="26" y="15"/>
                  </a:lnTo>
                  <a:lnTo>
                    <a:pt x="22" y="0"/>
                  </a:lnTo>
                  <a:lnTo>
                    <a:pt x="0" y="1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2" name="Freeform 1266"/>
            <p:cNvSpPr>
              <a:spLocks/>
            </p:cNvSpPr>
            <p:nvPr/>
          </p:nvSpPr>
          <p:spPr bwMode="auto">
            <a:xfrm>
              <a:off x="2298" y="2878"/>
              <a:ext cx="109" cy="20"/>
            </a:xfrm>
            <a:custGeom>
              <a:avLst/>
              <a:gdLst>
                <a:gd name="T0" fmla="*/ 0 w 109"/>
                <a:gd name="T1" fmla="*/ 3 h 20"/>
                <a:gd name="T2" fmla="*/ 3 w 109"/>
                <a:gd name="T3" fmla="*/ 19 h 20"/>
                <a:gd name="T4" fmla="*/ 108 w 109"/>
                <a:gd name="T5" fmla="*/ 14 h 20"/>
                <a:gd name="T6" fmla="*/ 102 w 109"/>
                <a:gd name="T7" fmla="*/ 0 h 20"/>
                <a:gd name="T8" fmla="*/ 0 w 109"/>
                <a:gd name="T9" fmla="*/ 3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"/>
                <a:gd name="T16" fmla="*/ 0 h 20"/>
                <a:gd name="T17" fmla="*/ 109 w 109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" h="20">
                  <a:moveTo>
                    <a:pt x="0" y="3"/>
                  </a:moveTo>
                  <a:lnTo>
                    <a:pt x="3" y="19"/>
                  </a:lnTo>
                  <a:lnTo>
                    <a:pt x="108" y="14"/>
                  </a:lnTo>
                  <a:lnTo>
                    <a:pt x="102" y="0"/>
                  </a:lnTo>
                  <a:lnTo>
                    <a:pt x="0" y="3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3" name="Freeform 1267"/>
            <p:cNvSpPr>
              <a:spLocks/>
            </p:cNvSpPr>
            <p:nvPr/>
          </p:nvSpPr>
          <p:spPr bwMode="auto">
            <a:xfrm>
              <a:off x="2416" y="2867"/>
              <a:ext cx="103" cy="21"/>
            </a:xfrm>
            <a:custGeom>
              <a:avLst/>
              <a:gdLst>
                <a:gd name="T0" fmla="*/ 0 w 103"/>
                <a:gd name="T1" fmla="*/ 5 h 21"/>
                <a:gd name="T2" fmla="*/ 6 w 103"/>
                <a:gd name="T3" fmla="*/ 20 h 21"/>
                <a:gd name="T4" fmla="*/ 102 w 103"/>
                <a:gd name="T5" fmla="*/ 14 h 21"/>
                <a:gd name="T6" fmla="*/ 94 w 103"/>
                <a:gd name="T7" fmla="*/ 0 h 21"/>
                <a:gd name="T8" fmla="*/ 0 w 103"/>
                <a:gd name="T9" fmla="*/ 5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"/>
                <a:gd name="T16" fmla="*/ 0 h 21"/>
                <a:gd name="T17" fmla="*/ 103 w 103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" h="21">
                  <a:moveTo>
                    <a:pt x="0" y="5"/>
                  </a:moveTo>
                  <a:lnTo>
                    <a:pt x="6" y="20"/>
                  </a:lnTo>
                  <a:lnTo>
                    <a:pt x="102" y="14"/>
                  </a:lnTo>
                  <a:lnTo>
                    <a:pt x="94" y="0"/>
                  </a:lnTo>
                  <a:lnTo>
                    <a:pt x="0" y="5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4" name="Freeform 1268"/>
            <p:cNvSpPr>
              <a:spLocks/>
            </p:cNvSpPr>
            <p:nvPr/>
          </p:nvSpPr>
          <p:spPr bwMode="auto">
            <a:xfrm>
              <a:off x="2526" y="2866"/>
              <a:ext cx="101" cy="19"/>
            </a:xfrm>
            <a:custGeom>
              <a:avLst/>
              <a:gdLst>
                <a:gd name="T0" fmla="*/ 0 w 101"/>
                <a:gd name="T1" fmla="*/ 4 h 19"/>
                <a:gd name="T2" fmla="*/ 6 w 101"/>
                <a:gd name="T3" fmla="*/ 18 h 19"/>
                <a:gd name="T4" fmla="*/ 100 w 101"/>
                <a:gd name="T5" fmla="*/ 13 h 19"/>
                <a:gd name="T6" fmla="*/ 93 w 101"/>
                <a:gd name="T7" fmla="*/ 0 h 19"/>
                <a:gd name="T8" fmla="*/ 0 w 101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1"/>
                <a:gd name="T16" fmla="*/ 0 h 19"/>
                <a:gd name="T17" fmla="*/ 101 w 101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1" h="19">
                  <a:moveTo>
                    <a:pt x="0" y="4"/>
                  </a:moveTo>
                  <a:lnTo>
                    <a:pt x="6" y="18"/>
                  </a:lnTo>
                  <a:lnTo>
                    <a:pt x="100" y="13"/>
                  </a:lnTo>
                  <a:lnTo>
                    <a:pt x="9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5" name="Freeform 1269"/>
            <p:cNvSpPr>
              <a:spLocks/>
            </p:cNvSpPr>
            <p:nvPr/>
          </p:nvSpPr>
          <p:spPr bwMode="auto">
            <a:xfrm>
              <a:off x="2269" y="2988"/>
              <a:ext cx="40" cy="17"/>
            </a:xfrm>
            <a:custGeom>
              <a:avLst/>
              <a:gdLst>
                <a:gd name="T0" fmla="*/ 0 w 40"/>
                <a:gd name="T1" fmla="*/ 16 h 17"/>
                <a:gd name="T2" fmla="*/ 4 w 40"/>
                <a:gd name="T3" fmla="*/ 2 h 17"/>
                <a:gd name="T4" fmla="*/ 37 w 40"/>
                <a:gd name="T5" fmla="*/ 0 h 17"/>
                <a:gd name="T6" fmla="*/ 39 w 40"/>
                <a:gd name="T7" fmla="*/ 12 h 17"/>
                <a:gd name="T8" fmla="*/ 0 w 4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17"/>
                <a:gd name="T17" fmla="*/ 40 w 4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17">
                  <a:moveTo>
                    <a:pt x="0" y="16"/>
                  </a:moveTo>
                  <a:lnTo>
                    <a:pt x="4" y="2"/>
                  </a:lnTo>
                  <a:lnTo>
                    <a:pt x="37" y="0"/>
                  </a:lnTo>
                  <a:lnTo>
                    <a:pt x="39" y="12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6" name="Freeform 1270"/>
            <p:cNvSpPr>
              <a:spLocks/>
            </p:cNvSpPr>
            <p:nvPr/>
          </p:nvSpPr>
          <p:spPr bwMode="auto">
            <a:xfrm>
              <a:off x="2268" y="2977"/>
              <a:ext cx="17" cy="26"/>
            </a:xfrm>
            <a:custGeom>
              <a:avLst/>
              <a:gdLst>
                <a:gd name="T0" fmla="*/ 16 w 17"/>
                <a:gd name="T1" fmla="*/ 0 h 26"/>
                <a:gd name="T2" fmla="*/ 0 w 17"/>
                <a:gd name="T3" fmla="*/ 8 h 26"/>
                <a:gd name="T4" fmla="*/ 0 w 17"/>
                <a:gd name="T5" fmla="*/ 25 h 26"/>
                <a:gd name="T6" fmla="*/ 16 w 17"/>
                <a:gd name="T7" fmla="*/ 12 h 26"/>
                <a:gd name="T8" fmla="*/ 16 w 17"/>
                <a:gd name="T9" fmla="*/ 0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6"/>
                <a:gd name="T17" fmla="*/ 17 w 17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6">
                  <a:moveTo>
                    <a:pt x="16" y="0"/>
                  </a:moveTo>
                  <a:lnTo>
                    <a:pt x="0" y="8"/>
                  </a:lnTo>
                  <a:lnTo>
                    <a:pt x="0" y="25"/>
                  </a:lnTo>
                  <a:lnTo>
                    <a:pt x="16" y="12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7" name="Freeform 1271"/>
            <p:cNvSpPr>
              <a:spLocks/>
            </p:cNvSpPr>
            <p:nvPr/>
          </p:nvSpPr>
          <p:spPr bwMode="auto">
            <a:xfrm>
              <a:off x="2268" y="2966"/>
              <a:ext cx="58" cy="17"/>
            </a:xfrm>
            <a:custGeom>
              <a:avLst/>
              <a:gdLst>
                <a:gd name="T0" fmla="*/ 57 w 58"/>
                <a:gd name="T1" fmla="*/ 10 h 17"/>
                <a:gd name="T2" fmla="*/ 56 w 58"/>
                <a:gd name="T3" fmla="*/ 0 h 17"/>
                <a:gd name="T4" fmla="*/ 4 w 58"/>
                <a:gd name="T5" fmla="*/ 4 h 17"/>
                <a:gd name="T6" fmla="*/ 0 w 58"/>
                <a:gd name="T7" fmla="*/ 16 h 17"/>
                <a:gd name="T8" fmla="*/ 2 w 58"/>
                <a:gd name="T9" fmla="*/ 16 h 17"/>
                <a:gd name="T10" fmla="*/ 4 w 58"/>
                <a:gd name="T11" fmla="*/ 11 h 17"/>
                <a:gd name="T12" fmla="*/ 35 w 58"/>
                <a:gd name="T13" fmla="*/ 10 h 17"/>
                <a:gd name="T14" fmla="*/ 36 w 58"/>
                <a:gd name="T15" fmla="*/ 12 h 17"/>
                <a:gd name="T16" fmla="*/ 57 w 58"/>
                <a:gd name="T17" fmla="*/ 1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"/>
                <a:gd name="T28" fmla="*/ 0 h 17"/>
                <a:gd name="T29" fmla="*/ 58 w 58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" h="17">
                  <a:moveTo>
                    <a:pt x="57" y="10"/>
                  </a:moveTo>
                  <a:lnTo>
                    <a:pt x="56" y="0"/>
                  </a:lnTo>
                  <a:lnTo>
                    <a:pt x="4" y="4"/>
                  </a:lnTo>
                  <a:lnTo>
                    <a:pt x="0" y="16"/>
                  </a:lnTo>
                  <a:lnTo>
                    <a:pt x="2" y="16"/>
                  </a:lnTo>
                  <a:lnTo>
                    <a:pt x="4" y="11"/>
                  </a:lnTo>
                  <a:lnTo>
                    <a:pt x="35" y="10"/>
                  </a:lnTo>
                  <a:lnTo>
                    <a:pt x="36" y="12"/>
                  </a:lnTo>
                  <a:lnTo>
                    <a:pt x="57" y="1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8" name="Freeform 1272"/>
            <p:cNvSpPr>
              <a:spLocks/>
            </p:cNvSpPr>
            <p:nvPr/>
          </p:nvSpPr>
          <p:spPr bwMode="auto">
            <a:xfrm>
              <a:off x="2265" y="2959"/>
              <a:ext cx="17" cy="22"/>
            </a:xfrm>
            <a:custGeom>
              <a:avLst/>
              <a:gdLst>
                <a:gd name="T0" fmla="*/ 4 w 17"/>
                <a:gd name="T1" fmla="*/ 21 h 22"/>
                <a:gd name="T2" fmla="*/ 16 w 17"/>
                <a:gd name="T3" fmla="*/ 11 h 22"/>
                <a:gd name="T4" fmla="*/ 12 w 17"/>
                <a:gd name="T5" fmla="*/ 0 h 22"/>
                <a:gd name="T6" fmla="*/ 0 w 17"/>
                <a:gd name="T7" fmla="*/ 7 h 22"/>
                <a:gd name="T8" fmla="*/ 4 w 17"/>
                <a:gd name="T9" fmla="*/ 2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2"/>
                <a:gd name="T17" fmla="*/ 17 w 1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2">
                  <a:moveTo>
                    <a:pt x="4" y="21"/>
                  </a:moveTo>
                  <a:lnTo>
                    <a:pt x="16" y="11"/>
                  </a:lnTo>
                  <a:lnTo>
                    <a:pt x="12" y="0"/>
                  </a:lnTo>
                  <a:lnTo>
                    <a:pt x="0" y="7"/>
                  </a:lnTo>
                  <a:lnTo>
                    <a:pt x="4" y="2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69" name="Freeform 1273"/>
            <p:cNvSpPr>
              <a:spLocks/>
            </p:cNvSpPr>
            <p:nvPr/>
          </p:nvSpPr>
          <p:spPr bwMode="auto">
            <a:xfrm>
              <a:off x="2264" y="2943"/>
              <a:ext cx="17" cy="22"/>
            </a:xfrm>
            <a:custGeom>
              <a:avLst/>
              <a:gdLst>
                <a:gd name="T0" fmla="*/ 8 w 17"/>
                <a:gd name="T1" fmla="*/ 21 h 22"/>
                <a:gd name="T2" fmla="*/ 16 w 17"/>
                <a:gd name="T3" fmla="*/ 10 h 22"/>
                <a:gd name="T4" fmla="*/ 12 w 17"/>
                <a:gd name="T5" fmla="*/ 0 h 22"/>
                <a:gd name="T6" fmla="*/ 0 w 17"/>
                <a:gd name="T7" fmla="*/ 7 h 22"/>
                <a:gd name="T8" fmla="*/ 8 w 17"/>
                <a:gd name="T9" fmla="*/ 2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2"/>
                <a:gd name="T17" fmla="*/ 17 w 1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2">
                  <a:moveTo>
                    <a:pt x="8" y="21"/>
                  </a:moveTo>
                  <a:lnTo>
                    <a:pt x="16" y="10"/>
                  </a:lnTo>
                  <a:lnTo>
                    <a:pt x="12" y="0"/>
                  </a:lnTo>
                  <a:lnTo>
                    <a:pt x="0" y="7"/>
                  </a:lnTo>
                  <a:lnTo>
                    <a:pt x="8" y="2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0" name="Freeform 1274"/>
            <p:cNvSpPr>
              <a:spLocks/>
            </p:cNvSpPr>
            <p:nvPr/>
          </p:nvSpPr>
          <p:spPr bwMode="auto">
            <a:xfrm>
              <a:off x="2264" y="2953"/>
              <a:ext cx="30" cy="17"/>
            </a:xfrm>
            <a:custGeom>
              <a:avLst/>
              <a:gdLst>
                <a:gd name="T0" fmla="*/ 0 w 30"/>
                <a:gd name="T1" fmla="*/ 16 h 17"/>
                <a:gd name="T2" fmla="*/ 3 w 30"/>
                <a:gd name="T3" fmla="*/ 16 h 17"/>
                <a:gd name="T4" fmla="*/ 6 w 30"/>
                <a:gd name="T5" fmla="*/ 5 h 17"/>
                <a:gd name="T6" fmla="*/ 29 w 30"/>
                <a:gd name="T7" fmla="*/ 4 h 17"/>
                <a:gd name="T8" fmla="*/ 28 w 30"/>
                <a:gd name="T9" fmla="*/ 0 h 17"/>
                <a:gd name="T10" fmla="*/ 6 w 30"/>
                <a:gd name="T11" fmla="*/ 1 h 17"/>
                <a:gd name="T12" fmla="*/ 0 w 30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17"/>
                <a:gd name="T23" fmla="*/ 30 w 3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17">
                  <a:moveTo>
                    <a:pt x="0" y="16"/>
                  </a:moveTo>
                  <a:lnTo>
                    <a:pt x="3" y="16"/>
                  </a:lnTo>
                  <a:lnTo>
                    <a:pt x="6" y="5"/>
                  </a:lnTo>
                  <a:lnTo>
                    <a:pt x="29" y="4"/>
                  </a:lnTo>
                  <a:lnTo>
                    <a:pt x="28" y="0"/>
                  </a:lnTo>
                  <a:lnTo>
                    <a:pt x="6" y="1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1" name="Freeform 1275"/>
            <p:cNvSpPr>
              <a:spLocks/>
            </p:cNvSpPr>
            <p:nvPr/>
          </p:nvSpPr>
          <p:spPr bwMode="auto">
            <a:xfrm>
              <a:off x="2269" y="2942"/>
              <a:ext cx="22" cy="17"/>
            </a:xfrm>
            <a:custGeom>
              <a:avLst/>
              <a:gdLst>
                <a:gd name="T0" fmla="*/ 0 w 22"/>
                <a:gd name="T1" fmla="*/ 3 h 17"/>
                <a:gd name="T2" fmla="*/ 1 w 22"/>
                <a:gd name="T3" fmla="*/ 16 h 17"/>
                <a:gd name="T4" fmla="*/ 21 w 22"/>
                <a:gd name="T5" fmla="*/ 14 h 17"/>
                <a:gd name="T6" fmla="*/ 19 w 22"/>
                <a:gd name="T7" fmla="*/ 0 h 17"/>
                <a:gd name="T8" fmla="*/ 0 w 22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7"/>
                <a:gd name="T17" fmla="*/ 22 w 22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7">
                  <a:moveTo>
                    <a:pt x="0" y="3"/>
                  </a:moveTo>
                  <a:lnTo>
                    <a:pt x="1" y="16"/>
                  </a:lnTo>
                  <a:lnTo>
                    <a:pt x="21" y="14"/>
                  </a:lnTo>
                  <a:lnTo>
                    <a:pt x="1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2" name="Freeform 1276"/>
            <p:cNvSpPr>
              <a:spLocks/>
            </p:cNvSpPr>
            <p:nvPr/>
          </p:nvSpPr>
          <p:spPr bwMode="auto">
            <a:xfrm>
              <a:off x="2290" y="2953"/>
              <a:ext cx="19" cy="17"/>
            </a:xfrm>
            <a:custGeom>
              <a:avLst/>
              <a:gdLst>
                <a:gd name="T0" fmla="*/ 0 w 19"/>
                <a:gd name="T1" fmla="*/ 8 h 17"/>
                <a:gd name="T2" fmla="*/ 17 w 19"/>
                <a:gd name="T3" fmla="*/ 0 h 17"/>
                <a:gd name="T4" fmla="*/ 18 w 19"/>
                <a:gd name="T5" fmla="*/ 16 h 17"/>
                <a:gd name="T6" fmla="*/ 0 w 19"/>
                <a:gd name="T7" fmla="*/ 16 h 17"/>
                <a:gd name="T8" fmla="*/ 0 w 19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8"/>
                  </a:moveTo>
                  <a:lnTo>
                    <a:pt x="17" y="0"/>
                  </a:lnTo>
                  <a:lnTo>
                    <a:pt x="18" y="16"/>
                  </a:lnTo>
                  <a:lnTo>
                    <a:pt x="0" y="16"/>
                  </a:lnTo>
                  <a:lnTo>
                    <a:pt x="0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3" name="Freeform 1277"/>
            <p:cNvSpPr>
              <a:spLocks/>
            </p:cNvSpPr>
            <p:nvPr/>
          </p:nvSpPr>
          <p:spPr bwMode="auto">
            <a:xfrm>
              <a:off x="2290" y="2943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1 w 19"/>
                <a:gd name="T3" fmla="*/ 14 h 17"/>
                <a:gd name="T4" fmla="*/ 1 w 19"/>
                <a:gd name="T5" fmla="*/ 16 h 17"/>
                <a:gd name="T6" fmla="*/ 18 w 19"/>
                <a:gd name="T7" fmla="*/ 14 h 17"/>
                <a:gd name="T8" fmla="*/ 17 w 19"/>
                <a:gd name="T9" fmla="*/ 0 h 17"/>
                <a:gd name="T10" fmla="*/ 0 w 19"/>
                <a:gd name="T11" fmla="*/ 1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7"/>
                <a:gd name="T20" fmla="*/ 19 w 19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7">
                  <a:moveTo>
                    <a:pt x="0" y="1"/>
                  </a:moveTo>
                  <a:lnTo>
                    <a:pt x="1" y="14"/>
                  </a:lnTo>
                  <a:lnTo>
                    <a:pt x="1" y="16"/>
                  </a:lnTo>
                  <a:lnTo>
                    <a:pt x="18" y="14"/>
                  </a:lnTo>
                  <a:lnTo>
                    <a:pt x="17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4" name="Line 1278"/>
            <p:cNvSpPr>
              <a:spLocks noChangeShapeType="1"/>
            </p:cNvSpPr>
            <p:nvPr/>
          </p:nvSpPr>
          <p:spPr bwMode="auto">
            <a:xfrm>
              <a:off x="2291" y="2950"/>
              <a:ext cx="5" cy="1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5" name="Freeform 1279"/>
            <p:cNvSpPr>
              <a:spLocks/>
            </p:cNvSpPr>
            <p:nvPr/>
          </p:nvSpPr>
          <p:spPr bwMode="auto">
            <a:xfrm>
              <a:off x="2262" y="2928"/>
              <a:ext cx="17" cy="20"/>
            </a:xfrm>
            <a:custGeom>
              <a:avLst/>
              <a:gdLst>
                <a:gd name="T0" fmla="*/ 5 w 17"/>
                <a:gd name="T1" fmla="*/ 19 h 20"/>
                <a:gd name="T2" fmla="*/ 16 w 17"/>
                <a:gd name="T3" fmla="*/ 10 h 20"/>
                <a:gd name="T4" fmla="*/ 16 w 17"/>
                <a:gd name="T5" fmla="*/ 0 h 20"/>
                <a:gd name="T6" fmla="*/ 0 w 17"/>
                <a:gd name="T7" fmla="*/ 4 h 20"/>
                <a:gd name="T8" fmla="*/ 5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5" y="19"/>
                  </a:moveTo>
                  <a:lnTo>
                    <a:pt x="16" y="10"/>
                  </a:lnTo>
                  <a:lnTo>
                    <a:pt x="16" y="0"/>
                  </a:lnTo>
                  <a:lnTo>
                    <a:pt x="0" y="4"/>
                  </a:lnTo>
                  <a:lnTo>
                    <a:pt x="5" y="1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6" name="Freeform 1280"/>
            <p:cNvSpPr>
              <a:spLocks/>
            </p:cNvSpPr>
            <p:nvPr/>
          </p:nvSpPr>
          <p:spPr bwMode="auto">
            <a:xfrm>
              <a:off x="2264" y="2940"/>
              <a:ext cx="35" cy="17"/>
            </a:xfrm>
            <a:custGeom>
              <a:avLst/>
              <a:gdLst>
                <a:gd name="T0" fmla="*/ 34 w 35"/>
                <a:gd name="T1" fmla="*/ 6 h 17"/>
                <a:gd name="T2" fmla="*/ 27 w 35"/>
                <a:gd name="T3" fmla="*/ 6 h 17"/>
                <a:gd name="T4" fmla="*/ 26 w 35"/>
                <a:gd name="T5" fmla="*/ 4 h 17"/>
                <a:gd name="T6" fmla="*/ 6 w 35"/>
                <a:gd name="T7" fmla="*/ 6 h 17"/>
                <a:gd name="T8" fmla="*/ 1 w 35"/>
                <a:gd name="T9" fmla="*/ 16 h 17"/>
                <a:gd name="T10" fmla="*/ 0 w 35"/>
                <a:gd name="T11" fmla="*/ 16 h 17"/>
                <a:gd name="T12" fmla="*/ 6 w 35"/>
                <a:gd name="T13" fmla="*/ 2 h 17"/>
                <a:gd name="T14" fmla="*/ 34 w 35"/>
                <a:gd name="T15" fmla="*/ 0 h 17"/>
                <a:gd name="T16" fmla="*/ 34 w 35"/>
                <a:gd name="T17" fmla="*/ 6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5"/>
                <a:gd name="T28" fmla="*/ 0 h 17"/>
                <a:gd name="T29" fmla="*/ 35 w 35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5" h="17">
                  <a:moveTo>
                    <a:pt x="34" y="6"/>
                  </a:moveTo>
                  <a:lnTo>
                    <a:pt x="27" y="6"/>
                  </a:lnTo>
                  <a:lnTo>
                    <a:pt x="26" y="4"/>
                  </a:lnTo>
                  <a:lnTo>
                    <a:pt x="6" y="6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6" y="2"/>
                  </a:lnTo>
                  <a:lnTo>
                    <a:pt x="34" y="0"/>
                  </a:lnTo>
                  <a:lnTo>
                    <a:pt x="34" y="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7" name="Freeform 1281"/>
            <p:cNvSpPr>
              <a:spLocks/>
            </p:cNvSpPr>
            <p:nvPr/>
          </p:nvSpPr>
          <p:spPr bwMode="auto">
            <a:xfrm>
              <a:off x="2262" y="2915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12 h 18"/>
                <a:gd name="T4" fmla="*/ 8 w 17"/>
                <a:gd name="T5" fmla="*/ 0 h 18"/>
                <a:gd name="T6" fmla="*/ 0 w 17"/>
                <a:gd name="T7" fmla="*/ 4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12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8" name="Freeform 1282"/>
            <p:cNvSpPr>
              <a:spLocks/>
            </p:cNvSpPr>
            <p:nvPr/>
          </p:nvSpPr>
          <p:spPr bwMode="auto">
            <a:xfrm>
              <a:off x="2262" y="2926"/>
              <a:ext cx="19" cy="17"/>
            </a:xfrm>
            <a:custGeom>
              <a:avLst/>
              <a:gdLst>
                <a:gd name="T0" fmla="*/ 0 w 19"/>
                <a:gd name="T1" fmla="*/ 13 h 17"/>
                <a:gd name="T2" fmla="*/ 0 w 19"/>
                <a:gd name="T3" fmla="*/ 16 h 17"/>
                <a:gd name="T4" fmla="*/ 5 w 19"/>
                <a:gd name="T5" fmla="*/ 8 h 17"/>
                <a:gd name="T6" fmla="*/ 18 w 19"/>
                <a:gd name="T7" fmla="*/ 5 h 17"/>
                <a:gd name="T8" fmla="*/ 18 w 19"/>
                <a:gd name="T9" fmla="*/ 0 h 17"/>
                <a:gd name="T10" fmla="*/ 5 w 19"/>
                <a:gd name="T11" fmla="*/ 0 h 17"/>
                <a:gd name="T12" fmla="*/ 0 w 19"/>
                <a:gd name="T13" fmla="*/ 13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17"/>
                <a:gd name="T23" fmla="*/ 19 w 19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17">
                  <a:moveTo>
                    <a:pt x="0" y="13"/>
                  </a:moveTo>
                  <a:lnTo>
                    <a:pt x="0" y="16"/>
                  </a:lnTo>
                  <a:lnTo>
                    <a:pt x="5" y="8"/>
                  </a:lnTo>
                  <a:lnTo>
                    <a:pt x="18" y="5"/>
                  </a:lnTo>
                  <a:lnTo>
                    <a:pt x="18" y="0"/>
                  </a:lnTo>
                  <a:lnTo>
                    <a:pt x="5" y="0"/>
                  </a:lnTo>
                  <a:lnTo>
                    <a:pt x="0" y="1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79" name="Freeform 1283"/>
            <p:cNvSpPr>
              <a:spLocks/>
            </p:cNvSpPr>
            <p:nvPr/>
          </p:nvSpPr>
          <p:spPr bwMode="auto">
            <a:xfrm>
              <a:off x="2264" y="291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13 w 17"/>
                <a:gd name="T3" fmla="*/ 0 h 17"/>
                <a:gd name="T4" fmla="*/ 16 w 17"/>
                <a:gd name="T5" fmla="*/ 14 h 17"/>
                <a:gd name="T6" fmla="*/ 2 w 17"/>
                <a:gd name="T7" fmla="*/ 16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0" name="Freeform 1284"/>
            <p:cNvSpPr>
              <a:spLocks/>
            </p:cNvSpPr>
            <p:nvPr/>
          </p:nvSpPr>
          <p:spPr bwMode="auto">
            <a:xfrm>
              <a:off x="2256" y="2890"/>
              <a:ext cx="25" cy="17"/>
            </a:xfrm>
            <a:custGeom>
              <a:avLst/>
              <a:gdLst>
                <a:gd name="T0" fmla="*/ 0 w 25"/>
                <a:gd name="T1" fmla="*/ 16 h 17"/>
                <a:gd name="T2" fmla="*/ 4 w 25"/>
                <a:gd name="T3" fmla="*/ 3 h 17"/>
                <a:gd name="T4" fmla="*/ 23 w 25"/>
                <a:gd name="T5" fmla="*/ 0 h 17"/>
                <a:gd name="T6" fmla="*/ 24 w 25"/>
                <a:gd name="T7" fmla="*/ 14 h 17"/>
                <a:gd name="T8" fmla="*/ 0 w 25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17"/>
                <a:gd name="T17" fmla="*/ 25 w 2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17">
                  <a:moveTo>
                    <a:pt x="0" y="16"/>
                  </a:moveTo>
                  <a:lnTo>
                    <a:pt x="4" y="3"/>
                  </a:lnTo>
                  <a:lnTo>
                    <a:pt x="23" y="0"/>
                  </a:lnTo>
                  <a:lnTo>
                    <a:pt x="24" y="14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1" name="Freeform 1285"/>
            <p:cNvSpPr>
              <a:spLocks/>
            </p:cNvSpPr>
            <p:nvPr/>
          </p:nvSpPr>
          <p:spPr bwMode="auto">
            <a:xfrm>
              <a:off x="2256" y="2881"/>
              <a:ext cx="17" cy="19"/>
            </a:xfrm>
            <a:custGeom>
              <a:avLst/>
              <a:gdLst>
                <a:gd name="T0" fmla="*/ 0 w 17"/>
                <a:gd name="T1" fmla="*/ 4 h 19"/>
                <a:gd name="T2" fmla="*/ 8 w 17"/>
                <a:gd name="T3" fmla="*/ 0 h 19"/>
                <a:gd name="T4" fmla="*/ 16 w 17"/>
                <a:gd name="T5" fmla="*/ 10 h 19"/>
                <a:gd name="T6" fmla="*/ 4 w 17"/>
                <a:gd name="T7" fmla="*/ 18 h 19"/>
                <a:gd name="T8" fmla="*/ 0 w 17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0" y="4"/>
                  </a:moveTo>
                  <a:lnTo>
                    <a:pt x="8" y="0"/>
                  </a:lnTo>
                  <a:lnTo>
                    <a:pt x="16" y="10"/>
                  </a:lnTo>
                  <a:lnTo>
                    <a:pt x="4" y="18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2" name="Freeform 1286"/>
            <p:cNvSpPr>
              <a:spLocks/>
            </p:cNvSpPr>
            <p:nvPr/>
          </p:nvSpPr>
          <p:spPr bwMode="auto">
            <a:xfrm>
              <a:off x="2262" y="2880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2 w 19"/>
                <a:gd name="T3" fmla="*/ 16 h 17"/>
                <a:gd name="T4" fmla="*/ 18 w 19"/>
                <a:gd name="T5" fmla="*/ 13 h 17"/>
                <a:gd name="T6" fmla="*/ 15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2" y="16"/>
                  </a:lnTo>
                  <a:lnTo>
                    <a:pt x="18" y="13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3" name="Freeform 1287"/>
            <p:cNvSpPr>
              <a:spLocks/>
            </p:cNvSpPr>
            <p:nvPr/>
          </p:nvSpPr>
          <p:spPr bwMode="auto">
            <a:xfrm>
              <a:off x="2285" y="2926"/>
              <a:ext cx="20" cy="17"/>
            </a:xfrm>
            <a:custGeom>
              <a:avLst/>
              <a:gdLst>
                <a:gd name="T0" fmla="*/ 5 w 20"/>
                <a:gd name="T1" fmla="*/ 0 h 17"/>
                <a:gd name="T2" fmla="*/ 0 w 20"/>
                <a:gd name="T3" fmla="*/ 16 h 17"/>
                <a:gd name="T4" fmla="*/ 11 w 20"/>
                <a:gd name="T5" fmla="*/ 16 h 17"/>
                <a:gd name="T6" fmla="*/ 19 w 20"/>
                <a:gd name="T7" fmla="*/ 16 h 17"/>
                <a:gd name="T8" fmla="*/ 18 w 20"/>
                <a:gd name="T9" fmla="*/ 0 h 17"/>
                <a:gd name="T10" fmla="*/ 6 w 20"/>
                <a:gd name="T11" fmla="*/ 0 h 17"/>
                <a:gd name="T12" fmla="*/ 5 w 20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"/>
                <a:gd name="T22" fmla="*/ 0 h 17"/>
                <a:gd name="T23" fmla="*/ 20 w 2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" h="17">
                  <a:moveTo>
                    <a:pt x="5" y="0"/>
                  </a:moveTo>
                  <a:lnTo>
                    <a:pt x="0" y="16"/>
                  </a:lnTo>
                  <a:lnTo>
                    <a:pt x="11" y="16"/>
                  </a:lnTo>
                  <a:lnTo>
                    <a:pt x="19" y="16"/>
                  </a:lnTo>
                  <a:lnTo>
                    <a:pt x="18" y="0"/>
                  </a:lnTo>
                  <a:lnTo>
                    <a:pt x="6" y="0"/>
                  </a:lnTo>
                  <a:lnTo>
                    <a:pt x="5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4" name="Freeform 1288"/>
            <p:cNvSpPr>
              <a:spLocks/>
            </p:cNvSpPr>
            <p:nvPr/>
          </p:nvSpPr>
          <p:spPr bwMode="auto">
            <a:xfrm>
              <a:off x="2284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8 w 17"/>
                <a:gd name="T3" fmla="*/ 13 h 17"/>
                <a:gd name="T4" fmla="*/ 0 w 17"/>
                <a:gd name="T5" fmla="*/ 16 h 17"/>
                <a:gd name="T6" fmla="*/ 0 w 17"/>
                <a:gd name="T7" fmla="*/ 3 h 17"/>
                <a:gd name="T8" fmla="*/ 16 w 17"/>
                <a:gd name="T9" fmla="*/ 0 h 17"/>
                <a:gd name="T10" fmla="*/ 16 w 17"/>
                <a:gd name="T11" fmla="*/ 11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16" y="11"/>
                  </a:moveTo>
                  <a:lnTo>
                    <a:pt x="8" y="13"/>
                  </a:lnTo>
                  <a:lnTo>
                    <a:pt x="0" y="16"/>
                  </a:lnTo>
                  <a:lnTo>
                    <a:pt x="0" y="3"/>
                  </a:lnTo>
                  <a:lnTo>
                    <a:pt x="16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5" name="Freeform 1289"/>
            <p:cNvSpPr>
              <a:spLocks/>
            </p:cNvSpPr>
            <p:nvPr/>
          </p:nvSpPr>
          <p:spPr bwMode="auto">
            <a:xfrm>
              <a:off x="2288" y="291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6" name="Freeform 1290"/>
            <p:cNvSpPr>
              <a:spLocks/>
            </p:cNvSpPr>
            <p:nvPr/>
          </p:nvSpPr>
          <p:spPr bwMode="auto">
            <a:xfrm>
              <a:off x="2316" y="2926"/>
              <a:ext cx="17" cy="1"/>
            </a:xfrm>
            <a:custGeom>
              <a:avLst/>
              <a:gdLst>
                <a:gd name="T0" fmla="*/ 0 w 17"/>
                <a:gd name="T1" fmla="*/ 0 h 1"/>
                <a:gd name="T2" fmla="*/ 6 w 17"/>
                <a:gd name="T3" fmla="*/ 0 h 1"/>
                <a:gd name="T4" fmla="*/ 9 w 17"/>
                <a:gd name="T5" fmla="*/ 0 h 1"/>
                <a:gd name="T6" fmla="*/ 16 w 17"/>
                <a:gd name="T7" fmla="*/ 0 h 1"/>
                <a:gd name="T8" fmla="*/ 2 w 17"/>
                <a:gd name="T9" fmla="*/ 0 h 1"/>
                <a:gd name="T10" fmla="*/ 0 w 17"/>
                <a:gd name="T11" fmla="*/ 0 h 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"/>
                <a:gd name="T20" fmla="*/ 17 w 17"/>
                <a:gd name="T21" fmla="*/ 1 h 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">
                  <a:moveTo>
                    <a:pt x="0" y="0"/>
                  </a:moveTo>
                  <a:lnTo>
                    <a:pt x="6" y="0"/>
                  </a:lnTo>
                  <a:lnTo>
                    <a:pt x="9" y="0"/>
                  </a:lnTo>
                  <a:lnTo>
                    <a:pt x="16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7" name="Freeform 1291"/>
            <p:cNvSpPr>
              <a:spLocks/>
            </p:cNvSpPr>
            <p:nvPr/>
          </p:nvSpPr>
          <p:spPr bwMode="auto">
            <a:xfrm>
              <a:off x="2312" y="291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8 w 17"/>
                <a:gd name="T3" fmla="*/ 16 h 17"/>
                <a:gd name="T4" fmla="*/ 0 w 17"/>
                <a:gd name="T5" fmla="*/ 4 h 17"/>
                <a:gd name="T6" fmla="*/ 12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12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8" name="Freeform 1292"/>
            <p:cNvSpPr>
              <a:spLocks/>
            </p:cNvSpPr>
            <p:nvPr/>
          </p:nvSpPr>
          <p:spPr bwMode="auto">
            <a:xfrm>
              <a:off x="2316" y="2910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89" name="Freeform 1293"/>
            <p:cNvSpPr>
              <a:spLocks/>
            </p:cNvSpPr>
            <p:nvPr/>
          </p:nvSpPr>
          <p:spPr bwMode="auto">
            <a:xfrm>
              <a:off x="2304" y="2926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1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1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0" name="Freeform 1294"/>
            <p:cNvSpPr>
              <a:spLocks/>
            </p:cNvSpPr>
            <p:nvPr/>
          </p:nvSpPr>
          <p:spPr bwMode="auto">
            <a:xfrm>
              <a:off x="2340" y="292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6 h 17"/>
                <a:gd name="T4" fmla="*/ 15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6"/>
                  </a:lnTo>
                  <a:lnTo>
                    <a:pt x="15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1" name="Freeform 1295"/>
            <p:cNvSpPr>
              <a:spLocks/>
            </p:cNvSpPr>
            <p:nvPr/>
          </p:nvSpPr>
          <p:spPr bwMode="auto">
            <a:xfrm>
              <a:off x="2340" y="2910"/>
              <a:ext cx="1" cy="17"/>
            </a:xfrm>
            <a:custGeom>
              <a:avLst/>
              <a:gdLst>
                <a:gd name="T0" fmla="*/ 0 w 1"/>
                <a:gd name="T1" fmla="*/ 16 h 17"/>
                <a:gd name="T2" fmla="*/ 0 w 1"/>
                <a:gd name="T3" fmla="*/ 4 h 17"/>
                <a:gd name="T4" fmla="*/ 0 w 1"/>
                <a:gd name="T5" fmla="*/ 0 h 17"/>
                <a:gd name="T6" fmla="*/ 0 w 1"/>
                <a:gd name="T7" fmla="*/ 11 h 17"/>
                <a:gd name="T8" fmla="*/ 0 w 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16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2" name="Freeform 1296"/>
            <p:cNvSpPr>
              <a:spLocks/>
            </p:cNvSpPr>
            <p:nvPr/>
          </p:nvSpPr>
          <p:spPr bwMode="auto">
            <a:xfrm>
              <a:off x="2342" y="2910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3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3" name="Freeform 1297"/>
            <p:cNvSpPr>
              <a:spLocks/>
            </p:cNvSpPr>
            <p:nvPr/>
          </p:nvSpPr>
          <p:spPr bwMode="auto">
            <a:xfrm>
              <a:off x="2336" y="2984"/>
              <a:ext cx="39" cy="17"/>
            </a:xfrm>
            <a:custGeom>
              <a:avLst/>
              <a:gdLst>
                <a:gd name="T0" fmla="*/ 0 w 39"/>
                <a:gd name="T1" fmla="*/ 16 h 17"/>
                <a:gd name="T2" fmla="*/ 2 w 39"/>
                <a:gd name="T3" fmla="*/ 2 h 17"/>
                <a:gd name="T4" fmla="*/ 37 w 39"/>
                <a:gd name="T5" fmla="*/ 0 h 17"/>
                <a:gd name="T6" fmla="*/ 38 w 39"/>
                <a:gd name="T7" fmla="*/ 9 h 17"/>
                <a:gd name="T8" fmla="*/ 0 w 3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17"/>
                <a:gd name="T17" fmla="*/ 39 w 3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17">
                  <a:moveTo>
                    <a:pt x="0" y="16"/>
                  </a:moveTo>
                  <a:lnTo>
                    <a:pt x="2" y="2"/>
                  </a:lnTo>
                  <a:lnTo>
                    <a:pt x="37" y="0"/>
                  </a:lnTo>
                  <a:lnTo>
                    <a:pt x="38" y="9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4" name="Freeform 1298"/>
            <p:cNvSpPr>
              <a:spLocks/>
            </p:cNvSpPr>
            <p:nvPr/>
          </p:nvSpPr>
          <p:spPr bwMode="auto">
            <a:xfrm>
              <a:off x="2330" y="2977"/>
              <a:ext cx="17" cy="21"/>
            </a:xfrm>
            <a:custGeom>
              <a:avLst/>
              <a:gdLst>
                <a:gd name="T0" fmla="*/ 10 w 17"/>
                <a:gd name="T1" fmla="*/ 20 h 21"/>
                <a:gd name="T2" fmla="*/ 0 w 17"/>
                <a:gd name="T3" fmla="*/ 6 h 21"/>
                <a:gd name="T4" fmla="*/ 10 w 17"/>
                <a:gd name="T5" fmla="*/ 0 h 21"/>
                <a:gd name="T6" fmla="*/ 16 w 17"/>
                <a:gd name="T7" fmla="*/ 8 h 21"/>
                <a:gd name="T8" fmla="*/ 10 w 17"/>
                <a:gd name="T9" fmla="*/ 2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1"/>
                <a:gd name="T17" fmla="*/ 17 w 17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1">
                  <a:moveTo>
                    <a:pt x="10" y="20"/>
                  </a:moveTo>
                  <a:lnTo>
                    <a:pt x="0" y="6"/>
                  </a:lnTo>
                  <a:lnTo>
                    <a:pt x="10" y="0"/>
                  </a:lnTo>
                  <a:lnTo>
                    <a:pt x="16" y="8"/>
                  </a:lnTo>
                  <a:lnTo>
                    <a:pt x="10" y="2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5" name="Freeform 1299"/>
            <p:cNvSpPr>
              <a:spLocks/>
            </p:cNvSpPr>
            <p:nvPr/>
          </p:nvSpPr>
          <p:spPr bwMode="auto">
            <a:xfrm>
              <a:off x="2380" y="2971"/>
              <a:ext cx="178" cy="18"/>
            </a:xfrm>
            <a:custGeom>
              <a:avLst/>
              <a:gdLst>
                <a:gd name="T0" fmla="*/ 0 w 178"/>
                <a:gd name="T1" fmla="*/ 17 h 18"/>
                <a:gd name="T2" fmla="*/ 3 w 178"/>
                <a:gd name="T3" fmla="*/ 10 h 18"/>
                <a:gd name="T4" fmla="*/ 175 w 178"/>
                <a:gd name="T5" fmla="*/ 0 h 18"/>
                <a:gd name="T6" fmla="*/ 177 w 178"/>
                <a:gd name="T7" fmla="*/ 8 h 18"/>
                <a:gd name="T8" fmla="*/ 0 w 178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8"/>
                <a:gd name="T16" fmla="*/ 0 h 18"/>
                <a:gd name="T17" fmla="*/ 178 w 178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8" h="18">
                  <a:moveTo>
                    <a:pt x="0" y="17"/>
                  </a:moveTo>
                  <a:lnTo>
                    <a:pt x="3" y="10"/>
                  </a:lnTo>
                  <a:lnTo>
                    <a:pt x="175" y="0"/>
                  </a:lnTo>
                  <a:lnTo>
                    <a:pt x="177" y="8"/>
                  </a:lnTo>
                  <a:lnTo>
                    <a:pt x="0" y="17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6" name="Freeform 1300"/>
            <p:cNvSpPr>
              <a:spLocks/>
            </p:cNvSpPr>
            <p:nvPr/>
          </p:nvSpPr>
          <p:spPr bwMode="auto">
            <a:xfrm>
              <a:off x="2380" y="2973"/>
              <a:ext cx="17" cy="20"/>
            </a:xfrm>
            <a:custGeom>
              <a:avLst/>
              <a:gdLst>
                <a:gd name="T0" fmla="*/ 8 w 17"/>
                <a:gd name="T1" fmla="*/ 19 h 20"/>
                <a:gd name="T2" fmla="*/ 0 w 17"/>
                <a:gd name="T3" fmla="*/ 5 h 20"/>
                <a:gd name="T4" fmla="*/ 8 w 17"/>
                <a:gd name="T5" fmla="*/ 0 h 20"/>
                <a:gd name="T6" fmla="*/ 16 w 17"/>
                <a:gd name="T7" fmla="*/ 9 h 20"/>
                <a:gd name="T8" fmla="*/ 8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8" y="19"/>
                  </a:moveTo>
                  <a:lnTo>
                    <a:pt x="0" y="5"/>
                  </a:lnTo>
                  <a:lnTo>
                    <a:pt x="8" y="0"/>
                  </a:lnTo>
                  <a:lnTo>
                    <a:pt x="16" y="9"/>
                  </a:lnTo>
                  <a:lnTo>
                    <a:pt x="8" y="19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7" name="Freeform 1301"/>
            <p:cNvSpPr>
              <a:spLocks/>
            </p:cNvSpPr>
            <p:nvPr/>
          </p:nvSpPr>
          <p:spPr bwMode="auto">
            <a:xfrm>
              <a:off x="2562" y="2966"/>
              <a:ext cx="37" cy="17"/>
            </a:xfrm>
            <a:custGeom>
              <a:avLst/>
              <a:gdLst>
                <a:gd name="T0" fmla="*/ 0 w 37"/>
                <a:gd name="T1" fmla="*/ 16 h 17"/>
                <a:gd name="T2" fmla="*/ 3 w 37"/>
                <a:gd name="T3" fmla="*/ 4 h 17"/>
                <a:gd name="T4" fmla="*/ 34 w 37"/>
                <a:gd name="T5" fmla="*/ 0 h 17"/>
                <a:gd name="T6" fmla="*/ 36 w 37"/>
                <a:gd name="T7" fmla="*/ 13 h 17"/>
                <a:gd name="T8" fmla="*/ 0 w 3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16"/>
                  </a:moveTo>
                  <a:lnTo>
                    <a:pt x="3" y="4"/>
                  </a:lnTo>
                  <a:lnTo>
                    <a:pt x="34" y="0"/>
                  </a:lnTo>
                  <a:lnTo>
                    <a:pt x="36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8" name="Freeform 1302"/>
            <p:cNvSpPr>
              <a:spLocks/>
            </p:cNvSpPr>
            <p:nvPr/>
          </p:nvSpPr>
          <p:spPr bwMode="auto">
            <a:xfrm>
              <a:off x="2557" y="2964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0 w 17"/>
                <a:gd name="T3" fmla="*/ 7 h 17"/>
                <a:gd name="T4" fmla="*/ 9 w 17"/>
                <a:gd name="T5" fmla="*/ 0 h 17"/>
                <a:gd name="T6" fmla="*/ 16 w 17"/>
                <a:gd name="T7" fmla="*/ 6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0" y="7"/>
                  </a:lnTo>
                  <a:lnTo>
                    <a:pt x="9" y="0"/>
                  </a:lnTo>
                  <a:lnTo>
                    <a:pt x="16" y="6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799" name="Freeform 1303"/>
            <p:cNvSpPr>
              <a:spLocks/>
            </p:cNvSpPr>
            <p:nvPr/>
          </p:nvSpPr>
          <p:spPr bwMode="auto">
            <a:xfrm>
              <a:off x="2368" y="292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0" name="Freeform 1304"/>
            <p:cNvSpPr>
              <a:spLocks/>
            </p:cNvSpPr>
            <p:nvPr/>
          </p:nvSpPr>
          <p:spPr bwMode="auto">
            <a:xfrm>
              <a:off x="2394" y="291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4 w 17"/>
                <a:gd name="T3" fmla="*/ 0 h 17"/>
                <a:gd name="T4" fmla="*/ 16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4" y="0"/>
                  </a:lnTo>
                  <a:lnTo>
                    <a:pt x="16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1" name="Freeform 1305"/>
            <p:cNvSpPr>
              <a:spLocks/>
            </p:cNvSpPr>
            <p:nvPr/>
          </p:nvSpPr>
          <p:spPr bwMode="auto">
            <a:xfrm>
              <a:off x="2416" y="291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2 h 17"/>
                <a:gd name="T4" fmla="*/ 16 w 17"/>
                <a:gd name="T5" fmla="*/ 0 h 17"/>
                <a:gd name="T6" fmla="*/ 14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2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2" name="Freeform 1306"/>
            <p:cNvSpPr>
              <a:spLocks/>
            </p:cNvSpPr>
            <p:nvPr/>
          </p:nvSpPr>
          <p:spPr bwMode="auto">
            <a:xfrm>
              <a:off x="2366" y="2910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3" name="Freeform 1307"/>
            <p:cNvSpPr>
              <a:spLocks/>
            </p:cNvSpPr>
            <p:nvPr/>
          </p:nvSpPr>
          <p:spPr bwMode="auto">
            <a:xfrm>
              <a:off x="2389" y="2910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3 w 17"/>
                <a:gd name="T3" fmla="*/ 16 h 17"/>
                <a:gd name="T4" fmla="*/ 0 w 17"/>
                <a:gd name="T5" fmla="*/ 3 h 17"/>
                <a:gd name="T6" fmla="*/ 9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3" y="16"/>
                  </a:lnTo>
                  <a:lnTo>
                    <a:pt x="0" y="3"/>
                  </a:lnTo>
                  <a:lnTo>
                    <a:pt x="9" y="0"/>
                  </a:lnTo>
                  <a:lnTo>
                    <a:pt x="16" y="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4" name="Freeform 1308"/>
            <p:cNvSpPr>
              <a:spLocks/>
            </p:cNvSpPr>
            <p:nvPr/>
          </p:nvSpPr>
          <p:spPr bwMode="auto">
            <a:xfrm>
              <a:off x="2412" y="2906"/>
              <a:ext cx="17" cy="19"/>
            </a:xfrm>
            <a:custGeom>
              <a:avLst/>
              <a:gdLst>
                <a:gd name="T0" fmla="*/ 16 w 17"/>
                <a:gd name="T1" fmla="*/ 11 h 19"/>
                <a:gd name="T2" fmla="*/ 8 w 17"/>
                <a:gd name="T3" fmla="*/ 18 h 19"/>
                <a:gd name="T4" fmla="*/ 0 w 17"/>
                <a:gd name="T5" fmla="*/ 4 h 19"/>
                <a:gd name="T6" fmla="*/ 8 w 17"/>
                <a:gd name="T7" fmla="*/ 0 h 19"/>
                <a:gd name="T8" fmla="*/ 16 w 17"/>
                <a:gd name="T9" fmla="*/ 11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16" y="11"/>
                  </a:moveTo>
                  <a:lnTo>
                    <a:pt x="8" y="18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5" name="Freeform 1309"/>
            <p:cNvSpPr>
              <a:spLocks/>
            </p:cNvSpPr>
            <p:nvPr/>
          </p:nvSpPr>
          <p:spPr bwMode="auto">
            <a:xfrm>
              <a:off x="2368" y="2910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2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2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6" name="Freeform 1310"/>
            <p:cNvSpPr>
              <a:spLocks/>
            </p:cNvSpPr>
            <p:nvPr/>
          </p:nvSpPr>
          <p:spPr bwMode="auto">
            <a:xfrm>
              <a:off x="2394" y="290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4 h 17"/>
                <a:gd name="T6" fmla="*/ 10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0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7" name="Freeform 1311"/>
            <p:cNvSpPr>
              <a:spLocks/>
            </p:cNvSpPr>
            <p:nvPr/>
          </p:nvSpPr>
          <p:spPr bwMode="auto">
            <a:xfrm>
              <a:off x="2416" y="2906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8" name="Freeform 1312"/>
            <p:cNvSpPr>
              <a:spLocks/>
            </p:cNvSpPr>
            <p:nvPr/>
          </p:nvSpPr>
          <p:spPr bwMode="auto">
            <a:xfrm>
              <a:off x="2465" y="2903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09" name="Freeform 1313"/>
            <p:cNvSpPr>
              <a:spLocks/>
            </p:cNvSpPr>
            <p:nvPr/>
          </p:nvSpPr>
          <p:spPr bwMode="auto">
            <a:xfrm>
              <a:off x="2486" y="2903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6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6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0" name="Freeform 1314"/>
            <p:cNvSpPr>
              <a:spLocks/>
            </p:cNvSpPr>
            <p:nvPr/>
          </p:nvSpPr>
          <p:spPr bwMode="auto">
            <a:xfrm>
              <a:off x="2510" y="290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1" name="Freeform 1315"/>
            <p:cNvSpPr>
              <a:spLocks/>
            </p:cNvSpPr>
            <p:nvPr/>
          </p:nvSpPr>
          <p:spPr bwMode="auto">
            <a:xfrm>
              <a:off x="2534" y="290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6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2" name="Freeform 1316"/>
            <p:cNvSpPr>
              <a:spLocks/>
            </p:cNvSpPr>
            <p:nvPr/>
          </p:nvSpPr>
          <p:spPr bwMode="auto">
            <a:xfrm>
              <a:off x="2560" y="2898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4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3" name="Freeform 1317"/>
            <p:cNvSpPr>
              <a:spLocks/>
            </p:cNvSpPr>
            <p:nvPr/>
          </p:nvSpPr>
          <p:spPr bwMode="auto">
            <a:xfrm>
              <a:off x="2304" y="2887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4 w 18"/>
                <a:gd name="T3" fmla="*/ 2 h 17"/>
                <a:gd name="T4" fmla="*/ 16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4" y="2"/>
                  </a:lnTo>
                  <a:lnTo>
                    <a:pt x="16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4" name="Freeform 1318"/>
            <p:cNvSpPr>
              <a:spLocks/>
            </p:cNvSpPr>
            <p:nvPr/>
          </p:nvSpPr>
          <p:spPr bwMode="auto">
            <a:xfrm>
              <a:off x="2336" y="2886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1 h 17"/>
                <a:gd name="T4" fmla="*/ 18 w 19"/>
                <a:gd name="T5" fmla="*/ 0 h 17"/>
                <a:gd name="T6" fmla="*/ 18 w 19"/>
                <a:gd name="T7" fmla="*/ 14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1"/>
                  </a:lnTo>
                  <a:lnTo>
                    <a:pt x="18" y="0"/>
                  </a:lnTo>
                  <a:lnTo>
                    <a:pt x="18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5" name="Freeform 1319"/>
            <p:cNvSpPr>
              <a:spLocks/>
            </p:cNvSpPr>
            <p:nvPr/>
          </p:nvSpPr>
          <p:spPr bwMode="auto">
            <a:xfrm>
              <a:off x="2364" y="288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5 w 17"/>
                <a:gd name="T3" fmla="*/ 1 h 17"/>
                <a:gd name="T4" fmla="*/ 15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5" y="1"/>
                  </a:lnTo>
                  <a:lnTo>
                    <a:pt x="15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6" name="Freeform 1320"/>
            <p:cNvSpPr>
              <a:spLocks/>
            </p:cNvSpPr>
            <p:nvPr/>
          </p:nvSpPr>
          <p:spPr bwMode="auto">
            <a:xfrm>
              <a:off x="2389" y="2884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1 h 17"/>
                <a:gd name="T4" fmla="*/ 15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1"/>
                  </a:lnTo>
                  <a:lnTo>
                    <a:pt x="15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7" name="Freeform 1321"/>
            <p:cNvSpPr>
              <a:spLocks/>
            </p:cNvSpPr>
            <p:nvPr/>
          </p:nvSpPr>
          <p:spPr bwMode="auto">
            <a:xfrm>
              <a:off x="2424" y="2884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0 h 17"/>
                <a:gd name="T4" fmla="*/ 16 w 18"/>
                <a:gd name="T5" fmla="*/ 0 h 17"/>
                <a:gd name="T6" fmla="*/ 17 w 18"/>
                <a:gd name="T7" fmla="*/ 10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7" y="10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8" name="Freeform 1322"/>
            <p:cNvSpPr>
              <a:spLocks/>
            </p:cNvSpPr>
            <p:nvPr/>
          </p:nvSpPr>
          <p:spPr bwMode="auto">
            <a:xfrm>
              <a:off x="2476" y="288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19" name="Freeform 1323"/>
            <p:cNvSpPr>
              <a:spLocks/>
            </p:cNvSpPr>
            <p:nvPr/>
          </p:nvSpPr>
          <p:spPr bwMode="auto">
            <a:xfrm>
              <a:off x="2497" y="2879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1 w 20"/>
                <a:gd name="T3" fmla="*/ 3 h 17"/>
                <a:gd name="T4" fmla="*/ 16 w 20"/>
                <a:gd name="T5" fmla="*/ 0 h 17"/>
                <a:gd name="T6" fmla="*/ 19 w 20"/>
                <a:gd name="T7" fmla="*/ 12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1" y="3"/>
                  </a:lnTo>
                  <a:lnTo>
                    <a:pt x="16" y="0"/>
                  </a:lnTo>
                  <a:lnTo>
                    <a:pt x="19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0" name="Freeform 1324"/>
            <p:cNvSpPr>
              <a:spLocks/>
            </p:cNvSpPr>
            <p:nvPr/>
          </p:nvSpPr>
          <p:spPr bwMode="auto">
            <a:xfrm>
              <a:off x="2536" y="287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3 h 17"/>
                <a:gd name="T4" fmla="*/ 14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3"/>
                  </a:lnTo>
                  <a:lnTo>
                    <a:pt x="14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1" name="Freeform 1325"/>
            <p:cNvSpPr>
              <a:spLocks/>
            </p:cNvSpPr>
            <p:nvPr/>
          </p:nvSpPr>
          <p:spPr bwMode="auto">
            <a:xfrm>
              <a:off x="2564" y="287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3 h 17"/>
                <a:gd name="T4" fmla="*/ 12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3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2" name="Freeform 1326"/>
            <p:cNvSpPr>
              <a:spLocks/>
            </p:cNvSpPr>
            <p:nvPr/>
          </p:nvSpPr>
          <p:spPr bwMode="auto">
            <a:xfrm>
              <a:off x="2584" y="287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3 w 18"/>
                <a:gd name="T3" fmla="*/ 0 h 17"/>
                <a:gd name="T4" fmla="*/ 13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3" y="0"/>
                  </a:lnTo>
                  <a:lnTo>
                    <a:pt x="13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3" name="Freeform 1327"/>
            <p:cNvSpPr>
              <a:spLocks/>
            </p:cNvSpPr>
            <p:nvPr/>
          </p:nvSpPr>
          <p:spPr bwMode="auto">
            <a:xfrm>
              <a:off x="2608" y="287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4" name="Freeform 1328"/>
            <p:cNvSpPr>
              <a:spLocks/>
            </p:cNvSpPr>
            <p:nvPr/>
          </p:nvSpPr>
          <p:spPr bwMode="auto">
            <a:xfrm>
              <a:off x="2644" y="286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4 w 17"/>
                <a:gd name="T5" fmla="*/ 0 h 17"/>
                <a:gd name="T6" fmla="*/ 16 w 17"/>
                <a:gd name="T7" fmla="*/ 11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4" y="0"/>
                  </a:lnTo>
                  <a:lnTo>
                    <a:pt x="16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5" name="Freeform 1329"/>
            <p:cNvSpPr>
              <a:spLocks/>
            </p:cNvSpPr>
            <p:nvPr/>
          </p:nvSpPr>
          <p:spPr bwMode="auto">
            <a:xfrm>
              <a:off x="2668" y="286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4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4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6" name="Freeform 1330"/>
            <p:cNvSpPr>
              <a:spLocks/>
            </p:cNvSpPr>
            <p:nvPr/>
          </p:nvSpPr>
          <p:spPr bwMode="auto">
            <a:xfrm>
              <a:off x="2694" y="28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7" name="Freeform 1331"/>
            <p:cNvSpPr>
              <a:spLocks/>
            </p:cNvSpPr>
            <p:nvPr/>
          </p:nvSpPr>
          <p:spPr bwMode="auto">
            <a:xfrm>
              <a:off x="2300" y="2880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10 w 17"/>
                <a:gd name="T5" fmla="*/ 0 h 17"/>
                <a:gd name="T6" fmla="*/ 0 w 17"/>
                <a:gd name="T7" fmla="*/ 1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10" y="0"/>
                  </a:lnTo>
                  <a:lnTo>
                    <a:pt x="0" y="1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8" name="Freeform 1332"/>
            <p:cNvSpPr>
              <a:spLocks/>
            </p:cNvSpPr>
            <p:nvPr/>
          </p:nvSpPr>
          <p:spPr bwMode="auto">
            <a:xfrm>
              <a:off x="2304" y="2879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3 w 18"/>
                <a:gd name="T3" fmla="*/ 16 h 17"/>
                <a:gd name="T4" fmla="*/ 17 w 18"/>
                <a:gd name="T5" fmla="*/ 16 h 17"/>
                <a:gd name="T6" fmla="*/ 14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3" y="16"/>
                  </a:lnTo>
                  <a:lnTo>
                    <a:pt x="17" y="16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29" name="Freeform 1333"/>
            <p:cNvSpPr>
              <a:spLocks/>
            </p:cNvSpPr>
            <p:nvPr/>
          </p:nvSpPr>
          <p:spPr bwMode="auto">
            <a:xfrm>
              <a:off x="2330" y="2879"/>
              <a:ext cx="17" cy="17"/>
            </a:xfrm>
            <a:custGeom>
              <a:avLst/>
              <a:gdLst>
                <a:gd name="T0" fmla="*/ 10 w 17"/>
                <a:gd name="T1" fmla="*/ 0 h 17"/>
                <a:gd name="T2" fmla="*/ 16 w 17"/>
                <a:gd name="T3" fmla="*/ 8 h 17"/>
                <a:gd name="T4" fmla="*/ 5 w 17"/>
                <a:gd name="T5" fmla="*/ 16 h 17"/>
                <a:gd name="T6" fmla="*/ 0 w 17"/>
                <a:gd name="T7" fmla="*/ 3 h 17"/>
                <a:gd name="T8" fmla="*/ 1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0"/>
                  </a:moveTo>
                  <a:lnTo>
                    <a:pt x="16" y="8"/>
                  </a:lnTo>
                  <a:lnTo>
                    <a:pt x="5" y="16"/>
                  </a:lnTo>
                  <a:lnTo>
                    <a:pt x="0" y="3"/>
                  </a:lnTo>
                  <a:lnTo>
                    <a:pt x="1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0" name="Freeform 1334"/>
            <p:cNvSpPr>
              <a:spLocks/>
            </p:cNvSpPr>
            <p:nvPr/>
          </p:nvSpPr>
          <p:spPr bwMode="auto">
            <a:xfrm>
              <a:off x="2336" y="2878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7 w 19"/>
                <a:gd name="T5" fmla="*/ 14 h 17"/>
                <a:gd name="T6" fmla="*/ 18 w 19"/>
                <a:gd name="T7" fmla="*/ 12 h 17"/>
                <a:gd name="T8" fmla="*/ 16 w 19"/>
                <a:gd name="T9" fmla="*/ 0 h 17"/>
                <a:gd name="T10" fmla="*/ 0 w 19"/>
                <a:gd name="T11" fmla="*/ 2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7"/>
                <a:gd name="T20" fmla="*/ 19 w 19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7" y="14"/>
                  </a:lnTo>
                  <a:lnTo>
                    <a:pt x="18" y="12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1" name="Freeform 1335"/>
            <p:cNvSpPr>
              <a:spLocks/>
            </p:cNvSpPr>
            <p:nvPr/>
          </p:nvSpPr>
          <p:spPr bwMode="auto">
            <a:xfrm>
              <a:off x="2360" y="2878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8 h 17"/>
                <a:gd name="T4" fmla="*/ 12 w 17"/>
                <a:gd name="T5" fmla="*/ 0 h 17"/>
                <a:gd name="T6" fmla="*/ 0 w 17"/>
                <a:gd name="T7" fmla="*/ 2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8"/>
                  </a:lnTo>
                  <a:lnTo>
                    <a:pt x="12" y="0"/>
                  </a:lnTo>
                  <a:lnTo>
                    <a:pt x="0" y="2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2" name="Freeform 1336"/>
            <p:cNvSpPr>
              <a:spLocks/>
            </p:cNvSpPr>
            <p:nvPr/>
          </p:nvSpPr>
          <p:spPr bwMode="auto">
            <a:xfrm>
              <a:off x="2366" y="2875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1 w 17"/>
                <a:gd name="T3" fmla="*/ 16 h 17"/>
                <a:gd name="T4" fmla="*/ 16 w 17"/>
                <a:gd name="T5" fmla="*/ 14 h 17"/>
                <a:gd name="T6" fmla="*/ 14 w 17"/>
                <a:gd name="T7" fmla="*/ 0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1" y="16"/>
                  </a:lnTo>
                  <a:lnTo>
                    <a:pt x="16" y="14"/>
                  </a:lnTo>
                  <a:lnTo>
                    <a:pt x="14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3" name="Freeform 1337"/>
            <p:cNvSpPr>
              <a:spLocks/>
            </p:cNvSpPr>
            <p:nvPr/>
          </p:nvSpPr>
          <p:spPr bwMode="auto">
            <a:xfrm>
              <a:off x="2385" y="2875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16 w 17"/>
                <a:gd name="T3" fmla="*/ 10 h 19"/>
                <a:gd name="T4" fmla="*/ 12 w 17"/>
                <a:gd name="T5" fmla="*/ 0 h 19"/>
                <a:gd name="T6" fmla="*/ 0 w 17"/>
                <a:gd name="T7" fmla="*/ 3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16" y="10"/>
                  </a:lnTo>
                  <a:lnTo>
                    <a:pt x="12" y="0"/>
                  </a:lnTo>
                  <a:lnTo>
                    <a:pt x="0" y="3"/>
                  </a:lnTo>
                  <a:lnTo>
                    <a:pt x="8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4" name="Freeform 1338"/>
            <p:cNvSpPr>
              <a:spLocks/>
            </p:cNvSpPr>
            <p:nvPr/>
          </p:nvSpPr>
          <p:spPr bwMode="auto">
            <a:xfrm>
              <a:off x="2389" y="2872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5" name="Freeform 1339"/>
            <p:cNvSpPr>
              <a:spLocks/>
            </p:cNvSpPr>
            <p:nvPr/>
          </p:nvSpPr>
          <p:spPr bwMode="auto">
            <a:xfrm>
              <a:off x="2448" y="288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3 h 17"/>
                <a:gd name="T4" fmla="*/ 15 w 18"/>
                <a:gd name="T5" fmla="*/ 0 h 17"/>
                <a:gd name="T6" fmla="*/ 17 w 18"/>
                <a:gd name="T7" fmla="*/ 16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3"/>
                  </a:lnTo>
                  <a:lnTo>
                    <a:pt x="15" y="0"/>
                  </a:lnTo>
                  <a:lnTo>
                    <a:pt x="17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6" name="Freeform 1340"/>
            <p:cNvSpPr>
              <a:spLocks/>
            </p:cNvSpPr>
            <p:nvPr/>
          </p:nvSpPr>
          <p:spPr bwMode="auto">
            <a:xfrm>
              <a:off x="2424" y="287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7" name="Freeform 1341"/>
            <p:cNvSpPr>
              <a:spLocks/>
            </p:cNvSpPr>
            <p:nvPr/>
          </p:nvSpPr>
          <p:spPr bwMode="auto">
            <a:xfrm>
              <a:off x="2448" y="2870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8" name="Freeform 1342"/>
            <p:cNvSpPr>
              <a:spLocks/>
            </p:cNvSpPr>
            <p:nvPr/>
          </p:nvSpPr>
          <p:spPr bwMode="auto">
            <a:xfrm>
              <a:off x="2472" y="286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39" name="Freeform 1343"/>
            <p:cNvSpPr>
              <a:spLocks/>
            </p:cNvSpPr>
            <p:nvPr/>
          </p:nvSpPr>
          <p:spPr bwMode="auto">
            <a:xfrm>
              <a:off x="2497" y="286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2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2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0" name="Freeform 1344"/>
            <p:cNvSpPr>
              <a:spLocks/>
            </p:cNvSpPr>
            <p:nvPr/>
          </p:nvSpPr>
          <p:spPr bwMode="auto">
            <a:xfrm>
              <a:off x="2420" y="2872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8 w 17"/>
                <a:gd name="T3" fmla="*/ 0 h 17"/>
                <a:gd name="T4" fmla="*/ 16 w 17"/>
                <a:gd name="T5" fmla="*/ 8 h 17"/>
                <a:gd name="T6" fmla="*/ 8 w 17"/>
                <a:gd name="T7" fmla="*/ 16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3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1" name="Freeform 1345"/>
            <p:cNvSpPr>
              <a:spLocks/>
            </p:cNvSpPr>
            <p:nvPr/>
          </p:nvSpPr>
          <p:spPr bwMode="auto">
            <a:xfrm>
              <a:off x="2441" y="2870"/>
              <a:ext cx="17" cy="18"/>
            </a:xfrm>
            <a:custGeom>
              <a:avLst/>
              <a:gdLst>
                <a:gd name="T0" fmla="*/ 4 w 17"/>
                <a:gd name="T1" fmla="*/ 0 h 18"/>
                <a:gd name="T2" fmla="*/ 16 w 17"/>
                <a:gd name="T3" fmla="*/ 10 h 18"/>
                <a:gd name="T4" fmla="*/ 11 w 17"/>
                <a:gd name="T5" fmla="*/ 17 h 18"/>
                <a:gd name="T6" fmla="*/ 0 w 17"/>
                <a:gd name="T7" fmla="*/ 4 h 18"/>
                <a:gd name="T8" fmla="*/ 4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4" y="0"/>
                  </a:moveTo>
                  <a:lnTo>
                    <a:pt x="16" y="10"/>
                  </a:lnTo>
                  <a:lnTo>
                    <a:pt x="11" y="17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2" name="Freeform 1346"/>
            <p:cNvSpPr>
              <a:spLocks/>
            </p:cNvSpPr>
            <p:nvPr/>
          </p:nvSpPr>
          <p:spPr bwMode="auto">
            <a:xfrm>
              <a:off x="2468" y="2867"/>
              <a:ext cx="17" cy="20"/>
            </a:xfrm>
            <a:custGeom>
              <a:avLst/>
              <a:gdLst>
                <a:gd name="T0" fmla="*/ 8 w 17"/>
                <a:gd name="T1" fmla="*/ 0 h 20"/>
                <a:gd name="T2" fmla="*/ 16 w 17"/>
                <a:gd name="T3" fmla="*/ 11 h 20"/>
                <a:gd name="T4" fmla="*/ 10 w 17"/>
                <a:gd name="T5" fmla="*/ 19 h 20"/>
                <a:gd name="T6" fmla="*/ 0 w 17"/>
                <a:gd name="T7" fmla="*/ 4 h 20"/>
                <a:gd name="T8" fmla="*/ 8 w 17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8" y="0"/>
                  </a:moveTo>
                  <a:lnTo>
                    <a:pt x="16" y="11"/>
                  </a:lnTo>
                  <a:lnTo>
                    <a:pt x="10" y="19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3" name="Freeform 1347"/>
            <p:cNvSpPr>
              <a:spLocks/>
            </p:cNvSpPr>
            <p:nvPr/>
          </p:nvSpPr>
          <p:spPr bwMode="auto">
            <a:xfrm>
              <a:off x="2493" y="2867"/>
              <a:ext cx="17" cy="18"/>
            </a:xfrm>
            <a:custGeom>
              <a:avLst/>
              <a:gdLst>
                <a:gd name="T0" fmla="*/ 8 w 17"/>
                <a:gd name="T1" fmla="*/ 0 h 18"/>
                <a:gd name="T2" fmla="*/ 16 w 17"/>
                <a:gd name="T3" fmla="*/ 11 h 18"/>
                <a:gd name="T4" fmla="*/ 12 w 17"/>
                <a:gd name="T5" fmla="*/ 17 h 18"/>
                <a:gd name="T6" fmla="*/ 0 w 17"/>
                <a:gd name="T7" fmla="*/ 3 h 18"/>
                <a:gd name="T8" fmla="*/ 8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0"/>
                  </a:moveTo>
                  <a:lnTo>
                    <a:pt x="16" y="11"/>
                  </a:lnTo>
                  <a:lnTo>
                    <a:pt x="12" y="17"/>
                  </a:lnTo>
                  <a:lnTo>
                    <a:pt x="0" y="3"/>
                  </a:lnTo>
                  <a:lnTo>
                    <a:pt x="8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4" name="Freeform 1348"/>
            <p:cNvSpPr>
              <a:spLocks/>
            </p:cNvSpPr>
            <p:nvPr/>
          </p:nvSpPr>
          <p:spPr bwMode="auto">
            <a:xfrm>
              <a:off x="2532" y="2866"/>
              <a:ext cx="18" cy="17"/>
            </a:xfrm>
            <a:custGeom>
              <a:avLst/>
              <a:gdLst>
                <a:gd name="T0" fmla="*/ 4 w 18"/>
                <a:gd name="T1" fmla="*/ 16 h 17"/>
                <a:gd name="T2" fmla="*/ 17 w 18"/>
                <a:gd name="T3" fmla="*/ 12 h 17"/>
                <a:gd name="T4" fmla="*/ 14 w 18"/>
                <a:gd name="T5" fmla="*/ 0 h 17"/>
                <a:gd name="T6" fmla="*/ 0 w 18"/>
                <a:gd name="T7" fmla="*/ 1 h 17"/>
                <a:gd name="T8" fmla="*/ 4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4" y="16"/>
                  </a:moveTo>
                  <a:lnTo>
                    <a:pt x="17" y="12"/>
                  </a:lnTo>
                  <a:lnTo>
                    <a:pt x="14" y="0"/>
                  </a:lnTo>
                  <a:lnTo>
                    <a:pt x="0" y="1"/>
                  </a:lnTo>
                  <a:lnTo>
                    <a:pt x="4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5" name="Freeform 1349"/>
            <p:cNvSpPr>
              <a:spLocks/>
            </p:cNvSpPr>
            <p:nvPr/>
          </p:nvSpPr>
          <p:spPr bwMode="auto">
            <a:xfrm>
              <a:off x="2528" y="2866"/>
              <a:ext cx="17" cy="19"/>
            </a:xfrm>
            <a:custGeom>
              <a:avLst/>
              <a:gdLst>
                <a:gd name="T0" fmla="*/ 13 w 17"/>
                <a:gd name="T1" fmla="*/ 18 h 19"/>
                <a:gd name="T2" fmla="*/ 16 w 17"/>
                <a:gd name="T3" fmla="*/ 10 h 19"/>
                <a:gd name="T4" fmla="*/ 10 w 17"/>
                <a:gd name="T5" fmla="*/ 0 h 19"/>
                <a:gd name="T6" fmla="*/ 0 w 17"/>
                <a:gd name="T7" fmla="*/ 2 h 19"/>
                <a:gd name="T8" fmla="*/ 13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13" y="18"/>
                  </a:moveTo>
                  <a:lnTo>
                    <a:pt x="16" y="10"/>
                  </a:lnTo>
                  <a:lnTo>
                    <a:pt x="10" y="0"/>
                  </a:lnTo>
                  <a:lnTo>
                    <a:pt x="0" y="2"/>
                  </a:lnTo>
                  <a:lnTo>
                    <a:pt x="13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6" name="Freeform 1350"/>
            <p:cNvSpPr>
              <a:spLocks/>
            </p:cNvSpPr>
            <p:nvPr/>
          </p:nvSpPr>
          <p:spPr bwMode="auto">
            <a:xfrm>
              <a:off x="2562" y="2866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2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7" name="Freeform 1351"/>
            <p:cNvSpPr>
              <a:spLocks/>
            </p:cNvSpPr>
            <p:nvPr/>
          </p:nvSpPr>
          <p:spPr bwMode="auto">
            <a:xfrm>
              <a:off x="2557" y="2866"/>
              <a:ext cx="17" cy="17"/>
            </a:xfrm>
            <a:custGeom>
              <a:avLst/>
              <a:gdLst>
                <a:gd name="T0" fmla="*/ 9 w 17"/>
                <a:gd name="T1" fmla="*/ 0 h 17"/>
                <a:gd name="T2" fmla="*/ 16 w 17"/>
                <a:gd name="T3" fmla="*/ 8 h 17"/>
                <a:gd name="T4" fmla="*/ 12 w 17"/>
                <a:gd name="T5" fmla="*/ 16 h 17"/>
                <a:gd name="T6" fmla="*/ 0 w 17"/>
                <a:gd name="T7" fmla="*/ 2 h 17"/>
                <a:gd name="T8" fmla="*/ 9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0"/>
                  </a:moveTo>
                  <a:lnTo>
                    <a:pt x="16" y="8"/>
                  </a:lnTo>
                  <a:lnTo>
                    <a:pt x="12" y="16"/>
                  </a:lnTo>
                  <a:lnTo>
                    <a:pt x="0" y="2"/>
                  </a:lnTo>
                  <a:lnTo>
                    <a:pt x="9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8" name="Freeform 1352"/>
            <p:cNvSpPr>
              <a:spLocks/>
            </p:cNvSpPr>
            <p:nvPr/>
          </p:nvSpPr>
          <p:spPr bwMode="auto">
            <a:xfrm>
              <a:off x="2584" y="2864"/>
              <a:ext cx="17" cy="17"/>
            </a:xfrm>
            <a:custGeom>
              <a:avLst/>
              <a:gdLst>
                <a:gd name="T0" fmla="*/ 3 w 17"/>
                <a:gd name="T1" fmla="*/ 16 h 17"/>
                <a:gd name="T2" fmla="*/ 0 w 17"/>
                <a:gd name="T3" fmla="*/ 2 h 17"/>
                <a:gd name="T4" fmla="*/ 12 w 17"/>
                <a:gd name="T5" fmla="*/ 0 h 17"/>
                <a:gd name="T6" fmla="*/ 16 w 17"/>
                <a:gd name="T7" fmla="*/ 16 h 17"/>
                <a:gd name="T8" fmla="*/ 3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3" y="16"/>
                  </a:moveTo>
                  <a:lnTo>
                    <a:pt x="0" y="2"/>
                  </a:lnTo>
                  <a:lnTo>
                    <a:pt x="12" y="0"/>
                  </a:lnTo>
                  <a:lnTo>
                    <a:pt x="16" y="16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49" name="Freeform 1353"/>
            <p:cNvSpPr>
              <a:spLocks/>
            </p:cNvSpPr>
            <p:nvPr/>
          </p:nvSpPr>
          <p:spPr bwMode="auto">
            <a:xfrm>
              <a:off x="2602" y="2864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3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3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0" name="Freeform 1354"/>
            <p:cNvSpPr>
              <a:spLocks/>
            </p:cNvSpPr>
            <p:nvPr/>
          </p:nvSpPr>
          <p:spPr bwMode="auto">
            <a:xfrm>
              <a:off x="2581" y="2866"/>
              <a:ext cx="17" cy="17"/>
            </a:xfrm>
            <a:custGeom>
              <a:avLst/>
              <a:gdLst>
                <a:gd name="T0" fmla="*/ 10 w 17"/>
                <a:gd name="T1" fmla="*/ 0 h 17"/>
                <a:gd name="T2" fmla="*/ 16 w 17"/>
                <a:gd name="T3" fmla="*/ 6 h 17"/>
                <a:gd name="T4" fmla="*/ 10 w 17"/>
                <a:gd name="T5" fmla="*/ 16 h 17"/>
                <a:gd name="T6" fmla="*/ 0 w 17"/>
                <a:gd name="T7" fmla="*/ 2 h 17"/>
                <a:gd name="T8" fmla="*/ 1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0"/>
                  </a:moveTo>
                  <a:lnTo>
                    <a:pt x="16" y="6"/>
                  </a:lnTo>
                  <a:lnTo>
                    <a:pt x="10" y="16"/>
                  </a:lnTo>
                  <a:lnTo>
                    <a:pt x="0" y="2"/>
                  </a:lnTo>
                  <a:lnTo>
                    <a:pt x="1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1" name="Freeform 1355"/>
            <p:cNvSpPr>
              <a:spLocks/>
            </p:cNvSpPr>
            <p:nvPr/>
          </p:nvSpPr>
          <p:spPr bwMode="auto">
            <a:xfrm>
              <a:off x="2606" y="2864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3 w 19"/>
                <a:gd name="T3" fmla="*/ 16 h 17"/>
                <a:gd name="T4" fmla="*/ 18 w 19"/>
                <a:gd name="T5" fmla="*/ 16 h 17"/>
                <a:gd name="T6" fmla="*/ 14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2" name="Freeform 1356"/>
            <p:cNvSpPr>
              <a:spLocks/>
            </p:cNvSpPr>
            <p:nvPr/>
          </p:nvSpPr>
          <p:spPr bwMode="auto">
            <a:xfrm>
              <a:off x="2636" y="2859"/>
              <a:ext cx="17" cy="20"/>
            </a:xfrm>
            <a:custGeom>
              <a:avLst/>
              <a:gdLst>
                <a:gd name="T0" fmla="*/ 16 w 17"/>
                <a:gd name="T1" fmla="*/ 9 h 20"/>
                <a:gd name="T2" fmla="*/ 12 w 17"/>
                <a:gd name="T3" fmla="*/ 19 h 20"/>
                <a:gd name="T4" fmla="*/ 0 w 17"/>
                <a:gd name="T5" fmla="*/ 3 h 20"/>
                <a:gd name="T6" fmla="*/ 8 w 17"/>
                <a:gd name="T7" fmla="*/ 0 h 20"/>
                <a:gd name="T8" fmla="*/ 16 w 17"/>
                <a:gd name="T9" fmla="*/ 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16" y="9"/>
                  </a:moveTo>
                  <a:lnTo>
                    <a:pt x="12" y="19"/>
                  </a:lnTo>
                  <a:lnTo>
                    <a:pt x="0" y="3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3" name="Freeform 1357"/>
            <p:cNvSpPr>
              <a:spLocks/>
            </p:cNvSpPr>
            <p:nvPr/>
          </p:nvSpPr>
          <p:spPr bwMode="auto">
            <a:xfrm>
              <a:off x="2662" y="2859"/>
              <a:ext cx="17" cy="17"/>
            </a:xfrm>
            <a:custGeom>
              <a:avLst/>
              <a:gdLst>
                <a:gd name="T0" fmla="*/ 9 w 17"/>
                <a:gd name="T1" fmla="*/ 16 h 17"/>
                <a:gd name="T2" fmla="*/ 16 w 17"/>
                <a:gd name="T3" fmla="*/ 9 h 17"/>
                <a:gd name="T4" fmla="*/ 6 w 17"/>
                <a:gd name="T5" fmla="*/ 0 h 17"/>
                <a:gd name="T6" fmla="*/ 0 w 17"/>
                <a:gd name="T7" fmla="*/ 4 h 17"/>
                <a:gd name="T8" fmla="*/ 9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16"/>
                  </a:moveTo>
                  <a:lnTo>
                    <a:pt x="16" y="9"/>
                  </a:lnTo>
                  <a:lnTo>
                    <a:pt x="6" y="0"/>
                  </a:lnTo>
                  <a:lnTo>
                    <a:pt x="0" y="4"/>
                  </a:lnTo>
                  <a:lnTo>
                    <a:pt x="9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4" name="Freeform 1358"/>
            <p:cNvSpPr>
              <a:spLocks/>
            </p:cNvSpPr>
            <p:nvPr/>
          </p:nvSpPr>
          <p:spPr bwMode="auto">
            <a:xfrm>
              <a:off x="2688" y="2859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0 w 17"/>
                <a:gd name="T3" fmla="*/ 0 h 17"/>
                <a:gd name="T4" fmla="*/ 0 w 17"/>
                <a:gd name="T5" fmla="*/ 1 h 17"/>
                <a:gd name="T6" fmla="*/ 16 w 17"/>
                <a:gd name="T7" fmla="*/ 16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16" y="16"/>
                  </a:lnTo>
                  <a:lnTo>
                    <a:pt x="16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5" name="Freeform 1359"/>
            <p:cNvSpPr>
              <a:spLocks/>
            </p:cNvSpPr>
            <p:nvPr/>
          </p:nvSpPr>
          <p:spPr bwMode="auto">
            <a:xfrm>
              <a:off x="2640" y="2859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5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5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6" name="Freeform 1360"/>
            <p:cNvSpPr>
              <a:spLocks/>
            </p:cNvSpPr>
            <p:nvPr/>
          </p:nvSpPr>
          <p:spPr bwMode="auto">
            <a:xfrm>
              <a:off x="2658" y="2910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3 w 23"/>
                <a:gd name="T3" fmla="*/ 2 h 17"/>
                <a:gd name="T4" fmla="*/ 20 w 23"/>
                <a:gd name="T5" fmla="*/ 0 h 17"/>
                <a:gd name="T6" fmla="*/ 22 w 23"/>
                <a:gd name="T7" fmla="*/ 16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3" y="2"/>
                  </a:lnTo>
                  <a:lnTo>
                    <a:pt x="20" y="0"/>
                  </a:lnTo>
                  <a:lnTo>
                    <a:pt x="22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7" name="Freeform 1361"/>
            <p:cNvSpPr>
              <a:spLocks/>
            </p:cNvSpPr>
            <p:nvPr/>
          </p:nvSpPr>
          <p:spPr bwMode="auto">
            <a:xfrm>
              <a:off x="2654" y="2898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4 h 17"/>
                <a:gd name="T4" fmla="*/ 17 w 19"/>
                <a:gd name="T5" fmla="*/ 0 h 17"/>
                <a:gd name="T6" fmla="*/ 18 w 19"/>
                <a:gd name="T7" fmla="*/ 12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4"/>
                  </a:lnTo>
                  <a:lnTo>
                    <a:pt x="17" y="0"/>
                  </a:lnTo>
                  <a:lnTo>
                    <a:pt x="1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8" name="Freeform 1362"/>
            <p:cNvSpPr>
              <a:spLocks/>
            </p:cNvSpPr>
            <p:nvPr/>
          </p:nvSpPr>
          <p:spPr bwMode="auto">
            <a:xfrm>
              <a:off x="2680" y="2898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3 h 17"/>
                <a:gd name="T4" fmla="*/ 19 w 21"/>
                <a:gd name="T5" fmla="*/ 0 h 17"/>
                <a:gd name="T6" fmla="*/ 20 w 21"/>
                <a:gd name="T7" fmla="*/ 12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3"/>
                  </a:lnTo>
                  <a:lnTo>
                    <a:pt x="19" y="0"/>
                  </a:lnTo>
                  <a:lnTo>
                    <a:pt x="20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59" name="Freeform 1363"/>
            <p:cNvSpPr>
              <a:spLocks/>
            </p:cNvSpPr>
            <p:nvPr/>
          </p:nvSpPr>
          <p:spPr bwMode="auto">
            <a:xfrm>
              <a:off x="2684" y="2910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3 w 21"/>
                <a:gd name="T3" fmla="*/ 2 h 17"/>
                <a:gd name="T4" fmla="*/ 19 w 21"/>
                <a:gd name="T5" fmla="*/ 0 h 17"/>
                <a:gd name="T6" fmla="*/ 20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3" y="2"/>
                  </a:lnTo>
                  <a:lnTo>
                    <a:pt x="19" y="0"/>
                  </a:lnTo>
                  <a:lnTo>
                    <a:pt x="20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0" name="Freeform 1364"/>
            <p:cNvSpPr>
              <a:spLocks/>
            </p:cNvSpPr>
            <p:nvPr/>
          </p:nvSpPr>
          <p:spPr bwMode="auto">
            <a:xfrm>
              <a:off x="2704" y="2897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1 w 21"/>
                <a:gd name="T3" fmla="*/ 2 h 17"/>
                <a:gd name="T4" fmla="*/ 17 w 21"/>
                <a:gd name="T5" fmla="*/ 0 h 17"/>
                <a:gd name="T6" fmla="*/ 20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1" y="2"/>
                  </a:lnTo>
                  <a:lnTo>
                    <a:pt x="17" y="0"/>
                  </a:lnTo>
                  <a:lnTo>
                    <a:pt x="20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1" name="Freeform 1365"/>
            <p:cNvSpPr>
              <a:spLocks/>
            </p:cNvSpPr>
            <p:nvPr/>
          </p:nvSpPr>
          <p:spPr bwMode="auto">
            <a:xfrm>
              <a:off x="2710" y="2910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 w 23"/>
                <a:gd name="T3" fmla="*/ 2 h 17"/>
                <a:gd name="T4" fmla="*/ 18 w 23"/>
                <a:gd name="T5" fmla="*/ 0 h 17"/>
                <a:gd name="T6" fmla="*/ 22 w 23"/>
                <a:gd name="T7" fmla="*/ 11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" y="2"/>
                  </a:lnTo>
                  <a:lnTo>
                    <a:pt x="18" y="0"/>
                  </a:lnTo>
                  <a:lnTo>
                    <a:pt x="22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2" name="Freeform 1366"/>
            <p:cNvSpPr>
              <a:spLocks/>
            </p:cNvSpPr>
            <p:nvPr/>
          </p:nvSpPr>
          <p:spPr bwMode="auto">
            <a:xfrm>
              <a:off x="2648" y="2890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9 h 17"/>
                <a:gd name="T4" fmla="*/ 5 w 17"/>
                <a:gd name="T5" fmla="*/ 0 h 17"/>
                <a:gd name="T6" fmla="*/ 0 w 17"/>
                <a:gd name="T7" fmla="*/ 7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9"/>
                  </a:lnTo>
                  <a:lnTo>
                    <a:pt x="5" y="0"/>
                  </a:lnTo>
                  <a:lnTo>
                    <a:pt x="0" y="7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3" name="Freeform 1367"/>
            <p:cNvSpPr>
              <a:spLocks/>
            </p:cNvSpPr>
            <p:nvPr/>
          </p:nvSpPr>
          <p:spPr bwMode="auto">
            <a:xfrm>
              <a:off x="2676" y="2887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9 h 17"/>
                <a:gd name="T4" fmla="*/ 12 w 17"/>
                <a:gd name="T5" fmla="*/ 0 h 17"/>
                <a:gd name="T6" fmla="*/ 0 w 17"/>
                <a:gd name="T7" fmla="*/ 7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9"/>
                  </a:lnTo>
                  <a:lnTo>
                    <a:pt x="12" y="0"/>
                  </a:lnTo>
                  <a:lnTo>
                    <a:pt x="0" y="7"/>
                  </a:lnTo>
                  <a:lnTo>
                    <a:pt x="12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4" name="Freeform 1368"/>
            <p:cNvSpPr>
              <a:spLocks/>
            </p:cNvSpPr>
            <p:nvPr/>
          </p:nvSpPr>
          <p:spPr bwMode="auto">
            <a:xfrm>
              <a:off x="2700" y="2887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9 h 17"/>
                <a:gd name="T4" fmla="*/ 8 w 17"/>
                <a:gd name="T5" fmla="*/ 0 h 17"/>
                <a:gd name="T6" fmla="*/ 0 w 17"/>
                <a:gd name="T7" fmla="*/ 5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5"/>
                  </a:lnTo>
                  <a:lnTo>
                    <a:pt x="12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5" name="Freeform 1369"/>
            <p:cNvSpPr>
              <a:spLocks/>
            </p:cNvSpPr>
            <p:nvPr/>
          </p:nvSpPr>
          <p:spPr bwMode="auto">
            <a:xfrm>
              <a:off x="2654" y="2906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6 h 17"/>
                <a:gd name="T4" fmla="*/ 8 w 17"/>
                <a:gd name="T5" fmla="*/ 0 h 17"/>
                <a:gd name="T6" fmla="*/ 0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6"/>
                  </a:lnTo>
                  <a:lnTo>
                    <a:pt x="8" y="0"/>
                  </a:lnTo>
                  <a:lnTo>
                    <a:pt x="0" y="5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6" name="Freeform 1370"/>
            <p:cNvSpPr>
              <a:spLocks/>
            </p:cNvSpPr>
            <p:nvPr/>
          </p:nvSpPr>
          <p:spPr bwMode="auto">
            <a:xfrm>
              <a:off x="2658" y="2903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3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3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7" name="Freeform 1371"/>
            <p:cNvSpPr>
              <a:spLocks/>
            </p:cNvSpPr>
            <p:nvPr/>
          </p:nvSpPr>
          <p:spPr bwMode="auto">
            <a:xfrm>
              <a:off x="2680" y="2903"/>
              <a:ext cx="17" cy="17"/>
            </a:xfrm>
            <a:custGeom>
              <a:avLst/>
              <a:gdLst>
                <a:gd name="T0" fmla="*/ 10 w 17"/>
                <a:gd name="T1" fmla="*/ 16 h 17"/>
                <a:gd name="T2" fmla="*/ 16 w 17"/>
                <a:gd name="T3" fmla="*/ 6 h 17"/>
                <a:gd name="T4" fmla="*/ 6 w 17"/>
                <a:gd name="T5" fmla="*/ 0 h 17"/>
                <a:gd name="T6" fmla="*/ 0 w 17"/>
                <a:gd name="T7" fmla="*/ 5 h 17"/>
                <a:gd name="T8" fmla="*/ 1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16"/>
                  </a:moveTo>
                  <a:lnTo>
                    <a:pt x="16" y="6"/>
                  </a:lnTo>
                  <a:lnTo>
                    <a:pt x="6" y="0"/>
                  </a:lnTo>
                  <a:lnTo>
                    <a:pt x="0" y="5"/>
                  </a:lnTo>
                  <a:lnTo>
                    <a:pt x="1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8" name="Freeform 1372"/>
            <p:cNvSpPr>
              <a:spLocks/>
            </p:cNvSpPr>
            <p:nvPr/>
          </p:nvSpPr>
          <p:spPr bwMode="auto">
            <a:xfrm>
              <a:off x="2705" y="2903"/>
              <a:ext cx="17" cy="17"/>
            </a:xfrm>
            <a:custGeom>
              <a:avLst/>
              <a:gdLst>
                <a:gd name="T0" fmla="*/ 9 w 17"/>
                <a:gd name="T1" fmla="*/ 16 h 17"/>
                <a:gd name="T2" fmla="*/ 16 w 17"/>
                <a:gd name="T3" fmla="*/ 6 h 17"/>
                <a:gd name="T4" fmla="*/ 9 w 17"/>
                <a:gd name="T5" fmla="*/ 0 h 17"/>
                <a:gd name="T6" fmla="*/ 0 w 17"/>
                <a:gd name="T7" fmla="*/ 6 h 17"/>
                <a:gd name="T8" fmla="*/ 9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16"/>
                  </a:moveTo>
                  <a:lnTo>
                    <a:pt x="16" y="6"/>
                  </a:lnTo>
                  <a:lnTo>
                    <a:pt x="9" y="0"/>
                  </a:lnTo>
                  <a:lnTo>
                    <a:pt x="0" y="6"/>
                  </a:lnTo>
                  <a:lnTo>
                    <a:pt x="9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69" name="Freeform 1373"/>
            <p:cNvSpPr>
              <a:spLocks/>
            </p:cNvSpPr>
            <p:nvPr/>
          </p:nvSpPr>
          <p:spPr bwMode="auto">
            <a:xfrm>
              <a:off x="2654" y="2887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3 w 19"/>
                <a:gd name="T3" fmla="*/ 16 h 17"/>
                <a:gd name="T4" fmla="*/ 18 w 19"/>
                <a:gd name="T5" fmla="*/ 16 h 17"/>
                <a:gd name="T6" fmla="*/ 15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0" name="Freeform 1374"/>
            <p:cNvSpPr>
              <a:spLocks/>
            </p:cNvSpPr>
            <p:nvPr/>
          </p:nvSpPr>
          <p:spPr bwMode="auto">
            <a:xfrm>
              <a:off x="2680" y="2887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1" name="Freeform 1375"/>
            <p:cNvSpPr>
              <a:spLocks/>
            </p:cNvSpPr>
            <p:nvPr/>
          </p:nvSpPr>
          <p:spPr bwMode="auto">
            <a:xfrm>
              <a:off x="2704" y="2886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3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3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2" name="Freeform 1376"/>
            <p:cNvSpPr>
              <a:spLocks/>
            </p:cNvSpPr>
            <p:nvPr/>
          </p:nvSpPr>
          <p:spPr bwMode="auto">
            <a:xfrm>
              <a:off x="2684" y="2903"/>
              <a:ext cx="21" cy="17"/>
            </a:xfrm>
            <a:custGeom>
              <a:avLst/>
              <a:gdLst>
                <a:gd name="T0" fmla="*/ 0 w 21"/>
                <a:gd name="T1" fmla="*/ 2 h 17"/>
                <a:gd name="T2" fmla="*/ 3 w 21"/>
                <a:gd name="T3" fmla="*/ 16 h 17"/>
                <a:gd name="T4" fmla="*/ 20 w 21"/>
                <a:gd name="T5" fmla="*/ 13 h 17"/>
                <a:gd name="T6" fmla="*/ 16 w 21"/>
                <a:gd name="T7" fmla="*/ 0 h 17"/>
                <a:gd name="T8" fmla="*/ 0 w 2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2"/>
                  </a:moveTo>
                  <a:lnTo>
                    <a:pt x="3" y="16"/>
                  </a:lnTo>
                  <a:lnTo>
                    <a:pt x="20" y="13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3" name="Freeform 1377"/>
            <p:cNvSpPr>
              <a:spLocks/>
            </p:cNvSpPr>
            <p:nvPr/>
          </p:nvSpPr>
          <p:spPr bwMode="auto">
            <a:xfrm>
              <a:off x="2708" y="2901"/>
              <a:ext cx="21" cy="17"/>
            </a:xfrm>
            <a:custGeom>
              <a:avLst/>
              <a:gdLst>
                <a:gd name="T0" fmla="*/ 0 w 21"/>
                <a:gd name="T1" fmla="*/ 3 h 17"/>
                <a:gd name="T2" fmla="*/ 3 w 21"/>
                <a:gd name="T3" fmla="*/ 16 h 17"/>
                <a:gd name="T4" fmla="*/ 20 w 21"/>
                <a:gd name="T5" fmla="*/ 16 h 17"/>
                <a:gd name="T6" fmla="*/ 16 w 21"/>
                <a:gd name="T7" fmla="*/ 0 h 17"/>
                <a:gd name="T8" fmla="*/ 0 w 21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3"/>
                  </a:moveTo>
                  <a:lnTo>
                    <a:pt x="3" y="16"/>
                  </a:lnTo>
                  <a:lnTo>
                    <a:pt x="20" y="16"/>
                  </a:lnTo>
                  <a:lnTo>
                    <a:pt x="16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4" name="Freeform 1378"/>
            <p:cNvSpPr>
              <a:spLocks/>
            </p:cNvSpPr>
            <p:nvPr/>
          </p:nvSpPr>
          <p:spPr bwMode="auto">
            <a:xfrm>
              <a:off x="2696" y="2942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2 w 23"/>
                <a:gd name="T3" fmla="*/ 10 h 17"/>
                <a:gd name="T4" fmla="*/ 21 w 23"/>
                <a:gd name="T5" fmla="*/ 0 h 17"/>
                <a:gd name="T6" fmla="*/ 5 w 23"/>
                <a:gd name="T7" fmla="*/ 1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2" y="10"/>
                  </a:lnTo>
                  <a:lnTo>
                    <a:pt x="21" y="0"/>
                  </a:lnTo>
                  <a:lnTo>
                    <a:pt x="5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5" name="Freeform 1379"/>
            <p:cNvSpPr>
              <a:spLocks/>
            </p:cNvSpPr>
            <p:nvPr/>
          </p:nvSpPr>
          <p:spPr bwMode="auto">
            <a:xfrm>
              <a:off x="2689" y="2933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16 w 17"/>
                <a:gd name="T3" fmla="*/ 8 h 19"/>
                <a:gd name="T4" fmla="*/ 8 w 17"/>
                <a:gd name="T5" fmla="*/ 0 h 19"/>
                <a:gd name="T6" fmla="*/ 0 w 17"/>
                <a:gd name="T7" fmla="*/ 6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8" y="1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6" name="Freeform 1380"/>
            <p:cNvSpPr>
              <a:spLocks/>
            </p:cNvSpPr>
            <p:nvPr/>
          </p:nvSpPr>
          <p:spPr bwMode="auto">
            <a:xfrm>
              <a:off x="2696" y="2932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4 w 19"/>
                <a:gd name="T3" fmla="*/ 16 h 17"/>
                <a:gd name="T4" fmla="*/ 18 w 19"/>
                <a:gd name="T5" fmla="*/ 14 h 17"/>
                <a:gd name="T6" fmla="*/ 13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7" name="Freeform 1381"/>
            <p:cNvSpPr>
              <a:spLocks/>
            </p:cNvSpPr>
            <p:nvPr/>
          </p:nvSpPr>
          <p:spPr bwMode="auto">
            <a:xfrm>
              <a:off x="2732" y="2957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17 w 18"/>
                <a:gd name="T3" fmla="*/ 12 h 17"/>
                <a:gd name="T4" fmla="*/ 17 w 18"/>
                <a:gd name="T5" fmla="*/ 0 h 17"/>
                <a:gd name="T6" fmla="*/ 3 w 18"/>
                <a:gd name="T7" fmla="*/ 1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17" y="12"/>
                  </a:lnTo>
                  <a:lnTo>
                    <a:pt x="17" y="0"/>
                  </a:lnTo>
                  <a:lnTo>
                    <a:pt x="3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8" name="Freeform 1382"/>
            <p:cNvSpPr>
              <a:spLocks/>
            </p:cNvSpPr>
            <p:nvPr/>
          </p:nvSpPr>
          <p:spPr bwMode="auto">
            <a:xfrm>
              <a:off x="2724" y="2947"/>
              <a:ext cx="17" cy="20"/>
            </a:xfrm>
            <a:custGeom>
              <a:avLst/>
              <a:gdLst>
                <a:gd name="T0" fmla="*/ 10 w 17"/>
                <a:gd name="T1" fmla="*/ 19 h 20"/>
                <a:gd name="T2" fmla="*/ 16 w 17"/>
                <a:gd name="T3" fmla="*/ 8 h 20"/>
                <a:gd name="T4" fmla="*/ 8 w 17"/>
                <a:gd name="T5" fmla="*/ 0 h 20"/>
                <a:gd name="T6" fmla="*/ 0 w 17"/>
                <a:gd name="T7" fmla="*/ 6 h 20"/>
                <a:gd name="T8" fmla="*/ 10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10" y="19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10" y="1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79" name="Freeform 1383"/>
            <p:cNvSpPr>
              <a:spLocks/>
            </p:cNvSpPr>
            <p:nvPr/>
          </p:nvSpPr>
          <p:spPr bwMode="auto">
            <a:xfrm>
              <a:off x="2732" y="2947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4 w 18"/>
                <a:gd name="T3" fmla="*/ 16 h 17"/>
                <a:gd name="T4" fmla="*/ 17 w 18"/>
                <a:gd name="T5" fmla="*/ 14 h 17"/>
                <a:gd name="T6" fmla="*/ 13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0" name="Freeform 1384"/>
            <p:cNvSpPr>
              <a:spLocks/>
            </p:cNvSpPr>
            <p:nvPr/>
          </p:nvSpPr>
          <p:spPr bwMode="auto">
            <a:xfrm>
              <a:off x="2676" y="2959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0 w 21"/>
                <a:gd name="T3" fmla="*/ 12 h 17"/>
                <a:gd name="T4" fmla="*/ 20 w 21"/>
                <a:gd name="T5" fmla="*/ 0 h 17"/>
                <a:gd name="T6" fmla="*/ 5 w 21"/>
                <a:gd name="T7" fmla="*/ 1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0" y="12"/>
                  </a:lnTo>
                  <a:lnTo>
                    <a:pt x="20" y="0"/>
                  </a:lnTo>
                  <a:lnTo>
                    <a:pt x="5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1" name="Freeform 1385"/>
            <p:cNvSpPr>
              <a:spLocks/>
            </p:cNvSpPr>
            <p:nvPr/>
          </p:nvSpPr>
          <p:spPr bwMode="auto">
            <a:xfrm>
              <a:off x="2672" y="2951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8 h 18"/>
                <a:gd name="T4" fmla="*/ 8 w 17"/>
                <a:gd name="T5" fmla="*/ 0 h 18"/>
                <a:gd name="T6" fmla="*/ 0 w 17"/>
                <a:gd name="T7" fmla="*/ 6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8" y="17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2" name="Freeform 1386"/>
            <p:cNvSpPr>
              <a:spLocks/>
            </p:cNvSpPr>
            <p:nvPr/>
          </p:nvSpPr>
          <p:spPr bwMode="auto">
            <a:xfrm>
              <a:off x="2676" y="2949"/>
              <a:ext cx="21" cy="17"/>
            </a:xfrm>
            <a:custGeom>
              <a:avLst/>
              <a:gdLst>
                <a:gd name="T0" fmla="*/ 0 w 21"/>
                <a:gd name="T1" fmla="*/ 1 h 17"/>
                <a:gd name="T2" fmla="*/ 4 w 21"/>
                <a:gd name="T3" fmla="*/ 16 h 17"/>
                <a:gd name="T4" fmla="*/ 20 w 21"/>
                <a:gd name="T5" fmla="*/ 12 h 17"/>
                <a:gd name="T6" fmla="*/ 15 w 21"/>
                <a:gd name="T7" fmla="*/ 0 h 17"/>
                <a:gd name="T8" fmla="*/ 0 w 21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"/>
                  </a:moveTo>
                  <a:lnTo>
                    <a:pt x="4" y="16"/>
                  </a:lnTo>
                  <a:lnTo>
                    <a:pt x="20" y="12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3" name="Freeform 1387"/>
            <p:cNvSpPr>
              <a:spLocks/>
            </p:cNvSpPr>
            <p:nvPr/>
          </p:nvSpPr>
          <p:spPr bwMode="auto">
            <a:xfrm>
              <a:off x="2704" y="2959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0 w 21"/>
                <a:gd name="T3" fmla="*/ 11 h 17"/>
                <a:gd name="T4" fmla="*/ 18 w 21"/>
                <a:gd name="T5" fmla="*/ 0 h 17"/>
                <a:gd name="T6" fmla="*/ 4 w 21"/>
                <a:gd name="T7" fmla="*/ 2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0" y="11"/>
                  </a:lnTo>
                  <a:lnTo>
                    <a:pt x="18" y="0"/>
                  </a:lnTo>
                  <a:lnTo>
                    <a:pt x="4" y="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4" name="Freeform 1388"/>
            <p:cNvSpPr>
              <a:spLocks/>
            </p:cNvSpPr>
            <p:nvPr/>
          </p:nvSpPr>
          <p:spPr bwMode="auto">
            <a:xfrm>
              <a:off x="2696" y="2949"/>
              <a:ext cx="17" cy="18"/>
            </a:xfrm>
            <a:custGeom>
              <a:avLst/>
              <a:gdLst>
                <a:gd name="T0" fmla="*/ 10 w 17"/>
                <a:gd name="T1" fmla="*/ 17 h 18"/>
                <a:gd name="T2" fmla="*/ 16 w 17"/>
                <a:gd name="T3" fmla="*/ 8 h 18"/>
                <a:gd name="T4" fmla="*/ 10 w 17"/>
                <a:gd name="T5" fmla="*/ 0 h 18"/>
                <a:gd name="T6" fmla="*/ 0 w 17"/>
                <a:gd name="T7" fmla="*/ 5 h 18"/>
                <a:gd name="T8" fmla="*/ 10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0" y="17"/>
                  </a:moveTo>
                  <a:lnTo>
                    <a:pt x="16" y="8"/>
                  </a:lnTo>
                  <a:lnTo>
                    <a:pt x="10" y="0"/>
                  </a:lnTo>
                  <a:lnTo>
                    <a:pt x="0" y="5"/>
                  </a:lnTo>
                  <a:lnTo>
                    <a:pt x="10" y="17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5" name="Freeform 1389"/>
            <p:cNvSpPr>
              <a:spLocks/>
            </p:cNvSpPr>
            <p:nvPr/>
          </p:nvSpPr>
          <p:spPr bwMode="auto">
            <a:xfrm>
              <a:off x="2704" y="2947"/>
              <a:ext cx="21" cy="17"/>
            </a:xfrm>
            <a:custGeom>
              <a:avLst/>
              <a:gdLst>
                <a:gd name="T0" fmla="*/ 0 w 21"/>
                <a:gd name="T1" fmla="*/ 3 h 17"/>
                <a:gd name="T2" fmla="*/ 4 w 21"/>
                <a:gd name="T3" fmla="*/ 16 h 17"/>
                <a:gd name="T4" fmla="*/ 20 w 21"/>
                <a:gd name="T5" fmla="*/ 14 h 17"/>
                <a:gd name="T6" fmla="*/ 16 w 21"/>
                <a:gd name="T7" fmla="*/ 0 h 17"/>
                <a:gd name="T8" fmla="*/ 0 w 21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3"/>
                  </a:moveTo>
                  <a:lnTo>
                    <a:pt x="4" y="16"/>
                  </a:lnTo>
                  <a:lnTo>
                    <a:pt x="20" y="14"/>
                  </a:lnTo>
                  <a:lnTo>
                    <a:pt x="16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6" name="Freeform 1390"/>
            <p:cNvSpPr>
              <a:spLocks/>
            </p:cNvSpPr>
            <p:nvPr/>
          </p:nvSpPr>
          <p:spPr bwMode="auto">
            <a:xfrm>
              <a:off x="2741" y="289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7" name="Freeform 1391"/>
            <p:cNvSpPr>
              <a:spLocks/>
            </p:cNvSpPr>
            <p:nvPr/>
          </p:nvSpPr>
          <p:spPr bwMode="auto">
            <a:xfrm>
              <a:off x="2764" y="2893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3 h 17"/>
                <a:gd name="T4" fmla="*/ 16 w 18"/>
                <a:gd name="T5" fmla="*/ 0 h 17"/>
                <a:gd name="T6" fmla="*/ 17 w 18"/>
                <a:gd name="T7" fmla="*/ 12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3"/>
                  </a:lnTo>
                  <a:lnTo>
                    <a:pt x="16" y="0"/>
                  </a:lnTo>
                  <a:lnTo>
                    <a:pt x="17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8" name="Freeform 1392"/>
            <p:cNvSpPr>
              <a:spLocks/>
            </p:cNvSpPr>
            <p:nvPr/>
          </p:nvSpPr>
          <p:spPr bwMode="auto">
            <a:xfrm>
              <a:off x="2790" y="2890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1 w 20"/>
                <a:gd name="T3" fmla="*/ 4 h 17"/>
                <a:gd name="T4" fmla="*/ 18 w 20"/>
                <a:gd name="T5" fmla="*/ 0 h 17"/>
                <a:gd name="T6" fmla="*/ 19 w 20"/>
                <a:gd name="T7" fmla="*/ 11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1" y="4"/>
                  </a:lnTo>
                  <a:lnTo>
                    <a:pt x="18" y="0"/>
                  </a:lnTo>
                  <a:lnTo>
                    <a:pt x="19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89" name="Freeform 1393"/>
            <p:cNvSpPr>
              <a:spLocks/>
            </p:cNvSpPr>
            <p:nvPr/>
          </p:nvSpPr>
          <p:spPr bwMode="auto">
            <a:xfrm>
              <a:off x="2814" y="288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6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6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0" name="Freeform 1394"/>
            <p:cNvSpPr>
              <a:spLocks/>
            </p:cNvSpPr>
            <p:nvPr/>
          </p:nvSpPr>
          <p:spPr bwMode="auto">
            <a:xfrm>
              <a:off x="2745" y="2906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3 w 20"/>
                <a:gd name="T3" fmla="*/ 1 h 17"/>
                <a:gd name="T4" fmla="*/ 18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3" y="1"/>
                  </a:lnTo>
                  <a:lnTo>
                    <a:pt x="18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1" name="Freeform 1395"/>
            <p:cNvSpPr>
              <a:spLocks/>
            </p:cNvSpPr>
            <p:nvPr/>
          </p:nvSpPr>
          <p:spPr bwMode="auto">
            <a:xfrm>
              <a:off x="2772" y="2906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3 w 21"/>
                <a:gd name="T3" fmla="*/ 3 h 17"/>
                <a:gd name="T4" fmla="*/ 17 w 21"/>
                <a:gd name="T5" fmla="*/ 0 h 17"/>
                <a:gd name="T6" fmla="*/ 20 w 21"/>
                <a:gd name="T7" fmla="*/ 14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3" y="3"/>
                  </a:lnTo>
                  <a:lnTo>
                    <a:pt x="17" y="0"/>
                  </a:lnTo>
                  <a:lnTo>
                    <a:pt x="20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2" name="Freeform 1396"/>
            <p:cNvSpPr>
              <a:spLocks/>
            </p:cNvSpPr>
            <p:nvPr/>
          </p:nvSpPr>
          <p:spPr bwMode="auto">
            <a:xfrm>
              <a:off x="2792" y="2904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4 w 23"/>
                <a:gd name="T3" fmla="*/ 2 h 17"/>
                <a:gd name="T4" fmla="*/ 19 w 23"/>
                <a:gd name="T5" fmla="*/ 0 h 17"/>
                <a:gd name="T6" fmla="*/ 22 w 23"/>
                <a:gd name="T7" fmla="*/ 13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4" y="2"/>
                  </a:lnTo>
                  <a:lnTo>
                    <a:pt x="19" y="0"/>
                  </a:lnTo>
                  <a:lnTo>
                    <a:pt x="22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3" name="Freeform 1397"/>
            <p:cNvSpPr>
              <a:spLocks/>
            </p:cNvSpPr>
            <p:nvPr/>
          </p:nvSpPr>
          <p:spPr bwMode="auto">
            <a:xfrm>
              <a:off x="2753" y="2921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3 w 20"/>
                <a:gd name="T3" fmla="*/ 2 h 17"/>
                <a:gd name="T4" fmla="*/ 17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3" y="2"/>
                  </a:lnTo>
                  <a:lnTo>
                    <a:pt x="17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4" name="Freeform 1398"/>
            <p:cNvSpPr>
              <a:spLocks/>
            </p:cNvSpPr>
            <p:nvPr/>
          </p:nvSpPr>
          <p:spPr bwMode="auto">
            <a:xfrm>
              <a:off x="2778" y="2920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4 w 20"/>
                <a:gd name="T3" fmla="*/ 2 h 17"/>
                <a:gd name="T4" fmla="*/ 17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4" y="2"/>
                  </a:lnTo>
                  <a:lnTo>
                    <a:pt x="17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5" name="Freeform 1399"/>
            <p:cNvSpPr>
              <a:spLocks/>
            </p:cNvSpPr>
            <p:nvPr/>
          </p:nvSpPr>
          <p:spPr bwMode="auto">
            <a:xfrm>
              <a:off x="2804" y="2917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1 h 17"/>
                <a:gd name="T4" fmla="*/ 18 w 21"/>
                <a:gd name="T5" fmla="*/ 0 h 17"/>
                <a:gd name="T6" fmla="*/ 20 w 21"/>
                <a:gd name="T7" fmla="*/ 14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1"/>
                  </a:lnTo>
                  <a:lnTo>
                    <a:pt x="18" y="0"/>
                  </a:lnTo>
                  <a:lnTo>
                    <a:pt x="20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6" name="Freeform 1400"/>
            <p:cNvSpPr>
              <a:spLocks/>
            </p:cNvSpPr>
            <p:nvPr/>
          </p:nvSpPr>
          <p:spPr bwMode="auto">
            <a:xfrm>
              <a:off x="2830" y="291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1 h 17"/>
                <a:gd name="T4" fmla="*/ 15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1"/>
                  </a:lnTo>
                  <a:lnTo>
                    <a:pt x="15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7" name="Freeform 1401"/>
            <p:cNvSpPr>
              <a:spLocks/>
            </p:cNvSpPr>
            <p:nvPr/>
          </p:nvSpPr>
          <p:spPr bwMode="auto">
            <a:xfrm>
              <a:off x="2758" y="2935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4 h 17"/>
                <a:gd name="T4" fmla="*/ 17 w 19"/>
                <a:gd name="T5" fmla="*/ 0 h 17"/>
                <a:gd name="T6" fmla="*/ 18 w 19"/>
                <a:gd name="T7" fmla="*/ 14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4"/>
                  </a:lnTo>
                  <a:lnTo>
                    <a:pt x="17" y="0"/>
                  </a:lnTo>
                  <a:lnTo>
                    <a:pt x="18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8" name="Freeform 1402"/>
            <p:cNvSpPr>
              <a:spLocks/>
            </p:cNvSpPr>
            <p:nvPr/>
          </p:nvSpPr>
          <p:spPr bwMode="auto">
            <a:xfrm>
              <a:off x="2784" y="2934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4 h 17"/>
                <a:gd name="T4" fmla="*/ 18 w 21"/>
                <a:gd name="T5" fmla="*/ 0 h 17"/>
                <a:gd name="T6" fmla="*/ 20 w 21"/>
                <a:gd name="T7" fmla="*/ 16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4"/>
                  </a:lnTo>
                  <a:lnTo>
                    <a:pt x="18" y="0"/>
                  </a:lnTo>
                  <a:lnTo>
                    <a:pt x="20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899" name="Freeform 1403"/>
            <p:cNvSpPr>
              <a:spLocks/>
            </p:cNvSpPr>
            <p:nvPr/>
          </p:nvSpPr>
          <p:spPr bwMode="auto">
            <a:xfrm>
              <a:off x="2809" y="2934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4 w 20"/>
                <a:gd name="T3" fmla="*/ 0 h 17"/>
                <a:gd name="T4" fmla="*/ 18 w 20"/>
                <a:gd name="T5" fmla="*/ 0 h 17"/>
                <a:gd name="T6" fmla="*/ 19 w 20"/>
                <a:gd name="T7" fmla="*/ 12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4" y="0"/>
                  </a:lnTo>
                  <a:lnTo>
                    <a:pt x="18" y="0"/>
                  </a:lnTo>
                  <a:lnTo>
                    <a:pt x="19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0" name="Freeform 1404"/>
            <p:cNvSpPr>
              <a:spLocks/>
            </p:cNvSpPr>
            <p:nvPr/>
          </p:nvSpPr>
          <p:spPr bwMode="auto">
            <a:xfrm>
              <a:off x="2766" y="2953"/>
              <a:ext cx="47" cy="17"/>
            </a:xfrm>
            <a:custGeom>
              <a:avLst/>
              <a:gdLst>
                <a:gd name="T0" fmla="*/ 0 w 47"/>
                <a:gd name="T1" fmla="*/ 16 h 17"/>
                <a:gd name="T2" fmla="*/ 3 w 47"/>
                <a:gd name="T3" fmla="*/ 2 h 17"/>
                <a:gd name="T4" fmla="*/ 45 w 47"/>
                <a:gd name="T5" fmla="*/ 0 h 17"/>
                <a:gd name="T6" fmla="*/ 46 w 47"/>
                <a:gd name="T7" fmla="*/ 11 h 17"/>
                <a:gd name="T8" fmla="*/ 0 w 4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17"/>
                <a:gd name="T17" fmla="*/ 47 w 4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17">
                  <a:moveTo>
                    <a:pt x="0" y="16"/>
                  </a:moveTo>
                  <a:lnTo>
                    <a:pt x="3" y="2"/>
                  </a:lnTo>
                  <a:lnTo>
                    <a:pt x="45" y="0"/>
                  </a:lnTo>
                  <a:lnTo>
                    <a:pt x="46" y="11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1" name="Freeform 1405"/>
            <p:cNvSpPr>
              <a:spLocks/>
            </p:cNvSpPr>
            <p:nvPr/>
          </p:nvSpPr>
          <p:spPr bwMode="auto">
            <a:xfrm>
              <a:off x="2814" y="2949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 w 23"/>
                <a:gd name="T3" fmla="*/ 1 h 17"/>
                <a:gd name="T4" fmla="*/ 21 w 23"/>
                <a:gd name="T5" fmla="*/ 0 h 17"/>
                <a:gd name="T6" fmla="*/ 22 w 23"/>
                <a:gd name="T7" fmla="*/ 14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" y="1"/>
                  </a:lnTo>
                  <a:lnTo>
                    <a:pt x="21" y="0"/>
                  </a:lnTo>
                  <a:lnTo>
                    <a:pt x="22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2" name="Freeform 1406"/>
            <p:cNvSpPr>
              <a:spLocks/>
            </p:cNvSpPr>
            <p:nvPr/>
          </p:nvSpPr>
          <p:spPr bwMode="auto">
            <a:xfrm>
              <a:off x="2844" y="2947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3 h 17"/>
                <a:gd name="T4" fmla="*/ 17 w 19"/>
                <a:gd name="T5" fmla="*/ 0 h 17"/>
                <a:gd name="T6" fmla="*/ 18 w 19"/>
                <a:gd name="T7" fmla="*/ 12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3"/>
                  </a:lnTo>
                  <a:lnTo>
                    <a:pt x="17" y="0"/>
                  </a:lnTo>
                  <a:lnTo>
                    <a:pt x="1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3" name="Freeform 1407"/>
            <p:cNvSpPr>
              <a:spLocks/>
            </p:cNvSpPr>
            <p:nvPr/>
          </p:nvSpPr>
          <p:spPr bwMode="auto">
            <a:xfrm>
              <a:off x="2736" y="2886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6 w 17"/>
                <a:gd name="T5" fmla="*/ 0 h 17"/>
                <a:gd name="T6" fmla="*/ 0 w 17"/>
                <a:gd name="T7" fmla="*/ 5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6" y="0"/>
                  </a:lnTo>
                  <a:lnTo>
                    <a:pt x="0" y="5"/>
                  </a:lnTo>
                  <a:lnTo>
                    <a:pt x="6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4" name="Freeform 1408"/>
            <p:cNvSpPr>
              <a:spLocks/>
            </p:cNvSpPr>
            <p:nvPr/>
          </p:nvSpPr>
          <p:spPr bwMode="auto">
            <a:xfrm>
              <a:off x="2762" y="2884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8 h 17"/>
                <a:gd name="T4" fmla="*/ 5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8"/>
                  </a:lnTo>
                  <a:lnTo>
                    <a:pt x="5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5" name="Freeform 1409"/>
            <p:cNvSpPr>
              <a:spLocks/>
            </p:cNvSpPr>
            <p:nvPr/>
          </p:nvSpPr>
          <p:spPr bwMode="auto">
            <a:xfrm>
              <a:off x="2784" y="2884"/>
              <a:ext cx="17" cy="17"/>
            </a:xfrm>
            <a:custGeom>
              <a:avLst/>
              <a:gdLst>
                <a:gd name="T0" fmla="*/ 10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4 h 17"/>
                <a:gd name="T8" fmla="*/ 1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4"/>
                  </a:lnTo>
                  <a:lnTo>
                    <a:pt x="1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6" name="Freeform 1410"/>
            <p:cNvSpPr>
              <a:spLocks/>
            </p:cNvSpPr>
            <p:nvPr/>
          </p:nvSpPr>
          <p:spPr bwMode="auto">
            <a:xfrm>
              <a:off x="2812" y="2884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5 h 17"/>
                <a:gd name="T4" fmla="*/ 8 w 17"/>
                <a:gd name="T5" fmla="*/ 0 h 17"/>
                <a:gd name="T6" fmla="*/ 0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5"/>
                  </a:lnTo>
                  <a:lnTo>
                    <a:pt x="8" y="0"/>
                  </a:lnTo>
                  <a:lnTo>
                    <a:pt x="0" y="5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7" name="Freeform 1411"/>
            <p:cNvSpPr>
              <a:spLocks/>
            </p:cNvSpPr>
            <p:nvPr/>
          </p:nvSpPr>
          <p:spPr bwMode="auto">
            <a:xfrm>
              <a:off x="2740" y="2886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8" name="Freeform 1412"/>
            <p:cNvSpPr>
              <a:spLocks/>
            </p:cNvSpPr>
            <p:nvPr/>
          </p:nvSpPr>
          <p:spPr bwMode="auto">
            <a:xfrm>
              <a:off x="2764" y="2884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5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5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09" name="Freeform 1413"/>
            <p:cNvSpPr>
              <a:spLocks/>
            </p:cNvSpPr>
            <p:nvPr/>
          </p:nvSpPr>
          <p:spPr bwMode="auto">
            <a:xfrm>
              <a:off x="2789" y="2884"/>
              <a:ext cx="18" cy="17"/>
            </a:xfrm>
            <a:custGeom>
              <a:avLst/>
              <a:gdLst>
                <a:gd name="T0" fmla="*/ 0 w 18"/>
                <a:gd name="T1" fmla="*/ 0 h 17"/>
                <a:gd name="T2" fmla="*/ 4 w 18"/>
                <a:gd name="T3" fmla="*/ 16 h 17"/>
                <a:gd name="T4" fmla="*/ 17 w 18"/>
                <a:gd name="T5" fmla="*/ 10 h 17"/>
                <a:gd name="T6" fmla="*/ 13 w 18"/>
                <a:gd name="T7" fmla="*/ 0 h 17"/>
                <a:gd name="T8" fmla="*/ 0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0"/>
                  </a:moveTo>
                  <a:lnTo>
                    <a:pt x="4" y="16"/>
                  </a:lnTo>
                  <a:lnTo>
                    <a:pt x="17" y="1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0" name="Freeform 1414"/>
            <p:cNvSpPr>
              <a:spLocks/>
            </p:cNvSpPr>
            <p:nvPr/>
          </p:nvSpPr>
          <p:spPr bwMode="auto">
            <a:xfrm>
              <a:off x="2814" y="2884"/>
              <a:ext cx="17" cy="17"/>
            </a:xfrm>
            <a:custGeom>
              <a:avLst/>
              <a:gdLst>
                <a:gd name="T0" fmla="*/ 0 w 17"/>
                <a:gd name="T1" fmla="*/ 5 h 17"/>
                <a:gd name="T2" fmla="*/ 3 w 17"/>
                <a:gd name="T3" fmla="*/ 16 h 17"/>
                <a:gd name="T4" fmla="*/ 16 w 17"/>
                <a:gd name="T5" fmla="*/ 16 h 17"/>
                <a:gd name="T6" fmla="*/ 13 w 17"/>
                <a:gd name="T7" fmla="*/ 0 h 17"/>
                <a:gd name="T8" fmla="*/ 0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5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3" y="0"/>
                  </a:lnTo>
                  <a:lnTo>
                    <a:pt x="0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1" name="Freeform 1415"/>
            <p:cNvSpPr>
              <a:spLocks/>
            </p:cNvSpPr>
            <p:nvPr/>
          </p:nvSpPr>
          <p:spPr bwMode="auto">
            <a:xfrm>
              <a:off x="2741" y="2901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3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3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2" name="Freeform 1416"/>
            <p:cNvSpPr>
              <a:spLocks/>
            </p:cNvSpPr>
            <p:nvPr/>
          </p:nvSpPr>
          <p:spPr bwMode="auto">
            <a:xfrm>
              <a:off x="2766" y="2898"/>
              <a:ext cx="17" cy="18"/>
            </a:xfrm>
            <a:custGeom>
              <a:avLst/>
              <a:gdLst>
                <a:gd name="T0" fmla="*/ 10 w 17"/>
                <a:gd name="T1" fmla="*/ 17 h 18"/>
                <a:gd name="T2" fmla="*/ 16 w 17"/>
                <a:gd name="T3" fmla="*/ 9 h 18"/>
                <a:gd name="T4" fmla="*/ 8 w 17"/>
                <a:gd name="T5" fmla="*/ 0 h 18"/>
                <a:gd name="T6" fmla="*/ 0 w 17"/>
                <a:gd name="T7" fmla="*/ 5 h 18"/>
                <a:gd name="T8" fmla="*/ 10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0" y="17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5"/>
                  </a:lnTo>
                  <a:lnTo>
                    <a:pt x="10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3" name="Freeform 1417"/>
            <p:cNvSpPr>
              <a:spLocks/>
            </p:cNvSpPr>
            <p:nvPr/>
          </p:nvSpPr>
          <p:spPr bwMode="auto">
            <a:xfrm>
              <a:off x="2792" y="2897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4" name="Freeform 1418"/>
            <p:cNvSpPr>
              <a:spLocks/>
            </p:cNvSpPr>
            <p:nvPr/>
          </p:nvSpPr>
          <p:spPr bwMode="auto">
            <a:xfrm>
              <a:off x="2744" y="2901"/>
              <a:ext cx="19" cy="17"/>
            </a:xfrm>
            <a:custGeom>
              <a:avLst/>
              <a:gdLst>
                <a:gd name="T0" fmla="*/ 3 w 19"/>
                <a:gd name="T1" fmla="*/ 16 h 17"/>
                <a:gd name="T2" fmla="*/ 18 w 19"/>
                <a:gd name="T3" fmla="*/ 12 h 17"/>
                <a:gd name="T4" fmla="*/ 15 w 19"/>
                <a:gd name="T5" fmla="*/ 0 h 17"/>
                <a:gd name="T6" fmla="*/ 0 w 19"/>
                <a:gd name="T7" fmla="*/ 3 h 17"/>
                <a:gd name="T8" fmla="*/ 3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16"/>
                  </a:moveTo>
                  <a:lnTo>
                    <a:pt x="18" y="12"/>
                  </a:lnTo>
                  <a:lnTo>
                    <a:pt x="15" y="0"/>
                  </a:lnTo>
                  <a:lnTo>
                    <a:pt x="0" y="3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5" name="Freeform 1419"/>
            <p:cNvSpPr>
              <a:spLocks/>
            </p:cNvSpPr>
            <p:nvPr/>
          </p:nvSpPr>
          <p:spPr bwMode="auto">
            <a:xfrm>
              <a:off x="2770" y="2898"/>
              <a:ext cx="19" cy="17"/>
            </a:xfrm>
            <a:custGeom>
              <a:avLst/>
              <a:gdLst>
                <a:gd name="T0" fmla="*/ 3 w 19"/>
                <a:gd name="T1" fmla="*/ 16 h 17"/>
                <a:gd name="T2" fmla="*/ 18 w 19"/>
                <a:gd name="T3" fmla="*/ 12 h 17"/>
                <a:gd name="T4" fmla="*/ 15 w 19"/>
                <a:gd name="T5" fmla="*/ 0 h 17"/>
                <a:gd name="T6" fmla="*/ 0 w 19"/>
                <a:gd name="T7" fmla="*/ 4 h 17"/>
                <a:gd name="T8" fmla="*/ 3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16"/>
                  </a:moveTo>
                  <a:lnTo>
                    <a:pt x="18" y="12"/>
                  </a:lnTo>
                  <a:lnTo>
                    <a:pt x="15" y="0"/>
                  </a:lnTo>
                  <a:lnTo>
                    <a:pt x="0" y="4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6" name="Freeform 1420"/>
            <p:cNvSpPr>
              <a:spLocks/>
            </p:cNvSpPr>
            <p:nvPr/>
          </p:nvSpPr>
          <p:spPr bwMode="auto">
            <a:xfrm>
              <a:off x="2792" y="2897"/>
              <a:ext cx="21" cy="17"/>
            </a:xfrm>
            <a:custGeom>
              <a:avLst/>
              <a:gdLst>
                <a:gd name="T0" fmla="*/ 4 w 21"/>
                <a:gd name="T1" fmla="*/ 16 h 17"/>
                <a:gd name="T2" fmla="*/ 20 w 21"/>
                <a:gd name="T3" fmla="*/ 16 h 17"/>
                <a:gd name="T4" fmla="*/ 16 w 21"/>
                <a:gd name="T5" fmla="*/ 0 h 17"/>
                <a:gd name="T6" fmla="*/ 0 w 21"/>
                <a:gd name="T7" fmla="*/ 2 h 17"/>
                <a:gd name="T8" fmla="*/ 4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4" y="16"/>
                  </a:moveTo>
                  <a:lnTo>
                    <a:pt x="20" y="16"/>
                  </a:lnTo>
                  <a:lnTo>
                    <a:pt x="16" y="0"/>
                  </a:lnTo>
                  <a:lnTo>
                    <a:pt x="0" y="2"/>
                  </a:lnTo>
                  <a:lnTo>
                    <a:pt x="4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7" name="Freeform 1421"/>
            <p:cNvSpPr>
              <a:spLocks/>
            </p:cNvSpPr>
            <p:nvPr/>
          </p:nvSpPr>
          <p:spPr bwMode="auto">
            <a:xfrm>
              <a:off x="2814" y="2897"/>
              <a:ext cx="17" cy="30"/>
            </a:xfrm>
            <a:custGeom>
              <a:avLst/>
              <a:gdLst>
                <a:gd name="T0" fmla="*/ 14 w 17"/>
                <a:gd name="T1" fmla="*/ 29 h 30"/>
                <a:gd name="T2" fmla="*/ 16 w 17"/>
                <a:gd name="T3" fmla="*/ 19 h 30"/>
                <a:gd name="T4" fmla="*/ 5 w 17"/>
                <a:gd name="T5" fmla="*/ 0 h 30"/>
                <a:gd name="T6" fmla="*/ 0 w 17"/>
                <a:gd name="T7" fmla="*/ 4 h 30"/>
                <a:gd name="T8" fmla="*/ 14 w 17"/>
                <a:gd name="T9" fmla="*/ 29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0"/>
                <a:gd name="T17" fmla="*/ 17 w 17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0">
                  <a:moveTo>
                    <a:pt x="14" y="29"/>
                  </a:moveTo>
                  <a:lnTo>
                    <a:pt x="16" y="19"/>
                  </a:lnTo>
                  <a:lnTo>
                    <a:pt x="5" y="0"/>
                  </a:lnTo>
                  <a:lnTo>
                    <a:pt x="0" y="4"/>
                  </a:lnTo>
                  <a:lnTo>
                    <a:pt x="14" y="2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8" name="Freeform 1422"/>
            <p:cNvSpPr>
              <a:spLocks/>
            </p:cNvSpPr>
            <p:nvPr/>
          </p:nvSpPr>
          <p:spPr bwMode="auto">
            <a:xfrm>
              <a:off x="2820" y="2895"/>
              <a:ext cx="25" cy="21"/>
            </a:xfrm>
            <a:custGeom>
              <a:avLst/>
              <a:gdLst>
                <a:gd name="T0" fmla="*/ 10 w 25"/>
                <a:gd name="T1" fmla="*/ 20 h 21"/>
                <a:gd name="T2" fmla="*/ 24 w 25"/>
                <a:gd name="T3" fmla="*/ 19 h 21"/>
                <a:gd name="T4" fmla="*/ 14 w 25"/>
                <a:gd name="T5" fmla="*/ 0 h 21"/>
                <a:gd name="T6" fmla="*/ 0 w 25"/>
                <a:gd name="T7" fmla="*/ 1 h 21"/>
                <a:gd name="T8" fmla="*/ 10 w 25"/>
                <a:gd name="T9" fmla="*/ 2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1"/>
                <a:gd name="T17" fmla="*/ 25 w 25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1">
                  <a:moveTo>
                    <a:pt x="10" y="20"/>
                  </a:moveTo>
                  <a:lnTo>
                    <a:pt x="24" y="19"/>
                  </a:lnTo>
                  <a:lnTo>
                    <a:pt x="14" y="0"/>
                  </a:lnTo>
                  <a:lnTo>
                    <a:pt x="0" y="1"/>
                  </a:lnTo>
                  <a:lnTo>
                    <a:pt x="10" y="2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19" name="Freeform 1423"/>
            <p:cNvSpPr>
              <a:spLocks/>
            </p:cNvSpPr>
            <p:nvPr/>
          </p:nvSpPr>
          <p:spPr bwMode="auto">
            <a:xfrm>
              <a:off x="2745" y="2915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9 h 18"/>
                <a:gd name="T4" fmla="*/ 6 w 17"/>
                <a:gd name="T5" fmla="*/ 0 h 18"/>
                <a:gd name="T6" fmla="*/ 0 w 17"/>
                <a:gd name="T7" fmla="*/ 5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9"/>
                  </a:lnTo>
                  <a:lnTo>
                    <a:pt x="6" y="0"/>
                  </a:lnTo>
                  <a:lnTo>
                    <a:pt x="0" y="5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0" name="Freeform 1424"/>
            <p:cNvSpPr>
              <a:spLocks/>
            </p:cNvSpPr>
            <p:nvPr/>
          </p:nvSpPr>
          <p:spPr bwMode="auto">
            <a:xfrm>
              <a:off x="2750" y="2915"/>
              <a:ext cx="21" cy="17"/>
            </a:xfrm>
            <a:custGeom>
              <a:avLst/>
              <a:gdLst>
                <a:gd name="T0" fmla="*/ 0 w 21"/>
                <a:gd name="T1" fmla="*/ 2 h 17"/>
                <a:gd name="T2" fmla="*/ 5 w 21"/>
                <a:gd name="T3" fmla="*/ 16 h 17"/>
                <a:gd name="T4" fmla="*/ 20 w 21"/>
                <a:gd name="T5" fmla="*/ 10 h 17"/>
                <a:gd name="T6" fmla="*/ 15 w 21"/>
                <a:gd name="T7" fmla="*/ 0 h 17"/>
                <a:gd name="T8" fmla="*/ 0 w 2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2"/>
                  </a:moveTo>
                  <a:lnTo>
                    <a:pt x="5" y="16"/>
                  </a:lnTo>
                  <a:lnTo>
                    <a:pt x="20" y="10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1" name="Freeform 1425"/>
            <p:cNvSpPr>
              <a:spLocks/>
            </p:cNvSpPr>
            <p:nvPr/>
          </p:nvSpPr>
          <p:spPr bwMode="auto">
            <a:xfrm>
              <a:off x="2773" y="2911"/>
              <a:ext cx="17" cy="18"/>
            </a:xfrm>
            <a:custGeom>
              <a:avLst/>
              <a:gdLst>
                <a:gd name="T0" fmla="*/ 12 w 17"/>
                <a:gd name="T1" fmla="*/ 17 h 18"/>
                <a:gd name="T2" fmla="*/ 16 w 17"/>
                <a:gd name="T3" fmla="*/ 6 h 18"/>
                <a:gd name="T4" fmla="*/ 6 w 17"/>
                <a:gd name="T5" fmla="*/ 0 h 18"/>
                <a:gd name="T6" fmla="*/ 0 w 17"/>
                <a:gd name="T7" fmla="*/ 5 h 18"/>
                <a:gd name="T8" fmla="*/ 12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2" y="17"/>
                  </a:moveTo>
                  <a:lnTo>
                    <a:pt x="16" y="6"/>
                  </a:lnTo>
                  <a:lnTo>
                    <a:pt x="6" y="0"/>
                  </a:lnTo>
                  <a:lnTo>
                    <a:pt x="0" y="5"/>
                  </a:lnTo>
                  <a:lnTo>
                    <a:pt x="12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2" name="Freeform 1426"/>
            <p:cNvSpPr>
              <a:spLocks/>
            </p:cNvSpPr>
            <p:nvPr/>
          </p:nvSpPr>
          <p:spPr bwMode="auto">
            <a:xfrm>
              <a:off x="2776" y="291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4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4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3" name="Freeform 1427"/>
            <p:cNvSpPr>
              <a:spLocks/>
            </p:cNvSpPr>
            <p:nvPr/>
          </p:nvSpPr>
          <p:spPr bwMode="auto">
            <a:xfrm>
              <a:off x="2800" y="2910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6 h 17"/>
                <a:gd name="T4" fmla="*/ 8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6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4" name="Freeform 1428"/>
            <p:cNvSpPr>
              <a:spLocks/>
            </p:cNvSpPr>
            <p:nvPr/>
          </p:nvSpPr>
          <p:spPr bwMode="auto">
            <a:xfrm>
              <a:off x="2802" y="2910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4 w 19"/>
                <a:gd name="T3" fmla="*/ 16 h 17"/>
                <a:gd name="T4" fmla="*/ 18 w 19"/>
                <a:gd name="T5" fmla="*/ 11 h 17"/>
                <a:gd name="T6" fmla="*/ 15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4" y="16"/>
                  </a:lnTo>
                  <a:lnTo>
                    <a:pt x="18" y="11"/>
                  </a:lnTo>
                  <a:lnTo>
                    <a:pt x="15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5" name="Freeform 1429"/>
            <p:cNvSpPr>
              <a:spLocks/>
            </p:cNvSpPr>
            <p:nvPr/>
          </p:nvSpPr>
          <p:spPr bwMode="auto">
            <a:xfrm>
              <a:off x="2753" y="2928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7 h 17"/>
                <a:gd name="T4" fmla="*/ 6 w 17"/>
                <a:gd name="T5" fmla="*/ 0 h 17"/>
                <a:gd name="T6" fmla="*/ 0 w 17"/>
                <a:gd name="T7" fmla="*/ 3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7"/>
                  </a:lnTo>
                  <a:lnTo>
                    <a:pt x="6" y="0"/>
                  </a:lnTo>
                  <a:lnTo>
                    <a:pt x="0" y="3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6" name="Freeform 1430"/>
            <p:cNvSpPr>
              <a:spLocks/>
            </p:cNvSpPr>
            <p:nvPr/>
          </p:nvSpPr>
          <p:spPr bwMode="auto">
            <a:xfrm>
              <a:off x="2756" y="2926"/>
              <a:ext cx="21" cy="17"/>
            </a:xfrm>
            <a:custGeom>
              <a:avLst/>
              <a:gdLst>
                <a:gd name="T0" fmla="*/ 0 w 21"/>
                <a:gd name="T1" fmla="*/ 0 h 17"/>
                <a:gd name="T2" fmla="*/ 5 w 21"/>
                <a:gd name="T3" fmla="*/ 16 h 17"/>
                <a:gd name="T4" fmla="*/ 20 w 21"/>
                <a:gd name="T5" fmla="*/ 12 h 17"/>
                <a:gd name="T6" fmla="*/ 16 w 21"/>
                <a:gd name="T7" fmla="*/ 0 h 17"/>
                <a:gd name="T8" fmla="*/ 0 w 21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0"/>
                  </a:moveTo>
                  <a:lnTo>
                    <a:pt x="5" y="16"/>
                  </a:lnTo>
                  <a:lnTo>
                    <a:pt x="20" y="12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7" name="Freeform 1431"/>
            <p:cNvSpPr>
              <a:spLocks/>
            </p:cNvSpPr>
            <p:nvPr/>
          </p:nvSpPr>
          <p:spPr bwMode="auto">
            <a:xfrm>
              <a:off x="2778" y="2926"/>
              <a:ext cx="17" cy="17"/>
            </a:xfrm>
            <a:custGeom>
              <a:avLst/>
              <a:gdLst>
                <a:gd name="T0" fmla="*/ 13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5 h 17"/>
                <a:gd name="T8" fmla="*/ 13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3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5"/>
                  </a:lnTo>
                  <a:lnTo>
                    <a:pt x="13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8" name="Freeform 1432"/>
            <p:cNvSpPr>
              <a:spLocks/>
            </p:cNvSpPr>
            <p:nvPr/>
          </p:nvSpPr>
          <p:spPr bwMode="auto">
            <a:xfrm>
              <a:off x="2784" y="2926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3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3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29" name="Freeform 1433"/>
            <p:cNvSpPr>
              <a:spLocks/>
            </p:cNvSpPr>
            <p:nvPr/>
          </p:nvSpPr>
          <p:spPr bwMode="auto">
            <a:xfrm>
              <a:off x="2804" y="2926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6 w 17"/>
                <a:gd name="T5" fmla="*/ 0 h 17"/>
                <a:gd name="T6" fmla="*/ 0 w 17"/>
                <a:gd name="T7" fmla="*/ 4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6" y="0"/>
                  </a:lnTo>
                  <a:lnTo>
                    <a:pt x="0" y="4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0" name="Freeform 1434"/>
            <p:cNvSpPr>
              <a:spLocks/>
            </p:cNvSpPr>
            <p:nvPr/>
          </p:nvSpPr>
          <p:spPr bwMode="auto">
            <a:xfrm>
              <a:off x="2809" y="2926"/>
              <a:ext cx="20" cy="17"/>
            </a:xfrm>
            <a:custGeom>
              <a:avLst/>
              <a:gdLst>
                <a:gd name="T0" fmla="*/ 0 w 20"/>
                <a:gd name="T1" fmla="*/ 2 h 17"/>
                <a:gd name="T2" fmla="*/ 4 w 20"/>
                <a:gd name="T3" fmla="*/ 16 h 17"/>
                <a:gd name="T4" fmla="*/ 19 w 20"/>
                <a:gd name="T5" fmla="*/ 13 h 17"/>
                <a:gd name="T6" fmla="*/ 15 w 20"/>
                <a:gd name="T7" fmla="*/ 0 h 17"/>
                <a:gd name="T8" fmla="*/ 0 w 20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2"/>
                  </a:moveTo>
                  <a:lnTo>
                    <a:pt x="4" y="16"/>
                  </a:lnTo>
                  <a:lnTo>
                    <a:pt x="19" y="13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1" name="Freeform 1435"/>
            <p:cNvSpPr>
              <a:spLocks/>
            </p:cNvSpPr>
            <p:nvPr/>
          </p:nvSpPr>
          <p:spPr bwMode="auto">
            <a:xfrm>
              <a:off x="2830" y="2926"/>
              <a:ext cx="17" cy="32"/>
            </a:xfrm>
            <a:custGeom>
              <a:avLst/>
              <a:gdLst>
                <a:gd name="T0" fmla="*/ 12 w 17"/>
                <a:gd name="T1" fmla="*/ 31 h 32"/>
                <a:gd name="T2" fmla="*/ 16 w 17"/>
                <a:gd name="T3" fmla="*/ 21 h 32"/>
                <a:gd name="T4" fmla="*/ 3 w 17"/>
                <a:gd name="T5" fmla="*/ 0 h 32"/>
                <a:gd name="T6" fmla="*/ 0 w 17"/>
                <a:gd name="T7" fmla="*/ 5 h 32"/>
                <a:gd name="T8" fmla="*/ 12 w 17"/>
                <a:gd name="T9" fmla="*/ 31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2"/>
                <a:gd name="T17" fmla="*/ 17 w 17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2">
                  <a:moveTo>
                    <a:pt x="12" y="31"/>
                  </a:moveTo>
                  <a:lnTo>
                    <a:pt x="16" y="21"/>
                  </a:lnTo>
                  <a:lnTo>
                    <a:pt x="3" y="0"/>
                  </a:lnTo>
                  <a:lnTo>
                    <a:pt x="0" y="5"/>
                  </a:lnTo>
                  <a:lnTo>
                    <a:pt x="12" y="31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2" name="Freeform 1436"/>
            <p:cNvSpPr>
              <a:spLocks/>
            </p:cNvSpPr>
            <p:nvPr/>
          </p:nvSpPr>
          <p:spPr bwMode="auto">
            <a:xfrm>
              <a:off x="2832" y="2926"/>
              <a:ext cx="30" cy="21"/>
            </a:xfrm>
            <a:custGeom>
              <a:avLst/>
              <a:gdLst>
                <a:gd name="T0" fmla="*/ 0 w 30"/>
                <a:gd name="T1" fmla="*/ 0 h 21"/>
                <a:gd name="T2" fmla="*/ 12 w 30"/>
                <a:gd name="T3" fmla="*/ 20 h 21"/>
                <a:gd name="T4" fmla="*/ 29 w 30"/>
                <a:gd name="T5" fmla="*/ 19 h 21"/>
                <a:gd name="T6" fmla="*/ 16 w 30"/>
                <a:gd name="T7" fmla="*/ 0 h 21"/>
                <a:gd name="T8" fmla="*/ 0 w 30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1"/>
                <a:gd name="T17" fmla="*/ 30 w 30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1">
                  <a:moveTo>
                    <a:pt x="0" y="0"/>
                  </a:moveTo>
                  <a:lnTo>
                    <a:pt x="12" y="20"/>
                  </a:lnTo>
                  <a:lnTo>
                    <a:pt x="29" y="19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3" name="Freeform 1437"/>
            <p:cNvSpPr>
              <a:spLocks/>
            </p:cNvSpPr>
            <p:nvPr/>
          </p:nvSpPr>
          <p:spPr bwMode="auto">
            <a:xfrm>
              <a:off x="2758" y="2946"/>
              <a:ext cx="17" cy="17"/>
            </a:xfrm>
            <a:custGeom>
              <a:avLst/>
              <a:gdLst>
                <a:gd name="T0" fmla="*/ 11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5 h 17"/>
                <a:gd name="T8" fmla="*/ 11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1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5"/>
                  </a:lnTo>
                  <a:lnTo>
                    <a:pt x="11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4" name="Freeform 1438"/>
            <p:cNvSpPr>
              <a:spLocks/>
            </p:cNvSpPr>
            <p:nvPr/>
          </p:nvSpPr>
          <p:spPr bwMode="auto">
            <a:xfrm>
              <a:off x="2764" y="2942"/>
              <a:ext cx="46" cy="17"/>
            </a:xfrm>
            <a:custGeom>
              <a:avLst/>
              <a:gdLst>
                <a:gd name="T0" fmla="*/ 0 w 46"/>
                <a:gd name="T1" fmla="*/ 4 h 17"/>
                <a:gd name="T2" fmla="*/ 4 w 46"/>
                <a:gd name="T3" fmla="*/ 16 h 17"/>
                <a:gd name="T4" fmla="*/ 45 w 46"/>
                <a:gd name="T5" fmla="*/ 10 h 17"/>
                <a:gd name="T6" fmla="*/ 39 w 46"/>
                <a:gd name="T7" fmla="*/ 0 h 17"/>
                <a:gd name="T8" fmla="*/ 0 w 46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"/>
                <a:gd name="T16" fmla="*/ 0 h 17"/>
                <a:gd name="T17" fmla="*/ 46 w 46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" h="17">
                  <a:moveTo>
                    <a:pt x="0" y="4"/>
                  </a:moveTo>
                  <a:lnTo>
                    <a:pt x="4" y="16"/>
                  </a:lnTo>
                  <a:lnTo>
                    <a:pt x="45" y="10"/>
                  </a:lnTo>
                  <a:lnTo>
                    <a:pt x="39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5" name="Freeform 1439"/>
            <p:cNvSpPr>
              <a:spLocks/>
            </p:cNvSpPr>
            <p:nvPr/>
          </p:nvSpPr>
          <p:spPr bwMode="auto">
            <a:xfrm>
              <a:off x="2812" y="2942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9 h 18"/>
                <a:gd name="T4" fmla="*/ 8 w 17"/>
                <a:gd name="T5" fmla="*/ 0 h 18"/>
                <a:gd name="T6" fmla="*/ 0 w 17"/>
                <a:gd name="T7" fmla="*/ 4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6" name="Freeform 1440"/>
            <p:cNvSpPr>
              <a:spLocks/>
            </p:cNvSpPr>
            <p:nvPr/>
          </p:nvSpPr>
          <p:spPr bwMode="auto">
            <a:xfrm>
              <a:off x="2814" y="2942"/>
              <a:ext cx="23" cy="17"/>
            </a:xfrm>
            <a:custGeom>
              <a:avLst/>
              <a:gdLst>
                <a:gd name="T0" fmla="*/ 0 w 23"/>
                <a:gd name="T1" fmla="*/ 0 h 17"/>
                <a:gd name="T2" fmla="*/ 5 w 23"/>
                <a:gd name="T3" fmla="*/ 16 h 17"/>
                <a:gd name="T4" fmla="*/ 22 w 23"/>
                <a:gd name="T5" fmla="*/ 12 h 17"/>
                <a:gd name="T6" fmla="*/ 16 w 23"/>
                <a:gd name="T7" fmla="*/ 0 h 17"/>
                <a:gd name="T8" fmla="*/ 0 w 23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0"/>
                  </a:moveTo>
                  <a:lnTo>
                    <a:pt x="5" y="16"/>
                  </a:lnTo>
                  <a:lnTo>
                    <a:pt x="22" y="12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7" name="Freeform 1441"/>
            <p:cNvSpPr>
              <a:spLocks/>
            </p:cNvSpPr>
            <p:nvPr/>
          </p:nvSpPr>
          <p:spPr bwMode="auto">
            <a:xfrm>
              <a:off x="2273" y="2977"/>
              <a:ext cx="32" cy="17"/>
            </a:xfrm>
            <a:custGeom>
              <a:avLst/>
              <a:gdLst>
                <a:gd name="T0" fmla="*/ 0 w 32"/>
                <a:gd name="T1" fmla="*/ 2 h 17"/>
                <a:gd name="T2" fmla="*/ 1 w 32"/>
                <a:gd name="T3" fmla="*/ 16 h 17"/>
                <a:gd name="T4" fmla="*/ 31 w 32"/>
                <a:gd name="T5" fmla="*/ 13 h 17"/>
                <a:gd name="T6" fmla="*/ 29 w 32"/>
                <a:gd name="T7" fmla="*/ 0 h 17"/>
                <a:gd name="T8" fmla="*/ 0 w 32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17"/>
                <a:gd name="T17" fmla="*/ 32 w 32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17">
                  <a:moveTo>
                    <a:pt x="0" y="2"/>
                  </a:moveTo>
                  <a:lnTo>
                    <a:pt x="1" y="16"/>
                  </a:lnTo>
                  <a:lnTo>
                    <a:pt x="31" y="13"/>
                  </a:lnTo>
                  <a:lnTo>
                    <a:pt x="29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8" name="Freeform 1442"/>
            <p:cNvSpPr>
              <a:spLocks/>
            </p:cNvSpPr>
            <p:nvPr/>
          </p:nvSpPr>
          <p:spPr bwMode="auto">
            <a:xfrm>
              <a:off x="2266" y="2928"/>
              <a:ext cx="33" cy="17"/>
            </a:xfrm>
            <a:custGeom>
              <a:avLst/>
              <a:gdLst>
                <a:gd name="T0" fmla="*/ 0 w 33"/>
                <a:gd name="T1" fmla="*/ 1 h 17"/>
                <a:gd name="T2" fmla="*/ 31 w 33"/>
                <a:gd name="T3" fmla="*/ 0 h 17"/>
                <a:gd name="T4" fmla="*/ 32 w 33"/>
                <a:gd name="T5" fmla="*/ 13 h 17"/>
                <a:gd name="T6" fmla="*/ 1 w 33"/>
                <a:gd name="T7" fmla="*/ 16 h 17"/>
                <a:gd name="T8" fmla="*/ 0 w 33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"/>
                  </a:moveTo>
                  <a:lnTo>
                    <a:pt x="31" y="0"/>
                  </a:lnTo>
                  <a:lnTo>
                    <a:pt x="32" y="13"/>
                  </a:lnTo>
                  <a:lnTo>
                    <a:pt x="1" y="16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39" name="Freeform 1443"/>
            <p:cNvSpPr>
              <a:spLocks/>
            </p:cNvSpPr>
            <p:nvPr/>
          </p:nvSpPr>
          <p:spPr bwMode="auto">
            <a:xfrm>
              <a:off x="2441" y="2906"/>
              <a:ext cx="1" cy="17"/>
            </a:xfrm>
            <a:custGeom>
              <a:avLst/>
              <a:gdLst>
                <a:gd name="T0" fmla="*/ 0 w 1"/>
                <a:gd name="T1" fmla="*/ 5 h 17"/>
                <a:gd name="T2" fmla="*/ 0 w 1"/>
                <a:gd name="T3" fmla="*/ 0 h 17"/>
                <a:gd name="T4" fmla="*/ 0 w 1"/>
                <a:gd name="T5" fmla="*/ 9 h 17"/>
                <a:gd name="T6" fmla="*/ 0 w 1"/>
                <a:gd name="T7" fmla="*/ 16 h 17"/>
                <a:gd name="T8" fmla="*/ 0 w 1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5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0" y="5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0" name="Freeform 1444"/>
            <p:cNvSpPr>
              <a:spLocks/>
            </p:cNvSpPr>
            <p:nvPr/>
          </p:nvSpPr>
          <p:spPr bwMode="auto">
            <a:xfrm>
              <a:off x="2441" y="291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9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9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1" name="Freeform 1445"/>
            <p:cNvSpPr>
              <a:spLocks/>
            </p:cNvSpPr>
            <p:nvPr/>
          </p:nvSpPr>
          <p:spPr bwMode="auto">
            <a:xfrm>
              <a:off x="2441" y="2904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2" name="Freeform 1446"/>
            <p:cNvSpPr>
              <a:spLocks/>
            </p:cNvSpPr>
            <p:nvPr/>
          </p:nvSpPr>
          <p:spPr bwMode="auto">
            <a:xfrm>
              <a:off x="2462" y="2904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11 h 17"/>
                <a:gd name="T4" fmla="*/ 12 w 17"/>
                <a:gd name="T5" fmla="*/ 16 h 17"/>
                <a:gd name="T6" fmla="*/ 0 w 17"/>
                <a:gd name="T7" fmla="*/ 4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11"/>
                  </a:lnTo>
                  <a:lnTo>
                    <a:pt x="12" y="16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3" name="Freeform 1447"/>
            <p:cNvSpPr>
              <a:spLocks/>
            </p:cNvSpPr>
            <p:nvPr/>
          </p:nvSpPr>
          <p:spPr bwMode="auto">
            <a:xfrm>
              <a:off x="2466" y="2915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4" name="Freeform 1448"/>
            <p:cNvSpPr>
              <a:spLocks/>
            </p:cNvSpPr>
            <p:nvPr/>
          </p:nvSpPr>
          <p:spPr bwMode="auto">
            <a:xfrm>
              <a:off x="2486" y="2903"/>
              <a:ext cx="17" cy="17"/>
            </a:xfrm>
            <a:custGeom>
              <a:avLst/>
              <a:gdLst>
                <a:gd name="T0" fmla="*/ 5 w 17"/>
                <a:gd name="T1" fmla="*/ 0 h 17"/>
                <a:gd name="T2" fmla="*/ 16 w 17"/>
                <a:gd name="T3" fmla="*/ 10 h 17"/>
                <a:gd name="T4" fmla="*/ 10 w 17"/>
                <a:gd name="T5" fmla="*/ 16 h 17"/>
                <a:gd name="T6" fmla="*/ 0 w 17"/>
                <a:gd name="T7" fmla="*/ 5 h 17"/>
                <a:gd name="T8" fmla="*/ 5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5" y="0"/>
                  </a:moveTo>
                  <a:lnTo>
                    <a:pt x="16" y="10"/>
                  </a:lnTo>
                  <a:lnTo>
                    <a:pt x="10" y="1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5" name="Freeform 1449"/>
            <p:cNvSpPr>
              <a:spLocks/>
            </p:cNvSpPr>
            <p:nvPr/>
          </p:nvSpPr>
          <p:spPr bwMode="auto">
            <a:xfrm>
              <a:off x="2490" y="291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0 h 17"/>
                <a:gd name="T4" fmla="*/ 14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0"/>
                  </a:lnTo>
                  <a:lnTo>
                    <a:pt x="14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6" name="Freeform 1450"/>
            <p:cNvSpPr>
              <a:spLocks/>
            </p:cNvSpPr>
            <p:nvPr/>
          </p:nvSpPr>
          <p:spPr bwMode="auto">
            <a:xfrm>
              <a:off x="2510" y="290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6 w 17"/>
                <a:gd name="T3" fmla="*/ 10 h 17"/>
                <a:gd name="T4" fmla="*/ 16 w 17"/>
                <a:gd name="T5" fmla="*/ 16 h 17"/>
                <a:gd name="T6" fmla="*/ 0 w 17"/>
                <a:gd name="T7" fmla="*/ 6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10"/>
                  </a:lnTo>
                  <a:lnTo>
                    <a:pt x="16" y="1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7" name="Freeform 1451"/>
            <p:cNvSpPr>
              <a:spLocks/>
            </p:cNvSpPr>
            <p:nvPr/>
          </p:nvSpPr>
          <p:spPr bwMode="auto">
            <a:xfrm>
              <a:off x="2514" y="2910"/>
              <a:ext cx="17" cy="17"/>
            </a:xfrm>
            <a:custGeom>
              <a:avLst/>
              <a:gdLst>
                <a:gd name="T0" fmla="*/ 1 w 17"/>
                <a:gd name="T1" fmla="*/ 5 h 17"/>
                <a:gd name="T2" fmla="*/ 0 w 17"/>
                <a:gd name="T3" fmla="*/ 16 h 17"/>
                <a:gd name="T4" fmla="*/ 16 w 17"/>
                <a:gd name="T5" fmla="*/ 13 h 17"/>
                <a:gd name="T6" fmla="*/ 14 w 17"/>
                <a:gd name="T7" fmla="*/ 0 h 17"/>
                <a:gd name="T8" fmla="*/ 1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5"/>
                  </a:moveTo>
                  <a:lnTo>
                    <a:pt x="0" y="16"/>
                  </a:lnTo>
                  <a:lnTo>
                    <a:pt x="16" y="13"/>
                  </a:lnTo>
                  <a:lnTo>
                    <a:pt x="14" y="0"/>
                  </a:lnTo>
                  <a:lnTo>
                    <a:pt x="1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8" name="Freeform 1452"/>
            <p:cNvSpPr>
              <a:spLocks/>
            </p:cNvSpPr>
            <p:nvPr/>
          </p:nvSpPr>
          <p:spPr bwMode="auto">
            <a:xfrm>
              <a:off x="2532" y="290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10 w 17"/>
                <a:gd name="T3" fmla="*/ 16 h 17"/>
                <a:gd name="T4" fmla="*/ 0 w 17"/>
                <a:gd name="T5" fmla="*/ 4 h 17"/>
                <a:gd name="T6" fmla="*/ 2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2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49" name="Freeform 1453"/>
            <p:cNvSpPr>
              <a:spLocks/>
            </p:cNvSpPr>
            <p:nvPr/>
          </p:nvSpPr>
          <p:spPr bwMode="auto">
            <a:xfrm>
              <a:off x="2538" y="2910"/>
              <a:ext cx="17" cy="17"/>
            </a:xfrm>
            <a:custGeom>
              <a:avLst/>
              <a:gdLst>
                <a:gd name="T0" fmla="*/ 1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4 w 17"/>
                <a:gd name="T7" fmla="*/ 0 h 17"/>
                <a:gd name="T8" fmla="*/ 1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4" y="0"/>
                  </a:lnTo>
                  <a:lnTo>
                    <a:pt x="1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0" name="Freeform 1454"/>
            <p:cNvSpPr>
              <a:spLocks/>
            </p:cNvSpPr>
            <p:nvPr/>
          </p:nvSpPr>
          <p:spPr bwMode="auto">
            <a:xfrm>
              <a:off x="2557" y="290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3 h 17"/>
                <a:gd name="T6" fmla="*/ 6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3"/>
                  </a:lnTo>
                  <a:lnTo>
                    <a:pt x="6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1" name="Freeform 1455"/>
            <p:cNvSpPr>
              <a:spLocks/>
            </p:cNvSpPr>
            <p:nvPr/>
          </p:nvSpPr>
          <p:spPr bwMode="auto">
            <a:xfrm>
              <a:off x="2562" y="2910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2" name="Freeform 1456"/>
            <p:cNvSpPr>
              <a:spLocks/>
            </p:cNvSpPr>
            <p:nvPr/>
          </p:nvSpPr>
          <p:spPr bwMode="auto">
            <a:xfrm>
              <a:off x="2330" y="294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8 w 17"/>
                <a:gd name="T3" fmla="*/ 16 h 17"/>
                <a:gd name="T4" fmla="*/ 9 w 17"/>
                <a:gd name="T5" fmla="*/ 16 h 17"/>
                <a:gd name="T6" fmla="*/ 16 w 17"/>
                <a:gd name="T7" fmla="*/ 16 h 17"/>
                <a:gd name="T8" fmla="*/ 16 w 17"/>
                <a:gd name="T9" fmla="*/ 0 h 17"/>
                <a:gd name="T10" fmla="*/ 3 w 17"/>
                <a:gd name="T11" fmla="*/ 0 h 17"/>
                <a:gd name="T12" fmla="*/ 0 w 17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17"/>
                <a:gd name="T23" fmla="*/ 17 w 17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17">
                  <a:moveTo>
                    <a:pt x="0" y="16"/>
                  </a:moveTo>
                  <a:lnTo>
                    <a:pt x="8" y="16"/>
                  </a:lnTo>
                  <a:lnTo>
                    <a:pt x="9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3" y="0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3" name="Freeform 1457"/>
            <p:cNvSpPr>
              <a:spLocks/>
            </p:cNvSpPr>
            <p:nvPr/>
          </p:nvSpPr>
          <p:spPr bwMode="auto">
            <a:xfrm>
              <a:off x="2325" y="2926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4 h 17"/>
                <a:gd name="T6" fmla="*/ 9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4"/>
                  </a:lnTo>
                  <a:lnTo>
                    <a:pt x="9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4" name="Freeform 1458"/>
            <p:cNvSpPr>
              <a:spLocks/>
            </p:cNvSpPr>
            <p:nvPr/>
          </p:nvSpPr>
          <p:spPr bwMode="auto">
            <a:xfrm>
              <a:off x="2330" y="292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5" name="Freeform 1459"/>
            <p:cNvSpPr>
              <a:spLocks/>
            </p:cNvSpPr>
            <p:nvPr/>
          </p:nvSpPr>
          <p:spPr bwMode="auto">
            <a:xfrm>
              <a:off x="2356" y="293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6" name="Freeform 1460"/>
            <p:cNvSpPr>
              <a:spLocks/>
            </p:cNvSpPr>
            <p:nvPr/>
          </p:nvSpPr>
          <p:spPr bwMode="auto">
            <a:xfrm>
              <a:off x="2354" y="2926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4 h 17"/>
                <a:gd name="T4" fmla="*/ 8 w 17"/>
                <a:gd name="T5" fmla="*/ 0 h 17"/>
                <a:gd name="T6" fmla="*/ 16 w 17"/>
                <a:gd name="T7" fmla="*/ 9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7" name="Freeform 1461"/>
            <p:cNvSpPr>
              <a:spLocks/>
            </p:cNvSpPr>
            <p:nvPr/>
          </p:nvSpPr>
          <p:spPr bwMode="auto">
            <a:xfrm>
              <a:off x="2356" y="2926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2 h 17"/>
                <a:gd name="T4" fmla="*/ 13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2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8" name="Freeform 1462"/>
            <p:cNvSpPr>
              <a:spLocks/>
            </p:cNvSpPr>
            <p:nvPr/>
          </p:nvSpPr>
          <p:spPr bwMode="auto">
            <a:xfrm>
              <a:off x="2382" y="293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59" name="Freeform 1463"/>
            <p:cNvSpPr>
              <a:spLocks/>
            </p:cNvSpPr>
            <p:nvPr/>
          </p:nvSpPr>
          <p:spPr bwMode="auto">
            <a:xfrm>
              <a:off x="2380" y="2926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0" name="Freeform 1464"/>
            <p:cNvSpPr>
              <a:spLocks/>
            </p:cNvSpPr>
            <p:nvPr/>
          </p:nvSpPr>
          <p:spPr bwMode="auto">
            <a:xfrm>
              <a:off x="2382" y="2924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3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1" name="Freeform 1465"/>
            <p:cNvSpPr>
              <a:spLocks/>
            </p:cNvSpPr>
            <p:nvPr/>
          </p:nvSpPr>
          <p:spPr bwMode="auto">
            <a:xfrm>
              <a:off x="2302" y="2926"/>
              <a:ext cx="1" cy="17"/>
            </a:xfrm>
            <a:custGeom>
              <a:avLst/>
              <a:gdLst>
                <a:gd name="T0" fmla="*/ 0 w 1"/>
                <a:gd name="T1" fmla="*/ 5 h 17"/>
                <a:gd name="T2" fmla="*/ 0 w 1"/>
                <a:gd name="T3" fmla="*/ 0 h 17"/>
                <a:gd name="T4" fmla="*/ 0 w 1"/>
                <a:gd name="T5" fmla="*/ 13 h 17"/>
                <a:gd name="T6" fmla="*/ 0 w 1"/>
                <a:gd name="T7" fmla="*/ 16 h 17"/>
                <a:gd name="T8" fmla="*/ 0 w 1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5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0" y="5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2" name="Freeform 1466"/>
            <p:cNvSpPr>
              <a:spLocks/>
            </p:cNvSpPr>
            <p:nvPr/>
          </p:nvSpPr>
          <p:spPr bwMode="auto">
            <a:xfrm>
              <a:off x="2304" y="2940"/>
              <a:ext cx="18" cy="17"/>
            </a:xfrm>
            <a:custGeom>
              <a:avLst/>
              <a:gdLst>
                <a:gd name="T0" fmla="*/ 3 w 18"/>
                <a:gd name="T1" fmla="*/ 0 h 17"/>
                <a:gd name="T2" fmla="*/ 0 w 18"/>
                <a:gd name="T3" fmla="*/ 16 h 17"/>
                <a:gd name="T4" fmla="*/ 16 w 18"/>
                <a:gd name="T5" fmla="*/ 16 h 17"/>
                <a:gd name="T6" fmla="*/ 17 w 18"/>
                <a:gd name="T7" fmla="*/ 0 h 17"/>
                <a:gd name="T8" fmla="*/ 3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3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7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3" name="Freeform 1467"/>
            <p:cNvSpPr>
              <a:spLocks/>
            </p:cNvSpPr>
            <p:nvPr/>
          </p:nvSpPr>
          <p:spPr bwMode="auto">
            <a:xfrm>
              <a:off x="2410" y="2933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4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4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4" name="Freeform 1468"/>
            <p:cNvSpPr>
              <a:spLocks/>
            </p:cNvSpPr>
            <p:nvPr/>
          </p:nvSpPr>
          <p:spPr bwMode="auto">
            <a:xfrm>
              <a:off x="2406" y="2924"/>
              <a:ext cx="1" cy="17"/>
            </a:xfrm>
            <a:custGeom>
              <a:avLst/>
              <a:gdLst>
                <a:gd name="T0" fmla="*/ 0 w 1"/>
                <a:gd name="T1" fmla="*/ 9 h 17"/>
                <a:gd name="T2" fmla="*/ 0 w 1"/>
                <a:gd name="T3" fmla="*/ 16 h 17"/>
                <a:gd name="T4" fmla="*/ 0 w 1"/>
                <a:gd name="T5" fmla="*/ 3 h 17"/>
                <a:gd name="T6" fmla="*/ 0 w 1"/>
                <a:gd name="T7" fmla="*/ 0 h 17"/>
                <a:gd name="T8" fmla="*/ 0 w 1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9"/>
                  </a:moveTo>
                  <a:lnTo>
                    <a:pt x="0" y="16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5" name="Freeform 1469"/>
            <p:cNvSpPr>
              <a:spLocks/>
            </p:cNvSpPr>
            <p:nvPr/>
          </p:nvSpPr>
          <p:spPr bwMode="auto">
            <a:xfrm>
              <a:off x="2410" y="2921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6" name="Freeform 1470"/>
            <p:cNvSpPr>
              <a:spLocks/>
            </p:cNvSpPr>
            <p:nvPr/>
          </p:nvSpPr>
          <p:spPr bwMode="auto">
            <a:xfrm>
              <a:off x="2458" y="2917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4 w 19"/>
                <a:gd name="T3" fmla="*/ 16 h 17"/>
                <a:gd name="T4" fmla="*/ 18 w 19"/>
                <a:gd name="T5" fmla="*/ 14 h 17"/>
                <a:gd name="T6" fmla="*/ 13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7" name="Freeform 1471"/>
            <p:cNvSpPr>
              <a:spLocks/>
            </p:cNvSpPr>
            <p:nvPr/>
          </p:nvSpPr>
          <p:spPr bwMode="auto">
            <a:xfrm>
              <a:off x="2434" y="2920"/>
              <a:ext cx="1" cy="17"/>
            </a:xfrm>
            <a:custGeom>
              <a:avLst/>
              <a:gdLst>
                <a:gd name="T0" fmla="*/ 0 w 1"/>
                <a:gd name="T1" fmla="*/ 6 h 17"/>
                <a:gd name="T2" fmla="*/ 0 w 1"/>
                <a:gd name="T3" fmla="*/ 0 h 17"/>
                <a:gd name="T4" fmla="*/ 0 w 1"/>
                <a:gd name="T5" fmla="*/ 9 h 17"/>
                <a:gd name="T6" fmla="*/ 0 w 1"/>
                <a:gd name="T7" fmla="*/ 16 h 17"/>
                <a:gd name="T8" fmla="*/ 0 w 1"/>
                <a:gd name="T9" fmla="*/ 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6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0" y="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8" name="Freeform 1472"/>
            <p:cNvSpPr>
              <a:spLocks/>
            </p:cNvSpPr>
            <p:nvPr/>
          </p:nvSpPr>
          <p:spPr bwMode="auto">
            <a:xfrm>
              <a:off x="2434" y="2928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0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0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69" name="Freeform 1473"/>
            <p:cNvSpPr>
              <a:spLocks/>
            </p:cNvSpPr>
            <p:nvPr/>
          </p:nvSpPr>
          <p:spPr bwMode="auto">
            <a:xfrm>
              <a:off x="2434" y="2917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0" name="Freeform 1474"/>
            <p:cNvSpPr>
              <a:spLocks/>
            </p:cNvSpPr>
            <p:nvPr/>
          </p:nvSpPr>
          <p:spPr bwMode="auto">
            <a:xfrm>
              <a:off x="2456" y="2917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12 h 17"/>
                <a:gd name="T4" fmla="*/ 8 w 17"/>
                <a:gd name="T5" fmla="*/ 16 h 17"/>
                <a:gd name="T6" fmla="*/ 0 w 17"/>
                <a:gd name="T7" fmla="*/ 7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12"/>
                  </a:lnTo>
                  <a:lnTo>
                    <a:pt x="8" y="16"/>
                  </a:lnTo>
                  <a:lnTo>
                    <a:pt x="0" y="7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1" name="Freeform 1475"/>
            <p:cNvSpPr>
              <a:spLocks/>
            </p:cNvSpPr>
            <p:nvPr/>
          </p:nvSpPr>
          <p:spPr bwMode="auto">
            <a:xfrm>
              <a:off x="2458" y="2928"/>
              <a:ext cx="19" cy="17"/>
            </a:xfrm>
            <a:custGeom>
              <a:avLst/>
              <a:gdLst>
                <a:gd name="T0" fmla="*/ 3 w 19"/>
                <a:gd name="T1" fmla="*/ 0 h 17"/>
                <a:gd name="T2" fmla="*/ 0 w 19"/>
                <a:gd name="T3" fmla="*/ 16 h 17"/>
                <a:gd name="T4" fmla="*/ 18 w 19"/>
                <a:gd name="T5" fmla="*/ 12 h 17"/>
                <a:gd name="T6" fmla="*/ 18 w 19"/>
                <a:gd name="T7" fmla="*/ 0 h 17"/>
                <a:gd name="T8" fmla="*/ 3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0"/>
                  </a:moveTo>
                  <a:lnTo>
                    <a:pt x="0" y="16"/>
                  </a:lnTo>
                  <a:lnTo>
                    <a:pt x="18" y="12"/>
                  </a:lnTo>
                  <a:lnTo>
                    <a:pt x="18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2" name="Freeform 1476"/>
            <p:cNvSpPr>
              <a:spLocks/>
            </p:cNvSpPr>
            <p:nvPr/>
          </p:nvSpPr>
          <p:spPr bwMode="auto">
            <a:xfrm>
              <a:off x="2480" y="2917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6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6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3" name="Freeform 1477"/>
            <p:cNvSpPr>
              <a:spLocks/>
            </p:cNvSpPr>
            <p:nvPr/>
          </p:nvSpPr>
          <p:spPr bwMode="auto">
            <a:xfrm>
              <a:off x="2506" y="291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5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4" name="Freeform 1478"/>
            <p:cNvSpPr>
              <a:spLocks/>
            </p:cNvSpPr>
            <p:nvPr/>
          </p:nvSpPr>
          <p:spPr bwMode="auto">
            <a:xfrm>
              <a:off x="2528" y="2915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5 w 19"/>
                <a:gd name="T3" fmla="*/ 16 h 17"/>
                <a:gd name="T4" fmla="*/ 18 w 19"/>
                <a:gd name="T5" fmla="*/ 14 h 17"/>
                <a:gd name="T6" fmla="*/ 12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5" y="16"/>
                  </a:lnTo>
                  <a:lnTo>
                    <a:pt x="18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5" name="Freeform 1479"/>
            <p:cNvSpPr>
              <a:spLocks/>
            </p:cNvSpPr>
            <p:nvPr/>
          </p:nvSpPr>
          <p:spPr bwMode="auto">
            <a:xfrm>
              <a:off x="2553" y="291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6" name="Freeform 1480"/>
            <p:cNvSpPr>
              <a:spLocks/>
            </p:cNvSpPr>
            <p:nvPr/>
          </p:nvSpPr>
          <p:spPr bwMode="auto">
            <a:xfrm>
              <a:off x="2480" y="2917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11 h 17"/>
                <a:gd name="T4" fmla="*/ 8 w 17"/>
                <a:gd name="T5" fmla="*/ 16 h 17"/>
                <a:gd name="T6" fmla="*/ 0 w 17"/>
                <a:gd name="T7" fmla="*/ 6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11"/>
                  </a:lnTo>
                  <a:lnTo>
                    <a:pt x="8" y="16"/>
                  </a:lnTo>
                  <a:lnTo>
                    <a:pt x="0" y="6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7" name="Freeform 1481"/>
            <p:cNvSpPr>
              <a:spLocks/>
            </p:cNvSpPr>
            <p:nvPr/>
          </p:nvSpPr>
          <p:spPr bwMode="auto">
            <a:xfrm>
              <a:off x="2482" y="292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8" name="Freeform 1482"/>
            <p:cNvSpPr>
              <a:spLocks/>
            </p:cNvSpPr>
            <p:nvPr/>
          </p:nvSpPr>
          <p:spPr bwMode="auto">
            <a:xfrm>
              <a:off x="2504" y="2915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6 w 17"/>
                <a:gd name="T3" fmla="*/ 12 h 17"/>
                <a:gd name="T4" fmla="*/ 16 w 17"/>
                <a:gd name="T5" fmla="*/ 16 h 17"/>
                <a:gd name="T6" fmla="*/ 0 w 17"/>
                <a:gd name="T7" fmla="*/ 4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12"/>
                  </a:lnTo>
                  <a:lnTo>
                    <a:pt x="16" y="16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79" name="Freeform 1483"/>
            <p:cNvSpPr>
              <a:spLocks/>
            </p:cNvSpPr>
            <p:nvPr/>
          </p:nvSpPr>
          <p:spPr bwMode="auto">
            <a:xfrm>
              <a:off x="2510" y="2926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4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4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0" name="Freeform 1484"/>
            <p:cNvSpPr>
              <a:spLocks/>
            </p:cNvSpPr>
            <p:nvPr/>
          </p:nvSpPr>
          <p:spPr bwMode="auto">
            <a:xfrm>
              <a:off x="2526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0 w 17"/>
                <a:gd name="T3" fmla="*/ 16 h 17"/>
                <a:gd name="T4" fmla="*/ 0 w 17"/>
                <a:gd name="T5" fmla="*/ 4 h 17"/>
                <a:gd name="T6" fmla="*/ 5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5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1" name="Freeform 1485"/>
            <p:cNvSpPr>
              <a:spLocks/>
            </p:cNvSpPr>
            <p:nvPr/>
          </p:nvSpPr>
          <p:spPr bwMode="auto">
            <a:xfrm>
              <a:off x="2532" y="2926"/>
              <a:ext cx="17" cy="1"/>
            </a:xfrm>
            <a:custGeom>
              <a:avLst/>
              <a:gdLst>
                <a:gd name="T0" fmla="*/ 2 w 17"/>
                <a:gd name="T1" fmla="*/ 0 h 1"/>
                <a:gd name="T2" fmla="*/ 0 w 17"/>
                <a:gd name="T3" fmla="*/ 0 h 1"/>
                <a:gd name="T4" fmla="*/ 16 w 17"/>
                <a:gd name="T5" fmla="*/ 0 h 1"/>
                <a:gd name="T6" fmla="*/ 2 w 17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"/>
                <a:gd name="T14" fmla="*/ 17 w 17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">
                  <a:moveTo>
                    <a:pt x="2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2" name="Freeform 1486"/>
            <p:cNvSpPr>
              <a:spLocks/>
            </p:cNvSpPr>
            <p:nvPr/>
          </p:nvSpPr>
          <p:spPr bwMode="auto">
            <a:xfrm>
              <a:off x="2550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0 w 17"/>
                <a:gd name="T3" fmla="*/ 16 h 17"/>
                <a:gd name="T4" fmla="*/ 0 w 17"/>
                <a:gd name="T5" fmla="*/ 2 h 17"/>
                <a:gd name="T6" fmla="*/ 5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0" y="16"/>
                  </a:lnTo>
                  <a:lnTo>
                    <a:pt x="0" y="2"/>
                  </a:lnTo>
                  <a:lnTo>
                    <a:pt x="5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3" name="Freeform 1487"/>
            <p:cNvSpPr>
              <a:spLocks/>
            </p:cNvSpPr>
            <p:nvPr/>
          </p:nvSpPr>
          <p:spPr bwMode="auto">
            <a:xfrm>
              <a:off x="2557" y="2926"/>
              <a:ext cx="17" cy="1"/>
            </a:xfrm>
            <a:custGeom>
              <a:avLst/>
              <a:gdLst>
                <a:gd name="T0" fmla="*/ 1 w 17"/>
                <a:gd name="T1" fmla="*/ 0 h 1"/>
                <a:gd name="T2" fmla="*/ 0 w 17"/>
                <a:gd name="T3" fmla="*/ 0 h 1"/>
                <a:gd name="T4" fmla="*/ 16 w 17"/>
                <a:gd name="T5" fmla="*/ 0 h 1"/>
                <a:gd name="T6" fmla="*/ 1 w 17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"/>
                <a:gd name="T14" fmla="*/ 17 w 17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">
                  <a:moveTo>
                    <a:pt x="1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4" name="Freeform 1488"/>
            <p:cNvSpPr>
              <a:spLocks/>
            </p:cNvSpPr>
            <p:nvPr/>
          </p:nvSpPr>
          <p:spPr bwMode="auto">
            <a:xfrm>
              <a:off x="2576" y="2911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3 h 17"/>
                <a:gd name="T6" fmla="*/ 3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3"/>
                  </a:lnTo>
                  <a:lnTo>
                    <a:pt x="3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5" name="Freeform 1489"/>
            <p:cNvSpPr>
              <a:spLocks/>
            </p:cNvSpPr>
            <p:nvPr/>
          </p:nvSpPr>
          <p:spPr bwMode="auto">
            <a:xfrm>
              <a:off x="2581" y="2921"/>
              <a:ext cx="17" cy="17"/>
            </a:xfrm>
            <a:custGeom>
              <a:avLst/>
              <a:gdLst>
                <a:gd name="T0" fmla="*/ 1 w 17"/>
                <a:gd name="T1" fmla="*/ 6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1 w 17"/>
                <a:gd name="T9" fmla="*/ 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6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1" y="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6" name="Freeform 1490"/>
            <p:cNvSpPr>
              <a:spLocks/>
            </p:cNvSpPr>
            <p:nvPr/>
          </p:nvSpPr>
          <p:spPr bwMode="auto">
            <a:xfrm>
              <a:off x="2321" y="2955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8 w 20"/>
                <a:gd name="T3" fmla="*/ 12 h 17"/>
                <a:gd name="T4" fmla="*/ 11 w 20"/>
                <a:gd name="T5" fmla="*/ 12 h 17"/>
                <a:gd name="T6" fmla="*/ 19 w 20"/>
                <a:gd name="T7" fmla="*/ 12 h 17"/>
                <a:gd name="T8" fmla="*/ 19 w 20"/>
                <a:gd name="T9" fmla="*/ 0 h 17"/>
                <a:gd name="T10" fmla="*/ 4 w 20"/>
                <a:gd name="T11" fmla="*/ 4 h 17"/>
                <a:gd name="T12" fmla="*/ 0 w 20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"/>
                <a:gd name="T22" fmla="*/ 0 h 17"/>
                <a:gd name="T23" fmla="*/ 20 w 2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" h="17">
                  <a:moveTo>
                    <a:pt x="0" y="16"/>
                  </a:moveTo>
                  <a:lnTo>
                    <a:pt x="8" y="12"/>
                  </a:lnTo>
                  <a:lnTo>
                    <a:pt x="11" y="12"/>
                  </a:lnTo>
                  <a:lnTo>
                    <a:pt x="19" y="12"/>
                  </a:lnTo>
                  <a:lnTo>
                    <a:pt x="19" y="0"/>
                  </a:lnTo>
                  <a:lnTo>
                    <a:pt x="4" y="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7" name="Freeform 1491"/>
            <p:cNvSpPr>
              <a:spLocks/>
            </p:cNvSpPr>
            <p:nvPr/>
          </p:nvSpPr>
          <p:spPr bwMode="auto">
            <a:xfrm>
              <a:off x="2316" y="2942"/>
              <a:ext cx="17" cy="18"/>
            </a:xfrm>
            <a:custGeom>
              <a:avLst/>
              <a:gdLst>
                <a:gd name="T0" fmla="*/ 16 w 17"/>
                <a:gd name="T1" fmla="*/ 12 h 18"/>
                <a:gd name="T2" fmla="*/ 3 w 17"/>
                <a:gd name="T3" fmla="*/ 17 h 18"/>
                <a:gd name="T4" fmla="*/ 6 w 17"/>
                <a:gd name="T5" fmla="*/ 17 h 18"/>
                <a:gd name="T6" fmla="*/ 0 w 17"/>
                <a:gd name="T7" fmla="*/ 5 h 18"/>
                <a:gd name="T8" fmla="*/ 12 w 17"/>
                <a:gd name="T9" fmla="*/ 0 h 18"/>
                <a:gd name="T10" fmla="*/ 16 w 17"/>
                <a:gd name="T11" fmla="*/ 12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8"/>
                <a:gd name="T20" fmla="*/ 17 w 17"/>
                <a:gd name="T21" fmla="*/ 18 h 1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8">
                  <a:moveTo>
                    <a:pt x="16" y="12"/>
                  </a:moveTo>
                  <a:lnTo>
                    <a:pt x="3" y="17"/>
                  </a:lnTo>
                  <a:lnTo>
                    <a:pt x="6" y="17"/>
                  </a:lnTo>
                  <a:lnTo>
                    <a:pt x="0" y="5"/>
                  </a:lnTo>
                  <a:lnTo>
                    <a:pt x="12" y="0"/>
                  </a:lnTo>
                  <a:lnTo>
                    <a:pt x="16" y="1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8" name="Freeform 1492"/>
            <p:cNvSpPr>
              <a:spLocks/>
            </p:cNvSpPr>
            <p:nvPr/>
          </p:nvSpPr>
          <p:spPr bwMode="auto">
            <a:xfrm>
              <a:off x="2321" y="2942"/>
              <a:ext cx="20" cy="17"/>
            </a:xfrm>
            <a:custGeom>
              <a:avLst/>
              <a:gdLst>
                <a:gd name="T0" fmla="*/ 0 w 20"/>
                <a:gd name="T1" fmla="*/ 1 h 17"/>
                <a:gd name="T2" fmla="*/ 2 w 20"/>
                <a:gd name="T3" fmla="*/ 16 h 17"/>
                <a:gd name="T4" fmla="*/ 19 w 20"/>
                <a:gd name="T5" fmla="*/ 14 h 17"/>
                <a:gd name="T6" fmla="*/ 15 w 20"/>
                <a:gd name="T7" fmla="*/ 0 h 17"/>
                <a:gd name="T8" fmla="*/ 0 w 20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"/>
                  </a:moveTo>
                  <a:lnTo>
                    <a:pt x="2" y="16"/>
                  </a:lnTo>
                  <a:lnTo>
                    <a:pt x="19" y="14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89" name="Freeform 1493"/>
            <p:cNvSpPr>
              <a:spLocks/>
            </p:cNvSpPr>
            <p:nvPr/>
          </p:nvSpPr>
          <p:spPr bwMode="auto">
            <a:xfrm>
              <a:off x="2273" y="2955"/>
              <a:ext cx="53" cy="17"/>
            </a:xfrm>
            <a:custGeom>
              <a:avLst/>
              <a:gdLst>
                <a:gd name="T0" fmla="*/ 0 w 53"/>
                <a:gd name="T1" fmla="*/ 3 h 17"/>
                <a:gd name="T2" fmla="*/ 1 w 53"/>
                <a:gd name="T3" fmla="*/ 16 h 17"/>
                <a:gd name="T4" fmla="*/ 52 w 53"/>
                <a:gd name="T5" fmla="*/ 11 h 17"/>
                <a:gd name="T6" fmla="*/ 49 w 53"/>
                <a:gd name="T7" fmla="*/ 0 h 17"/>
                <a:gd name="T8" fmla="*/ 0 w 5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"/>
                <a:gd name="T16" fmla="*/ 0 h 17"/>
                <a:gd name="T17" fmla="*/ 53 w 5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" h="17">
                  <a:moveTo>
                    <a:pt x="0" y="3"/>
                  </a:moveTo>
                  <a:lnTo>
                    <a:pt x="1" y="16"/>
                  </a:lnTo>
                  <a:lnTo>
                    <a:pt x="52" y="11"/>
                  </a:lnTo>
                  <a:lnTo>
                    <a:pt x="4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0" name="Freeform 1494"/>
            <p:cNvSpPr>
              <a:spLocks/>
            </p:cNvSpPr>
            <p:nvPr/>
          </p:nvSpPr>
          <p:spPr bwMode="auto">
            <a:xfrm>
              <a:off x="2349" y="295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3 w 18"/>
                <a:gd name="T3" fmla="*/ 5 h 17"/>
                <a:gd name="T4" fmla="*/ 16 w 18"/>
                <a:gd name="T5" fmla="*/ 0 h 17"/>
                <a:gd name="T6" fmla="*/ 17 w 18"/>
                <a:gd name="T7" fmla="*/ 13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3" y="5"/>
                  </a:lnTo>
                  <a:lnTo>
                    <a:pt x="16" y="0"/>
                  </a:lnTo>
                  <a:lnTo>
                    <a:pt x="17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1" name="Freeform 1495"/>
            <p:cNvSpPr>
              <a:spLocks/>
            </p:cNvSpPr>
            <p:nvPr/>
          </p:nvSpPr>
          <p:spPr bwMode="auto">
            <a:xfrm>
              <a:off x="2346" y="2942"/>
              <a:ext cx="17" cy="17"/>
            </a:xfrm>
            <a:custGeom>
              <a:avLst/>
              <a:gdLst>
                <a:gd name="T0" fmla="*/ 5 w 17"/>
                <a:gd name="T1" fmla="*/ 16 h 17"/>
                <a:gd name="T2" fmla="*/ 0 w 17"/>
                <a:gd name="T3" fmla="*/ 4 h 17"/>
                <a:gd name="T4" fmla="*/ 10 w 17"/>
                <a:gd name="T5" fmla="*/ 0 h 17"/>
                <a:gd name="T6" fmla="*/ 16 w 17"/>
                <a:gd name="T7" fmla="*/ 10 h 17"/>
                <a:gd name="T8" fmla="*/ 5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5" y="16"/>
                  </a:moveTo>
                  <a:lnTo>
                    <a:pt x="0" y="4"/>
                  </a:lnTo>
                  <a:lnTo>
                    <a:pt x="10" y="0"/>
                  </a:lnTo>
                  <a:lnTo>
                    <a:pt x="16" y="10"/>
                  </a:lnTo>
                  <a:lnTo>
                    <a:pt x="5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2" name="Freeform 1496"/>
            <p:cNvSpPr>
              <a:spLocks/>
            </p:cNvSpPr>
            <p:nvPr/>
          </p:nvSpPr>
          <p:spPr bwMode="auto">
            <a:xfrm>
              <a:off x="2352" y="2942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3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3" name="Freeform 1497"/>
            <p:cNvSpPr>
              <a:spLocks/>
            </p:cNvSpPr>
            <p:nvPr/>
          </p:nvSpPr>
          <p:spPr bwMode="auto">
            <a:xfrm>
              <a:off x="2374" y="295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4 w 17"/>
                <a:gd name="T3" fmla="*/ 5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4" y="5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4" name="Freeform 1498"/>
            <p:cNvSpPr>
              <a:spLocks/>
            </p:cNvSpPr>
            <p:nvPr/>
          </p:nvSpPr>
          <p:spPr bwMode="auto">
            <a:xfrm>
              <a:off x="2372" y="2942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5" name="Freeform 1499"/>
            <p:cNvSpPr>
              <a:spLocks/>
            </p:cNvSpPr>
            <p:nvPr/>
          </p:nvSpPr>
          <p:spPr bwMode="auto">
            <a:xfrm>
              <a:off x="2376" y="2942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2 w 17"/>
                <a:gd name="T3" fmla="*/ 16 h 17"/>
                <a:gd name="T4" fmla="*/ 16 w 17"/>
                <a:gd name="T5" fmla="*/ 12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2" y="16"/>
                  </a:lnTo>
                  <a:lnTo>
                    <a:pt x="16" y="12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6" name="Freeform 1500"/>
            <p:cNvSpPr>
              <a:spLocks/>
            </p:cNvSpPr>
            <p:nvPr/>
          </p:nvSpPr>
          <p:spPr bwMode="auto">
            <a:xfrm>
              <a:off x="2400" y="2949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6 w 17"/>
                <a:gd name="T5" fmla="*/ 0 h 17"/>
                <a:gd name="T6" fmla="*/ 15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6" y="0"/>
                  </a:lnTo>
                  <a:lnTo>
                    <a:pt x="15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7" name="Freeform 1501"/>
            <p:cNvSpPr>
              <a:spLocks/>
            </p:cNvSpPr>
            <p:nvPr/>
          </p:nvSpPr>
          <p:spPr bwMode="auto">
            <a:xfrm>
              <a:off x="2398" y="2940"/>
              <a:ext cx="1" cy="17"/>
            </a:xfrm>
            <a:custGeom>
              <a:avLst/>
              <a:gdLst>
                <a:gd name="T0" fmla="*/ 0 w 1"/>
                <a:gd name="T1" fmla="*/ 9 h 17"/>
                <a:gd name="T2" fmla="*/ 0 w 1"/>
                <a:gd name="T3" fmla="*/ 16 h 17"/>
                <a:gd name="T4" fmla="*/ 0 w 1"/>
                <a:gd name="T5" fmla="*/ 3 h 17"/>
                <a:gd name="T6" fmla="*/ 0 w 1"/>
                <a:gd name="T7" fmla="*/ 0 h 17"/>
                <a:gd name="T8" fmla="*/ 0 w 1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9"/>
                  </a:moveTo>
                  <a:lnTo>
                    <a:pt x="0" y="16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8" name="Freeform 1502"/>
            <p:cNvSpPr>
              <a:spLocks/>
            </p:cNvSpPr>
            <p:nvPr/>
          </p:nvSpPr>
          <p:spPr bwMode="auto">
            <a:xfrm>
              <a:off x="2402" y="2940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1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1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999" name="Freeform 1503"/>
            <p:cNvSpPr>
              <a:spLocks/>
            </p:cNvSpPr>
            <p:nvPr/>
          </p:nvSpPr>
          <p:spPr bwMode="auto">
            <a:xfrm>
              <a:off x="2424" y="2940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0 w 17"/>
                <a:gd name="T3" fmla="*/ 0 h 17"/>
                <a:gd name="T4" fmla="*/ 16 w 17"/>
                <a:gd name="T5" fmla="*/ 9 h 17"/>
                <a:gd name="T6" fmla="*/ 16 w 17"/>
                <a:gd name="T7" fmla="*/ 16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0" y="0"/>
                  </a:lnTo>
                  <a:lnTo>
                    <a:pt x="16" y="9"/>
                  </a:lnTo>
                  <a:lnTo>
                    <a:pt x="16" y="16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0" name="Freeform 1504"/>
            <p:cNvSpPr>
              <a:spLocks/>
            </p:cNvSpPr>
            <p:nvPr/>
          </p:nvSpPr>
          <p:spPr bwMode="auto">
            <a:xfrm>
              <a:off x="2425" y="294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1" name="Freeform 1505"/>
            <p:cNvSpPr>
              <a:spLocks/>
            </p:cNvSpPr>
            <p:nvPr/>
          </p:nvSpPr>
          <p:spPr bwMode="auto">
            <a:xfrm>
              <a:off x="2425" y="2935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2" name="Freeform 1506"/>
            <p:cNvSpPr>
              <a:spLocks/>
            </p:cNvSpPr>
            <p:nvPr/>
          </p:nvSpPr>
          <p:spPr bwMode="auto">
            <a:xfrm>
              <a:off x="2452" y="2935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3" name="Freeform 1507"/>
            <p:cNvSpPr>
              <a:spLocks/>
            </p:cNvSpPr>
            <p:nvPr/>
          </p:nvSpPr>
          <p:spPr bwMode="auto">
            <a:xfrm>
              <a:off x="2452" y="2935"/>
              <a:ext cx="17" cy="18"/>
            </a:xfrm>
            <a:custGeom>
              <a:avLst/>
              <a:gdLst>
                <a:gd name="T0" fmla="*/ 8 w 17"/>
                <a:gd name="T1" fmla="*/ 0 h 18"/>
                <a:gd name="T2" fmla="*/ 16 w 17"/>
                <a:gd name="T3" fmla="*/ 12 h 18"/>
                <a:gd name="T4" fmla="*/ 8 w 17"/>
                <a:gd name="T5" fmla="*/ 17 h 18"/>
                <a:gd name="T6" fmla="*/ 0 w 17"/>
                <a:gd name="T7" fmla="*/ 6 h 18"/>
                <a:gd name="T8" fmla="*/ 8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0"/>
                  </a:moveTo>
                  <a:lnTo>
                    <a:pt x="16" y="12"/>
                  </a:lnTo>
                  <a:lnTo>
                    <a:pt x="8" y="17"/>
                  </a:lnTo>
                  <a:lnTo>
                    <a:pt x="0" y="6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4" name="Freeform 1508"/>
            <p:cNvSpPr>
              <a:spLocks/>
            </p:cNvSpPr>
            <p:nvPr/>
          </p:nvSpPr>
          <p:spPr bwMode="auto">
            <a:xfrm>
              <a:off x="2454" y="2947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5" name="Freeform 1509"/>
            <p:cNvSpPr>
              <a:spLocks/>
            </p:cNvSpPr>
            <p:nvPr/>
          </p:nvSpPr>
          <p:spPr bwMode="auto">
            <a:xfrm>
              <a:off x="2476" y="2934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4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6" name="Freeform 1510"/>
            <p:cNvSpPr>
              <a:spLocks/>
            </p:cNvSpPr>
            <p:nvPr/>
          </p:nvSpPr>
          <p:spPr bwMode="auto">
            <a:xfrm>
              <a:off x="2472" y="2934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9 h 17"/>
                <a:gd name="T4" fmla="*/ 12 w 17"/>
                <a:gd name="T5" fmla="*/ 16 h 17"/>
                <a:gd name="T6" fmla="*/ 0 w 17"/>
                <a:gd name="T7" fmla="*/ 6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9"/>
                  </a:lnTo>
                  <a:lnTo>
                    <a:pt x="12" y="16"/>
                  </a:lnTo>
                  <a:lnTo>
                    <a:pt x="0" y="6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7" name="Freeform 1511"/>
            <p:cNvSpPr>
              <a:spLocks/>
            </p:cNvSpPr>
            <p:nvPr/>
          </p:nvSpPr>
          <p:spPr bwMode="auto">
            <a:xfrm>
              <a:off x="2476" y="294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4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4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8" name="Freeform 1512"/>
            <p:cNvSpPr>
              <a:spLocks/>
            </p:cNvSpPr>
            <p:nvPr/>
          </p:nvSpPr>
          <p:spPr bwMode="auto">
            <a:xfrm>
              <a:off x="2497" y="2933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6 w 18"/>
                <a:gd name="T3" fmla="*/ 16 h 17"/>
                <a:gd name="T4" fmla="*/ 17 w 18"/>
                <a:gd name="T5" fmla="*/ 14 h 17"/>
                <a:gd name="T6" fmla="*/ 13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6" y="16"/>
                  </a:lnTo>
                  <a:lnTo>
                    <a:pt x="17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09" name="Freeform 1513"/>
            <p:cNvSpPr>
              <a:spLocks/>
            </p:cNvSpPr>
            <p:nvPr/>
          </p:nvSpPr>
          <p:spPr bwMode="auto">
            <a:xfrm>
              <a:off x="2493" y="2933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11 h 17"/>
                <a:gd name="T4" fmla="*/ 12 w 17"/>
                <a:gd name="T5" fmla="*/ 16 h 17"/>
                <a:gd name="T6" fmla="*/ 0 w 17"/>
                <a:gd name="T7" fmla="*/ 5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11"/>
                  </a:lnTo>
                  <a:lnTo>
                    <a:pt x="12" y="1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0" name="Freeform 1514"/>
            <p:cNvSpPr>
              <a:spLocks/>
            </p:cNvSpPr>
            <p:nvPr/>
          </p:nvSpPr>
          <p:spPr bwMode="auto">
            <a:xfrm>
              <a:off x="2504" y="2942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3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3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1" name="Freeform 1515"/>
            <p:cNvSpPr>
              <a:spLocks/>
            </p:cNvSpPr>
            <p:nvPr/>
          </p:nvSpPr>
          <p:spPr bwMode="auto">
            <a:xfrm>
              <a:off x="2522" y="2932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6 h 17"/>
                <a:gd name="T6" fmla="*/ 12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2" name="Freeform 1516"/>
            <p:cNvSpPr>
              <a:spLocks/>
            </p:cNvSpPr>
            <p:nvPr/>
          </p:nvSpPr>
          <p:spPr bwMode="auto">
            <a:xfrm>
              <a:off x="2522" y="2933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12 w 17"/>
                <a:gd name="T3" fmla="*/ 16 h 17"/>
                <a:gd name="T4" fmla="*/ 0 w 17"/>
                <a:gd name="T5" fmla="*/ 6 h 17"/>
                <a:gd name="T6" fmla="*/ 4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12" y="16"/>
                  </a:lnTo>
                  <a:lnTo>
                    <a:pt x="0" y="6"/>
                  </a:lnTo>
                  <a:lnTo>
                    <a:pt x="4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3" name="Freeform 1517"/>
            <p:cNvSpPr>
              <a:spLocks/>
            </p:cNvSpPr>
            <p:nvPr/>
          </p:nvSpPr>
          <p:spPr bwMode="auto">
            <a:xfrm>
              <a:off x="2526" y="2942"/>
              <a:ext cx="17" cy="17"/>
            </a:xfrm>
            <a:custGeom>
              <a:avLst/>
              <a:gdLst>
                <a:gd name="T0" fmla="*/ 2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4 w 17"/>
                <a:gd name="T7" fmla="*/ 0 h 17"/>
                <a:gd name="T8" fmla="*/ 2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4" y="0"/>
                  </a:lnTo>
                  <a:lnTo>
                    <a:pt x="2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4" name="Freeform 1518"/>
            <p:cNvSpPr>
              <a:spLocks/>
            </p:cNvSpPr>
            <p:nvPr/>
          </p:nvSpPr>
          <p:spPr bwMode="auto">
            <a:xfrm>
              <a:off x="2548" y="2926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4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5" name="Freeform 1519"/>
            <p:cNvSpPr>
              <a:spLocks/>
            </p:cNvSpPr>
            <p:nvPr/>
          </p:nvSpPr>
          <p:spPr bwMode="auto">
            <a:xfrm>
              <a:off x="2548" y="2928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6 w 17"/>
                <a:gd name="T3" fmla="*/ 16 h 17"/>
                <a:gd name="T4" fmla="*/ 0 w 17"/>
                <a:gd name="T5" fmla="*/ 4 h 17"/>
                <a:gd name="T6" fmla="*/ 0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6" y="16"/>
                  </a:lnTo>
                  <a:lnTo>
                    <a:pt x="0" y="4"/>
                  </a:lnTo>
                  <a:lnTo>
                    <a:pt x="0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6" name="Freeform 1520"/>
            <p:cNvSpPr>
              <a:spLocks/>
            </p:cNvSpPr>
            <p:nvPr/>
          </p:nvSpPr>
          <p:spPr bwMode="auto">
            <a:xfrm>
              <a:off x="2550" y="2942"/>
              <a:ext cx="17" cy="17"/>
            </a:xfrm>
            <a:custGeom>
              <a:avLst/>
              <a:gdLst>
                <a:gd name="T0" fmla="*/ 1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1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7" name="Freeform 1521"/>
            <p:cNvSpPr>
              <a:spLocks/>
            </p:cNvSpPr>
            <p:nvPr/>
          </p:nvSpPr>
          <p:spPr bwMode="auto">
            <a:xfrm>
              <a:off x="2588" y="2901"/>
              <a:ext cx="49" cy="17"/>
            </a:xfrm>
            <a:custGeom>
              <a:avLst/>
              <a:gdLst>
                <a:gd name="T0" fmla="*/ 0 w 49"/>
                <a:gd name="T1" fmla="*/ 16 h 17"/>
                <a:gd name="T2" fmla="*/ 1 w 49"/>
                <a:gd name="T3" fmla="*/ 5 h 17"/>
                <a:gd name="T4" fmla="*/ 47 w 49"/>
                <a:gd name="T5" fmla="*/ 0 h 17"/>
                <a:gd name="T6" fmla="*/ 48 w 49"/>
                <a:gd name="T7" fmla="*/ 12 h 17"/>
                <a:gd name="T8" fmla="*/ 0 w 4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"/>
                <a:gd name="T16" fmla="*/ 0 h 17"/>
                <a:gd name="T17" fmla="*/ 49 w 4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" h="17">
                  <a:moveTo>
                    <a:pt x="0" y="16"/>
                  </a:moveTo>
                  <a:lnTo>
                    <a:pt x="1" y="5"/>
                  </a:lnTo>
                  <a:lnTo>
                    <a:pt x="47" y="0"/>
                  </a:lnTo>
                  <a:lnTo>
                    <a:pt x="4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8" name="Freeform 1522"/>
            <p:cNvSpPr>
              <a:spLocks/>
            </p:cNvSpPr>
            <p:nvPr/>
          </p:nvSpPr>
          <p:spPr bwMode="auto">
            <a:xfrm>
              <a:off x="2584" y="2895"/>
              <a:ext cx="1" cy="17"/>
            </a:xfrm>
            <a:custGeom>
              <a:avLst/>
              <a:gdLst>
                <a:gd name="T0" fmla="*/ 0 w 1"/>
                <a:gd name="T1" fmla="*/ 8 h 17"/>
                <a:gd name="T2" fmla="*/ 0 w 1"/>
                <a:gd name="T3" fmla="*/ 0 h 17"/>
                <a:gd name="T4" fmla="*/ 0 w 1"/>
                <a:gd name="T5" fmla="*/ 5 h 17"/>
                <a:gd name="T6" fmla="*/ 0 w 1"/>
                <a:gd name="T7" fmla="*/ 16 h 17"/>
                <a:gd name="T8" fmla="*/ 0 w 1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8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6"/>
                  </a:lnTo>
                  <a:lnTo>
                    <a:pt x="0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19" name="Freeform 1523"/>
            <p:cNvSpPr>
              <a:spLocks/>
            </p:cNvSpPr>
            <p:nvPr/>
          </p:nvSpPr>
          <p:spPr bwMode="auto">
            <a:xfrm>
              <a:off x="2584" y="2893"/>
              <a:ext cx="53" cy="17"/>
            </a:xfrm>
            <a:custGeom>
              <a:avLst/>
              <a:gdLst>
                <a:gd name="T0" fmla="*/ 0 w 53"/>
                <a:gd name="T1" fmla="*/ 3 h 17"/>
                <a:gd name="T2" fmla="*/ 5 w 53"/>
                <a:gd name="T3" fmla="*/ 16 h 17"/>
                <a:gd name="T4" fmla="*/ 52 w 53"/>
                <a:gd name="T5" fmla="*/ 11 h 17"/>
                <a:gd name="T6" fmla="*/ 48 w 53"/>
                <a:gd name="T7" fmla="*/ 0 h 17"/>
                <a:gd name="T8" fmla="*/ 0 w 5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"/>
                <a:gd name="T16" fmla="*/ 0 h 17"/>
                <a:gd name="T17" fmla="*/ 53 w 5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" h="17">
                  <a:moveTo>
                    <a:pt x="0" y="3"/>
                  </a:moveTo>
                  <a:lnTo>
                    <a:pt x="5" y="16"/>
                  </a:lnTo>
                  <a:lnTo>
                    <a:pt x="52" y="11"/>
                  </a:lnTo>
                  <a:lnTo>
                    <a:pt x="48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0" name="Freeform 1524"/>
            <p:cNvSpPr>
              <a:spLocks/>
            </p:cNvSpPr>
            <p:nvPr/>
          </p:nvSpPr>
          <p:spPr bwMode="auto">
            <a:xfrm>
              <a:off x="2577" y="2910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1 h 17"/>
                <a:gd name="T6" fmla="*/ 13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1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1" name="Freeform 1525"/>
            <p:cNvSpPr>
              <a:spLocks/>
            </p:cNvSpPr>
            <p:nvPr/>
          </p:nvSpPr>
          <p:spPr bwMode="auto">
            <a:xfrm>
              <a:off x="2601" y="2910"/>
              <a:ext cx="41" cy="17"/>
            </a:xfrm>
            <a:custGeom>
              <a:avLst/>
              <a:gdLst>
                <a:gd name="T0" fmla="*/ 0 w 41"/>
                <a:gd name="T1" fmla="*/ 2 h 17"/>
                <a:gd name="T2" fmla="*/ 3 w 41"/>
                <a:gd name="T3" fmla="*/ 16 h 17"/>
                <a:gd name="T4" fmla="*/ 40 w 41"/>
                <a:gd name="T5" fmla="*/ 13 h 17"/>
                <a:gd name="T6" fmla="*/ 35 w 41"/>
                <a:gd name="T7" fmla="*/ 0 h 17"/>
                <a:gd name="T8" fmla="*/ 0 w 4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17"/>
                <a:gd name="T17" fmla="*/ 41 w 4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17">
                  <a:moveTo>
                    <a:pt x="0" y="2"/>
                  </a:moveTo>
                  <a:lnTo>
                    <a:pt x="3" y="16"/>
                  </a:lnTo>
                  <a:lnTo>
                    <a:pt x="40" y="13"/>
                  </a:lnTo>
                  <a:lnTo>
                    <a:pt x="3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2" name="Freeform 1526"/>
            <p:cNvSpPr>
              <a:spLocks/>
            </p:cNvSpPr>
            <p:nvPr/>
          </p:nvSpPr>
          <p:spPr bwMode="auto">
            <a:xfrm>
              <a:off x="2598" y="2910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9 h 17"/>
                <a:gd name="T4" fmla="*/ 16 w 17"/>
                <a:gd name="T5" fmla="*/ 16 h 17"/>
                <a:gd name="T6" fmla="*/ 0 w 17"/>
                <a:gd name="T7" fmla="*/ 5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9"/>
                  </a:lnTo>
                  <a:lnTo>
                    <a:pt x="16" y="1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3" name="Freeform 1527"/>
            <p:cNvSpPr>
              <a:spLocks/>
            </p:cNvSpPr>
            <p:nvPr/>
          </p:nvSpPr>
          <p:spPr bwMode="auto">
            <a:xfrm>
              <a:off x="2602" y="2920"/>
              <a:ext cx="40" cy="17"/>
            </a:xfrm>
            <a:custGeom>
              <a:avLst/>
              <a:gdLst>
                <a:gd name="T0" fmla="*/ 1 w 40"/>
                <a:gd name="T1" fmla="*/ 2 h 17"/>
                <a:gd name="T2" fmla="*/ 0 w 40"/>
                <a:gd name="T3" fmla="*/ 16 h 17"/>
                <a:gd name="T4" fmla="*/ 39 w 40"/>
                <a:gd name="T5" fmla="*/ 13 h 17"/>
                <a:gd name="T6" fmla="*/ 39 w 40"/>
                <a:gd name="T7" fmla="*/ 0 h 17"/>
                <a:gd name="T8" fmla="*/ 1 w 40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17"/>
                <a:gd name="T17" fmla="*/ 40 w 4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17">
                  <a:moveTo>
                    <a:pt x="1" y="2"/>
                  </a:moveTo>
                  <a:lnTo>
                    <a:pt x="0" y="16"/>
                  </a:lnTo>
                  <a:lnTo>
                    <a:pt x="39" y="13"/>
                  </a:lnTo>
                  <a:lnTo>
                    <a:pt x="39" y="0"/>
                  </a:lnTo>
                  <a:lnTo>
                    <a:pt x="1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4" name="Freeform 1528"/>
            <p:cNvSpPr>
              <a:spLocks/>
            </p:cNvSpPr>
            <p:nvPr/>
          </p:nvSpPr>
          <p:spPr bwMode="auto">
            <a:xfrm>
              <a:off x="2576" y="2926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3 h 17"/>
                <a:gd name="T6" fmla="*/ 6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3"/>
                  </a:lnTo>
                  <a:lnTo>
                    <a:pt x="6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5" name="Freeform 1529"/>
            <p:cNvSpPr>
              <a:spLocks/>
            </p:cNvSpPr>
            <p:nvPr/>
          </p:nvSpPr>
          <p:spPr bwMode="auto">
            <a:xfrm>
              <a:off x="2581" y="2940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6" name="Freeform 1530"/>
            <p:cNvSpPr>
              <a:spLocks/>
            </p:cNvSpPr>
            <p:nvPr/>
          </p:nvSpPr>
          <p:spPr bwMode="auto">
            <a:xfrm>
              <a:off x="2576" y="292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5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7" name="Freeform 1531"/>
            <p:cNvSpPr>
              <a:spLocks/>
            </p:cNvSpPr>
            <p:nvPr/>
          </p:nvSpPr>
          <p:spPr bwMode="auto">
            <a:xfrm>
              <a:off x="2624" y="2961"/>
              <a:ext cx="35" cy="17"/>
            </a:xfrm>
            <a:custGeom>
              <a:avLst/>
              <a:gdLst>
                <a:gd name="T0" fmla="*/ 0 w 35"/>
                <a:gd name="T1" fmla="*/ 16 h 17"/>
                <a:gd name="T2" fmla="*/ 4 w 35"/>
                <a:gd name="T3" fmla="*/ 2 h 17"/>
                <a:gd name="T4" fmla="*/ 32 w 35"/>
                <a:gd name="T5" fmla="*/ 0 h 17"/>
                <a:gd name="T6" fmla="*/ 34 w 35"/>
                <a:gd name="T7" fmla="*/ 13 h 17"/>
                <a:gd name="T8" fmla="*/ 0 w 35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17"/>
                <a:gd name="T17" fmla="*/ 35 w 3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17">
                  <a:moveTo>
                    <a:pt x="0" y="16"/>
                  </a:moveTo>
                  <a:lnTo>
                    <a:pt x="4" y="2"/>
                  </a:lnTo>
                  <a:lnTo>
                    <a:pt x="32" y="0"/>
                  </a:lnTo>
                  <a:lnTo>
                    <a:pt x="34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8" name="Freeform 1532"/>
            <p:cNvSpPr>
              <a:spLocks/>
            </p:cNvSpPr>
            <p:nvPr/>
          </p:nvSpPr>
          <p:spPr bwMode="auto">
            <a:xfrm>
              <a:off x="2624" y="2959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6 h 17"/>
                <a:gd name="T4" fmla="*/ 8 w 17"/>
                <a:gd name="T5" fmla="*/ 0 h 17"/>
                <a:gd name="T6" fmla="*/ 16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6"/>
                  </a:lnTo>
                  <a:lnTo>
                    <a:pt x="8" y="0"/>
                  </a:lnTo>
                  <a:lnTo>
                    <a:pt x="16" y="5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29" name="Freeform 1533"/>
            <p:cNvSpPr>
              <a:spLocks/>
            </p:cNvSpPr>
            <p:nvPr/>
          </p:nvSpPr>
          <p:spPr bwMode="auto">
            <a:xfrm>
              <a:off x="2601" y="2933"/>
              <a:ext cx="48" cy="17"/>
            </a:xfrm>
            <a:custGeom>
              <a:avLst/>
              <a:gdLst>
                <a:gd name="T0" fmla="*/ 0 w 48"/>
                <a:gd name="T1" fmla="*/ 16 h 17"/>
                <a:gd name="T2" fmla="*/ 3 w 48"/>
                <a:gd name="T3" fmla="*/ 2 h 17"/>
                <a:gd name="T4" fmla="*/ 45 w 48"/>
                <a:gd name="T5" fmla="*/ 0 h 17"/>
                <a:gd name="T6" fmla="*/ 47 w 48"/>
                <a:gd name="T7" fmla="*/ 13 h 17"/>
                <a:gd name="T8" fmla="*/ 0 w 4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7"/>
                <a:gd name="T17" fmla="*/ 48 w 4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7">
                  <a:moveTo>
                    <a:pt x="0" y="16"/>
                  </a:moveTo>
                  <a:lnTo>
                    <a:pt x="3" y="2"/>
                  </a:lnTo>
                  <a:lnTo>
                    <a:pt x="45" y="0"/>
                  </a:lnTo>
                  <a:lnTo>
                    <a:pt x="47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0" name="Freeform 1534"/>
            <p:cNvSpPr>
              <a:spLocks/>
            </p:cNvSpPr>
            <p:nvPr/>
          </p:nvSpPr>
          <p:spPr bwMode="auto">
            <a:xfrm>
              <a:off x="2598" y="2926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8 w 17"/>
                <a:gd name="T3" fmla="*/ 16 h 17"/>
                <a:gd name="T4" fmla="*/ 0 w 17"/>
                <a:gd name="T5" fmla="*/ 6 h 17"/>
                <a:gd name="T6" fmla="*/ 8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8" y="16"/>
                  </a:lnTo>
                  <a:lnTo>
                    <a:pt x="0" y="6"/>
                  </a:lnTo>
                  <a:lnTo>
                    <a:pt x="8" y="0"/>
                  </a:lnTo>
                  <a:lnTo>
                    <a:pt x="16" y="8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1" name="Freeform 1535"/>
            <p:cNvSpPr>
              <a:spLocks/>
            </p:cNvSpPr>
            <p:nvPr/>
          </p:nvSpPr>
          <p:spPr bwMode="auto">
            <a:xfrm>
              <a:off x="2602" y="2926"/>
              <a:ext cx="47" cy="17"/>
            </a:xfrm>
            <a:custGeom>
              <a:avLst/>
              <a:gdLst>
                <a:gd name="T0" fmla="*/ 0 w 47"/>
                <a:gd name="T1" fmla="*/ 2 h 17"/>
                <a:gd name="T2" fmla="*/ 42 w 47"/>
                <a:gd name="T3" fmla="*/ 0 h 17"/>
                <a:gd name="T4" fmla="*/ 46 w 47"/>
                <a:gd name="T5" fmla="*/ 13 h 17"/>
                <a:gd name="T6" fmla="*/ 2 w 47"/>
                <a:gd name="T7" fmla="*/ 16 h 17"/>
                <a:gd name="T8" fmla="*/ 0 w 4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17"/>
                <a:gd name="T17" fmla="*/ 47 w 4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17">
                  <a:moveTo>
                    <a:pt x="0" y="2"/>
                  </a:moveTo>
                  <a:lnTo>
                    <a:pt x="42" y="0"/>
                  </a:lnTo>
                  <a:lnTo>
                    <a:pt x="46" y="13"/>
                  </a:lnTo>
                  <a:lnTo>
                    <a:pt x="2" y="16"/>
                  </a:lnTo>
                  <a:lnTo>
                    <a:pt x="0" y="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2" name="Freeform 1536"/>
            <p:cNvSpPr>
              <a:spLocks/>
            </p:cNvSpPr>
            <p:nvPr/>
          </p:nvSpPr>
          <p:spPr bwMode="auto">
            <a:xfrm>
              <a:off x="2665" y="2988"/>
              <a:ext cx="150" cy="70"/>
            </a:xfrm>
            <a:custGeom>
              <a:avLst/>
              <a:gdLst>
                <a:gd name="T0" fmla="*/ 0 w 150"/>
                <a:gd name="T1" fmla="*/ 44 h 70"/>
                <a:gd name="T2" fmla="*/ 9 w 150"/>
                <a:gd name="T3" fmla="*/ 41 h 70"/>
                <a:gd name="T4" fmla="*/ 14 w 150"/>
                <a:gd name="T5" fmla="*/ 40 h 70"/>
                <a:gd name="T6" fmla="*/ 23 w 150"/>
                <a:gd name="T7" fmla="*/ 38 h 70"/>
                <a:gd name="T8" fmla="*/ 23 w 150"/>
                <a:gd name="T9" fmla="*/ 32 h 70"/>
                <a:gd name="T10" fmla="*/ 56 w 150"/>
                <a:gd name="T11" fmla="*/ 0 h 70"/>
                <a:gd name="T12" fmla="*/ 23 w 150"/>
                <a:gd name="T13" fmla="*/ 32 h 70"/>
                <a:gd name="T14" fmla="*/ 23 w 150"/>
                <a:gd name="T15" fmla="*/ 38 h 70"/>
                <a:gd name="T16" fmla="*/ 31 w 150"/>
                <a:gd name="T17" fmla="*/ 38 h 70"/>
                <a:gd name="T18" fmla="*/ 41 w 150"/>
                <a:gd name="T19" fmla="*/ 40 h 70"/>
                <a:gd name="T20" fmla="*/ 53 w 150"/>
                <a:gd name="T21" fmla="*/ 43 h 70"/>
                <a:gd name="T22" fmla="*/ 66 w 150"/>
                <a:gd name="T23" fmla="*/ 48 h 70"/>
                <a:gd name="T24" fmla="*/ 78 w 150"/>
                <a:gd name="T25" fmla="*/ 51 h 70"/>
                <a:gd name="T26" fmla="*/ 90 w 150"/>
                <a:gd name="T27" fmla="*/ 58 h 70"/>
                <a:gd name="T28" fmla="*/ 101 w 150"/>
                <a:gd name="T29" fmla="*/ 64 h 70"/>
                <a:gd name="T30" fmla="*/ 108 w 150"/>
                <a:gd name="T31" fmla="*/ 66 h 70"/>
                <a:gd name="T32" fmla="*/ 115 w 150"/>
                <a:gd name="T33" fmla="*/ 69 h 70"/>
                <a:gd name="T34" fmla="*/ 124 w 150"/>
                <a:gd name="T35" fmla="*/ 69 h 70"/>
                <a:gd name="T36" fmla="*/ 134 w 150"/>
                <a:gd name="T37" fmla="*/ 68 h 70"/>
                <a:gd name="T38" fmla="*/ 143 w 150"/>
                <a:gd name="T39" fmla="*/ 63 h 70"/>
                <a:gd name="T40" fmla="*/ 148 w 150"/>
                <a:gd name="T41" fmla="*/ 57 h 70"/>
                <a:gd name="T42" fmla="*/ 149 w 150"/>
                <a:gd name="T43" fmla="*/ 49 h 70"/>
                <a:gd name="T44" fmla="*/ 149 w 150"/>
                <a:gd name="T45" fmla="*/ 44 h 7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0"/>
                <a:gd name="T70" fmla="*/ 0 h 70"/>
                <a:gd name="T71" fmla="*/ 150 w 150"/>
                <a:gd name="T72" fmla="*/ 70 h 7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0" h="70">
                  <a:moveTo>
                    <a:pt x="0" y="44"/>
                  </a:moveTo>
                  <a:lnTo>
                    <a:pt x="9" y="41"/>
                  </a:lnTo>
                  <a:lnTo>
                    <a:pt x="14" y="40"/>
                  </a:lnTo>
                  <a:lnTo>
                    <a:pt x="23" y="38"/>
                  </a:lnTo>
                  <a:lnTo>
                    <a:pt x="23" y="32"/>
                  </a:lnTo>
                  <a:lnTo>
                    <a:pt x="56" y="0"/>
                  </a:lnTo>
                  <a:lnTo>
                    <a:pt x="23" y="32"/>
                  </a:lnTo>
                  <a:lnTo>
                    <a:pt x="23" y="38"/>
                  </a:lnTo>
                  <a:lnTo>
                    <a:pt x="31" y="38"/>
                  </a:lnTo>
                  <a:lnTo>
                    <a:pt x="41" y="40"/>
                  </a:lnTo>
                  <a:lnTo>
                    <a:pt x="53" y="43"/>
                  </a:lnTo>
                  <a:lnTo>
                    <a:pt x="66" y="48"/>
                  </a:lnTo>
                  <a:lnTo>
                    <a:pt x="78" y="51"/>
                  </a:lnTo>
                  <a:lnTo>
                    <a:pt x="90" y="58"/>
                  </a:lnTo>
                  <a:lnTo>
                    <a:pt x="101" y="64"/>
                  </a:lnTo>
                  <a:lnTo>
                    <a:pt x="108" y="66"/>
                  </a:lnTo>
                  <a:lnTo>
                    <a:pt x="115" y="69"/>
                  </a:lnTo>
                  <a:lnTo>
                    <a:pt x="124" y="69"/>
                  </a:lnTo>
                  <a:lnTo>
                    <a:pt x="134" y="68"/>
                  </a:lnTo>
                  <a:lnTo>
                    <a:pt x="143" y="63"/>
                  </a:lnTo>
                  <a:lnTo>
                    <a:pt x="148" y="57"/>
                  </a:lnTo>
                  <a:lnTo>
                    <a:pt x="149" y="49"/>
                  </a:lnTo>
                  <a:lnTo>
                    <a:pt x="149" y="44"/>
                  </a:lnTo>
                </a:path>
              </a:pathLst>
            </a:custGeom>
            <a:noFill/>
            <a:ln w="9525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3" name="Freeform 1537"/>
            <p:cNvSpPr>
              <a:spLocks/>
            </p:cNvSpPr>
            <p:nvPr/>
          </p:nvSpPr>
          <p:spPr bwMode="auto">
            <a:xfrm>
              <a:off x="2696" y="3007"/>
              <a:ext cx="17" cy="17"/>
            </a:xfrm>
            <a:custGeom>
              <a:avLst/>
              <a:gdLst>
                <a:gd name="T0" fmla="*/ 0 w 17"/>
                <a:gd name="T1" fmla="*/ 13 h 17"/>
                <a:gd name="T2" fmla="*/ 13 w 17"/>
                <a:gd name="T3" fmla="*/ 0 h 17"/>
                <a:gd name="T4" fmla="*/ 16 w 17"/>
                <a:gd name="T5" fmla="*/ 0 h 17"/>
                <a:gd name="T6" fmla="*/ 4 w 17"/>
                <a:gd name="T7" fmla="*/ 16 h 17"/>
                <a:gd name="T8" fmla="*/ 0 w 17"/>
                <a:gd name="T9" fmla="*/ 1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3"/>
                  </a:moveTo>
                  <a:lnTo>
                    <a:pt x="13" y="0"/>
                  </a:lnTo>
                  <a:lnTo>
                    <a:pt x="16" y="0"/>
                  </a:lnTo>
                  <a:lnTo>
                    <a:pt x="4" y="16"/>
                  </a:lnTo>
                  <a:lnTo>
                    <a:pt x="0" y="1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4" name="Freeform 1538"/>
            <p:cNvSpPr>
              <a:spLocks/>
            </p:cNvSpPr>
            <p:nvPr/>
          </p:nvSpPr>
          <p:spPr bwMode="auto">
            <a:xfrm>
              <a:off x="2680" y="3004"/>
              <a:ext cx="26" cy="17"/>
            </a:xfrm>
            <a:custGeom>
              <a:avLst/>
              <a:gdLst>
                <a:gd name="T0" fmla="*/ 25 w 26"/>
                <a:gd name="T1" fmla="*/ 0 h 17"/>
                <a:gd name="T2" fmla="*/ 18 w 26"/>
                <a:gd name="T3" fmla="*/ 0 h 17"/>
                <a:gd name="T4" fmla="*/ 11 w 26"/>
                <a:gd name="T5" fmla="*/ 8 h 17"/>
                <a:gd name="T6" fmla="*/ 1 w 26"/>
                <a:gd name="T7" fmla="*/ 12 h 17"/>
                <a:gd name="T8" fmla="*/ 0 w 26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7"/>
                <a:gd name="T17" fmla="*/ 26 w 26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7">
                  <a:moveTo>
                    <a:pt x="25" y="0"/>
                  </a:moveTo>
                  <a:lnTo>
                    <a:pt x="18" y="0"/>
                  </a:lnTo>
                  <a:lnTo>
                    <a:pt x="11" y="8"/>
                  </a:lnTo>
                  <a:lnTo>
                    <a:pt x="1" y="12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5" name="Freeform 1539"/>
            <p:cNvSpPr>
              <a:spLocks/>
            </p:cNvSpPr>
            <p:nvPr/>
          </p:nvSpPr>
          <p:spPr bwMode="auto">
            <a:xfrm>
              <a:off x="2336" y="2971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5 h 17"/>
                <a:gd name="T4" fmla="*/ 20 w 21"/>
                <a:gd name="T5" fmla="*/ 0 h 17"/>
                <a:gd name="T6" fmla="*/ 19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5"/>
                  </a:lnTo>
                  <a:lnTo>
                    <a:pt x="20" y="0"/>
                  </a:lnTo>
                  <a:lnTo>
                    <a:pt x="19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6" name="Freeform 1540"/>
            <p:cNvSpPr>
              <a:spLocks/>
            </p:cNvSpPr>
            <p:nvPr/>
          </p:nvSpPr>
          <p:spPr bwMode="auto">
            <a:xfrm>
              <a:off x="2336" y="2959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0 w 17"/>
                <a:gd name="T3" fmla="*/ 4 h 19"/>
                <a:gd name="T4" fmla="*/ 8 w 17"/>
                <a:gd name="T5" fmla="*/ 0 h 19"/>
                <a:gd name="T6" fmla="*/ 16 w 17"/>
                <a:gd name="T7" fmla="*/ 12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0" y="4"/>
                  </a:lnTo>
                  <a:lnTo>
                    <a:pt x="8" y="0"/>
                  </a:lnTo>
                  <a:lnTo>
                    <a:pt x="16" y="12"/>
                  </a:lnTo>
                  <a:lnTo>
                    <a:pt x="8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7" name="Freeform 1541"/>
            <p:cNvSpPr>
              <a:spLocks/>
            </p:cNvSpPr>
            <p:nvPr/>
          </p:nvSpPr>
          <p:spPr bwMode="auto">
            <a:xfrm>
              <a:off x="2340" y="2959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2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8" name="Freeform 1542"/>
            <p:cNvSpPr>
              <a:spLocks/>
            </p:cNvSpPr>
            <p:nvPr/>
          </p:nvSpPr>
          <p:spPr bwMode="auto">
            <a:xfrm>
              <a:off x="2366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6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6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39" name="Freeform 1543"/>
            <p:cNvSpPr>
              <a:spLocks/>
            </p:cNvSpPr>
            <p:nvPr/>
          </p:nvSpPr>
          <p:spPr bwMode="auto">
            <a:xfrm>
              <a:off x="2360" y="2957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4 h 17"/>
                <a:gd name="T4" fmla="*/ 13 w 17"/>
                <a:gd name="T5" fmla="*/ 0 h 17"/>
                <a:gd name="T6" fmla="*/ 16 w 17"/>
                <a:gd name="T7" fmla="*/ 11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4"/>
                  </a:lnTo>
                  <a:lnTo>
                    <a:pt x="13" y="0"/>
                  </a:lnTo>
                  <a:lnTo>
                    <a:pt x="16" y="11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0" name="Freeform 1544"/>
            <p:cNvSpPr>
              <a:spLocks/>
            </p:cNvSpPr>
            <p:nvPr/>
          </p:nvSpPr>
          <p:spPr bwMode="auto">
            <a:xfrm>
              <a:off x="2366" y="2957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2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1" name="Freeform 1545"/>
            <p:cNvSpPr>
              <a:spLocks/>
            </p:cNvSpPr>
            <p:nvPr/>
          </p:nvSpPr>
          <p:spPr bwMode="auto">
            <a:xfrm>
              <a:off x="2336" y="2973"/>
              <a:ext cx="37" cy="17"/>
            </a:xfrm>
            <a:custGeom>
              <a:avLst/>
              <a:gdLst>
                <a:gd name="T0" fmla="*/ 0 w 37"/>
                <a:gd name="T1" fmla="*/ 2 h 17"/>
                <a:gd name="T2" fmla="*/ 3 w 37"/>
                <a:gd name="T3" fmla="*/ 16 h 17"/>
                <a:gd name="T4" fmla="*/ 36 w 37"/>
                <a:gd name="T5" fmla="*/ 13 h 17"/>
                <a:gd name="T6" fmla="*/ 33 w 37"/>
                <a:gd name="T7" fmla="*/ 0 h 17"/>
                <a:gd name="T8" fmla="*/ 0 w 3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2"/>
                  </a:moveTo>
                  <a:lnTo>
                    <a:pt x="3" y="16"/>
                  </a:lnTo>
                  <a:lnTo>
                    <a:pt x="36" y="13"/>
                  </a:lnTo>
                  <a:lnTo>
                    <a:pt x="33" y="0"/>
                  </a:lnTo>
                  <a:lnTo>
                    <a:pt x="0" y="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2" name="Freeform 1546"/>
            <p:cNvSpPr>
              <a:spLocks/>
            </p:cNvSpPr>
            <p:nvPr/>
          </p:nvSpPr>
          <p:spPr bwMode="auto">
            <a:xfrm>
              <a:off x="2394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3 h 17"/>
                <a:gd name="T4" fmla="*/ 14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3"/>
                  </a:lnTo>
                  <a:lnTo>
                    <a:pt x="14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3" name="Freeform 1547"/>
            <p:cNvSpPr>
              <a:spLocks/>
            </p:cNvSpPr>
            <p:nvPr/>
          </p:nvSpPr>
          <p:spPr bwMode="auto">
            <a:xfrm>
              <a:off x="2394" y="2955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3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4" name="Freeform 1548"/>
            <p:cNvSpPr>
              <a:spLocks/>
            </p:cNvSpPr>
            <p:nvPr/>
          </p:nvSpPr>
          <p:spPr bwMode="auto">
            <a:xfrm>
              <a:off x="2389" y="2955"/>
              <a:ext cx="17" cy="17"/>
            </a:xfrm>
            <a:custGeom>
              <a:avLst/>
              <a:gdLst>
                <a:gd name="T0" fmla="*/ 9 w 17"/>
                <a:gd name="T1" fmla="*/ 0 h 17"/>
                <a:gd name="T2" fmla="*/ 0 w 17"/>
                <a:gd name="T3" fmla="*/ 4 h 17"/>
                <a:gd name="T4" fmla="*/ 6 w 17"/>
                <a:gd name="T5" fmla="*/ 16 h 17"/>
                <a:gd name="T6" fmla="*/ 16 w 17"/>
                <a:gd name="T7" fmla="*/ 9 h 17"/>
                <a:gd name="T8" fmla="*/ 9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0"/>
                  </a:moveTo>
                  <a:lnTo>
                    <a:pt x="0" y="4"/>
                  </a:lnTo>
                  <a:lnTo>
                    <a:pt x="6" y="16"/>
                  </a:lnTo>
                  <a:lnTo>
                    <a:pt x="16" y="9"/>
                  </a:lnTo>
                  <a:lnTo>
                    <a:pt x="9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5" name="Freeform 1549"/>
            <p:cNvSpPr>
              <a:spLocks/>
            </p:cNvSpPr>
            <p:nvPr/>
          </p:nvSpPr>
          <p:spPr bwMode="auto">
            <a:xfrm>
              <a:off x="2416" y="2955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4 w 17"/>
                <a:gd name="T3" fmla="*/ 0 h 17"/>
                <a:gd name="T4" fmla="*/ 16 w 17"/>
                <a:gd name="T5" fmla="*/ 9 h 17"/>
                <a:gd name="T6" fmla="*/ 12 w 17"/>
                <a:gd name="T7" fmla="*/ 16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4" y="0"/>
                  </a:lnTo>
                  <a:lnTo>
                    <a:pt x="16" y="9"/>
                  </a:lnTo>
                  <a:lnTo>
                    <a:pt x="12" y="16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6" name="Freeform 1550"/>
            <p:cNvSpPr>
              <a:spLocks/>
            </p:cNvSpPr>
            <p:nvPr/>
          </p:nvSpPr>
          <p:spPr bwMode="auto">
            <a:xfrm>
              <a:off x="2420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7" name="Freeform 1551"/>
            <p:cNvSpPr>
              <a:spLocks/>
            </p:cNvSpPr>
            <p:nvPr/>
          </p:nvSpPr>
          <p:spPr bwMode="auto">
            <a:xfrm>
              <a:off x="2420" y="295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8" name="Freeform 1552"/>
            <p:cNvSpPr>
              <a:spLocks/>
            </p:cNvSpPr>
            <p:nvPr/>
          </p:nvSpPr>
          <p:spPr bwMode="auto">
            <a:xfrm>
              <a:off x="2441" y="2953"/>
              <a:ext cx="18" cy="17"/>
            </a:xfrm>
            <a:custGeom>
              <a:avLst/>
              <a:gdLst>
                <a:gd name="T0" fmla="*/ 0 w 18"/>
                <a:gd name="T1" fmla="*/ 0 h 17"/>
                <a:gd name="T2" fmla="*/ 5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0"/>
                  </a:moveTo>
                  <a:lnTo>
                    <a:pt x="5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49" name="Freeform 1553"/>
            <p:cNvSpPr>
              <a:spLocks/>
            </p:cNvSpPr>
            <p:nvPr/>
          </p:nvSpPr>
          <p:spPr bwMode="auto">
            <a:xfrm>
              <a:off x="2441" y="2953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9 h 17"/>
                <a:gd name="T4" fmla="*/ 12 w 17"/>
                <a:gd name="T5" fmla="*/ 16 h 17"/>
                <a:gd name="T6" fmla="*/ 0 w 17"/>
                <a:gd name="T7" fmla="*/ 5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9"/>
                  </a:lnTo>
                  <a:lnTo>
                    <a:pt x="12" y="16"/>
                  </a:lnTo>
                  <a:lnTo>
                    <a:pt x="0" y="5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0" name="Freeform 1554"/>
            <p:cNvSpPr>
              <a:spLocks/>
            </p:cNvSpPr>
            <p:nvPr/>
          </p:nvSpPr>
          <p:spPr bwMode="auto">
            <a:xfrm>
              <a:off x="2445" y="2964"/>
              <a:ext cx="17" cy="17"/>
            </a:xfrm>
            <a:custGeom>
              <a:avLst/>
              <a:gdLst>
                <a:gd name="T0" fmla="*/ 2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1" name="Freeform 1555"/>
            <p:cNvSpPr>
              <a:spLocks/>
            </p:cNvSpPr>
            <p:nvPr/>
          </p:nvSpPr>
          <p:spPr bwMode="auto">
            <a:xfrm>
              <a:off x="2466" y="295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5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2" name="Freeform 1556"/>
            <p:cNvSpPr>
              <a:spLocks/>
            </p:cNvSpPr>
            <p:nvPr/>
          </p:nvSpPr>
          <p:spPr bwMode="auto">
            <a:xfrm>
              <a:off x="2466" y="2951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9 h 17"/>
                <a:gd name="T4" fmla="*/ 16 w 17"/>
                <a:gd name="T5" fmla="*/ 16 h 17"/>
                <a:gd name="T6" fmla="*/ 0 w 17"/>
                <a:gd name="T7" fmla="*/ 5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9"/>
                  </a:lnTo>
                  <a:lnTo>
                    <a:pt x="16" y="16"/>
                  </a:lnTo>
                  <a:lnTo>
                    <a:pt x="0" y="5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3" name="Freeform 1557"/>
            <p:cNvSpPr>
              <a:spLocks/>
            </p:cNvSpPr>
            <p:nvPr/>
          </p:nvSpPr>
          <p:spPr bwMode="auto">
            <a:xfrm>
              <a:off x="2469" y="296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0 h 17"/>
                <a:gd name="T4" fmla="*/ 14 w 17"/>
                <a:gd name="T5" fmla="*/ 0 h 17"/>
                <a:gd name="T6" fmla="*/ 16 w 17"/>
                <a:gd name="T7" fmla="*/ 9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0"/>
                  </a:lnTo>
                  <a:lnTo>
                    <a:pt x="14" y="0"/>
                  </a:lnTo>
                  <a:lnTo>
                    <a:pt x="16" y="9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4" name="Freeform 1558"/>
            <p:cNvSpPr>
              <a:spLocks/>
            </p:cNvSpPr>
            <p:nvPr/>
          </p:nvSpPr>
          <p:spPr bwMode="auto">
            <a:xfrm>
              <a:off x="2493" y="294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6 h 17"/>
                <a:gd name="T6" fmla="*/ 12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5" name="Freeform 1559"/>
            <p:cNvSpPr>
              <a:spLocks/>
            </p:cNvSpPr>
            <p:nvPr/>
          </p:nvSpPr>
          <p:spPr bwMode="auto">
            <a:xfrm>
              <a:off x="2493" y="2947"/>
              <a:ext cx="1" cy="19"/>
            </a:xfrm>
            <a:custGeom>
              <a:avLst/>
              <a:gdLst>
                <a:gd name="T0" fmla="*/ 0 w 1"/>
                <a:gd name="T1" fmla="*/ 0 h 19"/>
                <a:gd name="T2" fmla="*/ 0 w 1"/>
                <a:gd name="T3" fmla="*/ 12 h 19"/>
                <a:gd name="T4" fmla="*/ 0 w 1"/>
                <a:gd name="T5" fmla="*/ 18 h 19"/>
                <a:gd name="T6" fmla="*/ 0 w 1"/>
                <a:gd name="T7" fmla="*/ 7 h 19"/>
                <a:gd name="T8" fmla="*/ 0 w 1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9"/>
                <a:gd name="T17" fmla="*/ 1 w 1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9">
                  <a:moveTo>
                    <a:pt x="0" y="0"/>
                  </a:moveTo>
                  <a:lnTo>
                    <a:pt x="0" y="12"/>
                  </a:lnTo>
                  <a:lnTo>
                    <a:pt x="0" y="18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6" name="Freeform 1560"/>
            <p:cNvSpPr>
              <a:spLocks/>
            </p:cNvSpPr>
            <p:nvPr/>
          </p:nvSpPr>
          <p:spPr bwMode="auto">
            <a:xfrm>
              <a:off x="2493" y="2959"/>
              <a:ext cx="18" cy="17"/>
            </a:xfrm>
            <a:custGeom>
              <a:avLst/>
              <a:gdLst>
                <a:gd name="T0" fmla="*/ 1 w 18"/>
                <a:gd name="T1" fmla="*/ 5 h 17"/>
                <a:gd name="T2" fmla="*/ 0 w 18"/>
                <a:gd name="T3" fmla="*/ 16 h 17"/>
                <a:gd name="T4" fmla="*/ 17 w 18"/>
                <a:gd name="T5" fmla="*/ 13 h 17"/>
                <a:gd name="T6" fmla="*/ 16 w 18"/>
                <a:gd name="T7" fmla="*/ 0 h 17"/>
                <a:gd name="T8" fmla="*/ 1 w 18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1" y="5"/>
                  </a:moveTo>
                  <a:lnTo>
                    <a:pt x="0" y="16"/>
                  </a:lnTo>
                  <a:lnTo>
                    <a:pt x="17" y="13"/>
                  </a:lnTo>
                  <a:lnTo>
                    <a:pt x="16" y="0"/>
                  </a:lnTo>
                  <a:lnTo>
                    <a:pt x="1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7" name="Freeform 1561"/>
            <p:cNvSpPr>
              <a:spLocks/>
            </p:cNvSpPr>
            <p:nvPr/>
          </p:nvSpPr>
          <p:spPr bwMode="auto">
            <a:xfrm>
              <a:off x="2520" y="2947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3 w 19"/>
                <a:gd name="T3" fmla="*/ 16 h 17"/>
                <a:gd name="T4" fmla="*/ 18 w 19"/>
                <a:gd name="T5" fmla="*/ 16 h 17"/>
                <a:gd name="T6" fmla="*/ 14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8" name="Freeform 1562"/>
            <p:cNvSpPr>
              <a:spLocks/>
            </p:cNvSpPr>
            <p:nvPr/>
          </p:nvSpPr>
          <p:spPr bwMode="auto">
            <a:xfrm>
              <a:off x="2518" y="2947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5 h 17"/>
                <a:gd name="T6" fmla="*/ 4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5"/>
                  </a:lnTo>
                  <a:lnTo>
                    <a:pt x="4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59" name="Freeform 1563"/>
            <p:cNvSpPr>
              <a:spLocks/>
            </p:cNvSpPr>
            <p:nvPr/>
          </p:nvSpPr>
          <p:spPr bwMode="auto">
            <a:xfrm>
              <a:off x="2522" y="2959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5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5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0" name="Freeform 1564"/>
            <p:cNvSpPr>
              <a:spLocks/>
            </p:cNvSpPr>
            <p:nvPr/>
          </p:nvSpPr>
          <p:spPr bwMode="auto">
            <a:xfrm>
              <a:off x="2546" y="294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1" name="Freeform 1565"/>
            <p:cNvSpPr>
              <a:spLocks/>
            </p:cNvSpPr>
            <p:nvPr/>
          </p:nvSpPr>
          <p:spPr bwMode="auto">
            <a:xfrm>
              <a:off x="2545" y="2947"/>
              <a:ext cx="17" cy="17"/>
            </a:xfrm>
            <a:custGeom>
              <a:avLst/>
              <a:gdLst>
                <a:gd name="T0" fmla="*/ 16 w 17"/>
                <a:gd name="T1" fmla="*/ 12 h 17"/>
                <a:gd name="T2" fmla="*/ 10 w 17"/>
                <a:gd name="T3" fmla="*/ 16 h 17"/>
                <a:gd name="T4" fmla="*/ 0 w 17"/>
                <a:gd name="T5" fmla="*/ 4 h 17"/>
                <a:gd name="T6" fmla="*/ 10 w 17"/>
                <a:gd name="T7" fmla="*/ 0 h 17"/>
                <a:gd name="T8" fmla="*/ 16 w 17"/>
                <a:gd name="T9" fmla="*/ 1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2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10" y="0"/>
                  </a:lnTo>
                  <a:lnTo>
                    <a:pt x="16" y="1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2" name="Freeform 1566"/>
            <p:cNvSpPr>
              <a:spLocks/>
            </p:cNvSpPr>
            <p:nvPr/>
          </p:nvSpPr>
          <p:spPr bwMode="auto">
            <a:xfrm>
              <a:off x="2548" y="2957"/>
              <a:ext cx="17" cy="17"/>
            </a:xfrm>
            <a:custGeom>
              <a:avLst/>
              <a:gdLst>
                <a:gd name="T0" fmla="*/ 1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1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3" name="Freeform 1567"/>
            <p:cNvSpPr>
              <a:spLocks/>
            </p:cNvSpPr>
            <p:nvPr/>
          </p:nvSpPr>
          <p:spPr bwMode="auto">
            <a:xfrm>
              <a:off x="2568" y="2943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4" name="Freeform 1568"/>
            <p:cNvSpPr>
              <a:spLocks/>
            </p:cNvSpPr>
            <p:nvPr/>
          </p:nvSpPr>
          <p:spPr bwMode="auto">
            <a:xfrm>
              <a:off x="2576" y="2955"/>
              <a:ext cx="17" cy="17"/>
            </a:xfrm>
            <a:custGeom>
              <a:avLst/>
              <a:gdLst>
                <a:gd name="T0" fmla="*/ 1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1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1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5" name="Freeform 1569"/>
            <p:cNvSpPr>
              <a:spLocks/>
            </p:cNvSpPr>
            <p:nvPr/>
          </p:nvSpPr>
          <p:spPr bwMode="auto">
            <a:xfrm>
              <a:off x="2576" y="2943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6" name="Freeform 1570"/>
            <p:cNvSpPr>
              <a:spLocks/>
            </p:cNvSpPr>
            <p:nvPr/>
          </p:nvSpPr>
          <p:spPr bwMode="auto">
            <a:xfrm>
              <a:off x="2598" y="2942"/>
              <a:ext cx="17" cy="17"/>
            </a:xfrm>
            <a:custGeom>
              <a:avLst/>
              <a:gdLst>
                <a:gd name="T0" fmla="*/ 0 w 17"/>
                <a:gd name="T1" fmla="*/ 5 h 17"/>
                <a:gd name="T2" fmla="*/ 10 w 17"/>
                <a:gd name="T3" fmla="*/ 16 h 17"/>
                <a:gd name="T4" fmla="*/ 16 w 17"/>
                <a:gd name="T5" fmla="*/ 8 h 17"/>
                <a:gd name="T6" fmla="*/ 5 w 17"/>
                <a:gd name="T7" fmla="*/ 0 h 17"/>
                <a:gd name="T8" fmla="*/ 0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5"/>
                  </a:moveTo>
                  <a:lnTo>
                    <a:pt x="10" y="16"/>
                  </a:lnTo>
                  <a:lnTo>
                    <a:pt x="16" y="8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7" name="Freeform 1571"/>
            <p:cNvSpPr>
              <a:spLocks/>
            </p:cNvSpPr>
            <p:nvPr/>
          </p:nvSpPr>
          <p:spPr bwMode="auto">
            <a:xfrm>
              <a:off x="2601" y="2947"/>
              <a:ext cx="54" cy="17"/>
            </a:xfrm>
            <a:custGeom>
              <a:avLst/>
              <a:gdLst>
                <a:gd name="T0" fmla="*/ 0 w 54"/>
                <a:gd name="T1" fmla="*/ 16 h 17"/>
                <a:gd name="T2" fmla="*/ 1 w 54"/>
                <a:gd name="T3" fmla="*/ 2 h 17"/>
                <a:gd name="T4" fmla="*/ 53 w 54"/>
                <a:gd name="T5" fmla="*/ 0 h 17"/>
                <a:gd name="T6" fmla="*/ 53 w 54"/>
                <a:gd name="T7" fmla="*/ 10 h 17"/>
                <a:gd name="T8" fmla="*/ 53 w 54"/>
                <a:gd name="T9" fmla="*/ 9 h 17"/>
                <a:gd name="T10" fmla="*/ 0 w 54"/>
                <a:gd name="T11" fmla="*/ 16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4"/>
                <a:gd name="T19" fmla="*/ 0 h 17"/>
                <a:gd name="T20" fmla="*/ 54 w 54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4" h="17">
                  <a:moveTo>
                    <a:pt x="0" y="16"/>
                  </a:moveTo>
                  <a:lnTo>
                    <a:pt x="1" y="2"/>
                  </a:lnTo>
                  <a:lnTo>
                    <a:pt x="53" y="0"/>
                  </a:lnTo>
                  <a:lnTo>
                    <a:pt x="53" y="10"/>
                  </a:lnTo>
                  <a:lnTo>
                    <a:pt x="53" y="9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8" name="Freeform 1572"/>
            <p:cNvSpPr>
              <a:spLocks/>
            </p:cNvSpPr>
            <p:nvPr/>
          </p:nvSpPr>
          <p:spPr bwMode="auto">
            <a:xfrm>
              <a:off x="2598" y="2940"/>
              <a:ext cx="55" cy="17"/>
            </a:xfrm>
            <a:custGeom>
              <a:avLst/>
              <a:gdLst>
                <a:gd name="T0" fmla="*/ 0 w 55"/>
                <a:gd name="T1" fmla="*/ 2 h 17"/>
                <a:gd name="T2" fmla="*/ 6 w 55"/>
                <a:gd name="T3" fmla="*/ 16 h 17"/>
                <a:gd name="T4" fmla="*/ 54 w 55"/>
                <a:gd name="T5" fmla="*/ 13 h 17"/>
                <a:gd name="T6" fmla="*/ 51 w 55"/>
                <a:gd name="T7" fmla="*/ 0 h 17"/>
                <a:gd name="T8" fmla="*/ 0 w 55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17"/>
                <a:gd name="T17" fmla="*/ 55 w 5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17">
                  <a:moveTo>
                    <a:pt x="0" y="2"/>
                  </a:moveTo>
                  <a:lnTo>
                    <a:pt x="6" y="16"/>
                  </a:lnTo>
                  <a:lnTo>
                    <a:pt x="54" y="13"/>
                  </a:lnTo>
                  <a:lnTo>
                    <a:pt x="51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69" name="Freeform 1573"/>
            <p:cNvSpPr>
              <a:spLocks/>
            </p:cNvSpPr>
            <p:nvPr/>
          </p:nvSpPr>
          <p:spPr bwMode="auto">
            <a:xfrm>
              <a:off x="2382" y="2961"/>
              <a:ext cx="172" cy="20"/>
            </a:xfrm>
            <a:custGeom>
              <a:avLst/>
              <a:gdLst>
                <a:gd name="T0" fmla="*/ 0 w 172"/>
                <a:gd name="T1" fmla="*/ 10 h 20"/>
                <a:gd name="T2" fmla="*/ 2 w 172"/>
                <a:gd name="T3" fmla="*/ 19 h 20"/>
                <a:gd name="T4" fmla="*/ 171 w 172"/>
                <a:gd name="T5" fmla="*/ 7 h 20"/>
                <a:gd name="T6" fmla="*/ 167 w 172"/>
                <a:gd name="T7" fmla="*/ 0 h 20"/>
                <a:gd name="T8" fmla="*/ 0 w 172"/>
                <a:gd name="T9" fmla="*/ 1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2"/>
                <a:gd name="T16" fmla="*/ 0 h 20"/>
                <a:gd name="T17" fmla="*/ 172 w 172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2" h="20">
                  <a:moveTo>
                    <a:pt x="0" y="10"/>
                  </a:moveTo>
                  <a:lnTo>
                    <a:pt x="2" y="19"/>
                  </a:lnTo>
                  <a:lnTo>
                    <a:pt x="171" y="7"/>
                  </a:lnTo>
                  <a:lnTo>
                    <a:pt x="167" y="0"/>
                  </a:lnTo>
                  <a:lnTo>
                    <a:pt x="0" y="1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0" name="Freeform 1574"/>
            <p:cNvSpPr>
              <a:spLocks/>
            </p:cNvSpPr>
            <p:nvPr/>
          </p:nvSpPr>
          <p:spPr bwMode="auto">
            <a:xfrm>
              <a:off x="2562" y="2961"/>
              <a:ext cx="33" cy="17"/>
            </a:xfrm>
            <a:custGeom>
              <a:avLst/>
              <a:gdLst>
                <a:gd name="T0" fmla="*/ 0 w 33"/>
                <a:gd name="T1" fmla="*/ 3 h 17"/>
                <a:gd name="T2" fmla="*/ 3 w 33"/>
                <a:gd name="T3" fmla="*/ 16 h 17"/>
                <a:gd name="T4" fmla="*/ 32 w 33"/>
                <a:gd name="T5" fmla="*/ 9 h 17"/>
                <a:gd name="T6" fmla="*/ 29 w 33"/>
                <a:gd name="T7" fmla="*/ 0 h 17"/>
                <a:gd name="T8" fmla="*/ 0 w 3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3"/>
                  </a:moveTo>
                  <a:lnTo>
                    <a:pt x="3" y="16"/>
                  </a:lnTo>
                  <a:lnTo>
                    <a:pt x="32" y="9"/>
                  </a:lnTo>
                  <a:lnTo>
                    <a:pt x="2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1" name="Freeform 1575"/>
            <p:cNvSpPr>
              <a:spLocks/>
            </p:cNvSpPr>
            <p:nvPr/>
          </p:nvSpPr>
          <p:spPr bwMode="auto">
            <a:xfrm>
              <a:off x="2624" y="2955"/>
              <a:ext cx="35" cy="17"/>
            </a:xfrm>
            <a:custGeom>
              <a:avLst/>
              <a:gdLst>
                <a:gd name="T0" fmla="*/ 0 w 35"/>
                <a:gd name="T1" fmla="*/ 5 h 17"/>
                <a:gd name="T2" fmla="*/ 4 w 35"/>
                <a:gd name="T3" fmla="*/ 16 h 17"/>
                <a:gd name="T4" fmla="*/ 34 w 35"/>
                <a:gd name="T5" fmla="*/ 10 h 17"/>
                <a:gd name="T6" fmla="*/ 31 w 35"/>
                <a:gd name="T7" fmla="*/ 0 h 17"/>
                <a:gd name="T8" fmla="*/ 0 w 35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17"/>
                <a:gd name="T17" fmla="*/ 35 w 3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17">
                  <a:moveTo>
                    <a:pt x="0" y="5"/>
                  </a:moveTo>
                  <a:lnTo>
                    <a:pt x="4" y="16"/>
                  </a:lnTo>
                  <a:lnTo>
                    <a:pt x="34" y="10"/>
                  </a:lnTo>
                  <a:lnTo>
                    <a:pt x="31" y="0"/>
                  </a:lnTo>
                  <a:lnTo>
                    <a:pt x="0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2" name="Freeform 1576"/>
            <p:cNvSpPr>
              <a:spLocks/>
            </p:cNvSpPr>
            <p:nvPr/>
          </p:nvSpPr>
          <p:spPr bwMode="auto">
            <a:xfrm>
              <a:off x="2870" y="2932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0 w 17"/>
                <a:gd name="T3" fmla="*/ 0 h 17"/>
                <a:gd name="T4" fmla="*/ 16 w 17"/>
                <a:gd name="T5" fmla="*/ 8 h 17"/>
                <a:gd name="T6" fmla="*/ 12 w 17"/>
                <a:gd name="T7" fmla="*/ 16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7"/>
                <a:gd name="T14" fmla="*/ 17 w 17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7">
                  <a:moveTo>
                    <a:pt x="12" y="16"/>
                  </a:moveTo>
                  <a:lnTo>
                    <a:pt x="0" y="0"/>
                  </a:lnTo>
                  <a:lnTo>
                    <a:pt x="16" y="8"/>
                  </a:lnTo>
                  <a:lnTo>
                    <a:pt x="12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3" name="Freeform 1577"/>
            <p:cNvSpPr>
              <a:spLocks/>
            </p:cNvSpPr>
            <p:nvPr/>
          </p:nvSpPr>
          <p:spPr bwMode="auto">
            <a:xfrm>
              <a:off x="2665" y="2986"/>
              <a:ext cx="148" cy="86"/>
            </a:xfrm>
            <a:custGeom>
              <a:avLst/>
              <a:gdLst>
                <a:gd name="T0" fmla="*/ 6 w 148"/>
                <a:gd name="T1" fmla="*/ 25 h 86"/>
                <a:gd name="T2" fmla="*/ 5 w 148"/>
                <a:gd name="T3" fmla="*/ 26 h 86"/>
                <a:gd name="T4" fmla="*/ 3 w 148"/>
                <a:gd name="T5" fmla="*/ 29 h 86"/>
                <a:gd name="T6" fmla="*/ 1 w 148"/>
                <a:gd name="T7" fmla="*/ 30 h 86"/>
                <a:gd name="T8" fmla="*/ 0 w 148"/>
                <a:gd name="T9" fmla="*/ 33 h 86"/>
                <a:gd name="T10" fmla="*/ 0 w 148"/>
                <a:gd name="T11" fmla="*/ 36 h 86"/>
                <a:gd name="T12" fmla="*/ 0 w 148"/>
                <a:gd name="T13" fmla="*/ 40 h 86"/>
                <a:gd name="T14" fmla="*/ 1 w 148"/>
                <a:gd name="T15" fmla="*/ 45 h 86"/>
                <a:gd name="T16" fmla="*/ 2 w 148"/>
                <a:gd name="T17" fmla="*/ 51 h 86"/>
                <a:gd name="T18" fmla="*/ 3 w 148"/>
                <a:gd name="T19" fmla="*/ 55 h 86"/>
                <a:gd name="T20" fmla="*/ 6 w 148"/>
                <a:gd name="T21" fmla="*/ 57 h 86"/>
                <a:gd name="T22" fmla="*/ 98 w 148"/>
                <a:gd name="T23" fmla="*/ 82 h 86"/>
                <a:gd name="T24" fmla="*/ 111 w 148"/>
                <a:gd name="T25" fmla="*/ 85 h 86"/>
                <a:gd name="T26" fmla="*/ 120 w 148"/>
                <a:gd name="T27" fmla="*/ 85 h 86"/>
                <a:gd name="T28" fmla="*/ 124 w 148"/>
                <a:gd name="T29" fmla="*/ 84 h 86"/>
                <a:gd name="T30" fmla="*/ 131 w 148"/>
                <a:gd name="T31" fmla="*/ 82 h 86"/>
                <a:gd name="T32" fmla="*/ 134 w 148"/>
                <a:gd name="T33" fmla="*/ 79 h 86"/>
                <a:gd name="T34" fmla="*/ 137 w 148"/>
                <a:gd name="T35" fmla="*/ 78 h 86"/>
                <a:gd name="T36" fmla="*/ 141 w 148"/>
                <a:gd name="T37" fmla="*/ 77 h 86"/>
                <a:gd name="T38" fmla="*/ 144 w 148"/>
                <a:gd name="T39" fmla="*/ 75 h 86"/>
                <a:gd name="T40" fmla="*/ 146 w 148"/>
                <a:gd name="T41" fmla="*/ 71 h 86"/>
                <a:gd name="T42" fmla="*/ 147 w 148"/>
                <a:gd name="T43" fmla="*/ 67 h 86"/>
                <a:gd name="T44" fmla="*/ 147 w 148"/>
                <a:gd name="T45" fmla="*/ 48 h 86"/>
                <a:gd name="T46" fmla="*/ 145 w 148"/>
                <a:gd name="T47" fmla="*/ 43 h 86"/>
                <a:gd name="T48" fmla="*/ 141 w 148"/>
                <a:gd name="T49" fmla="*/ 34 h 86"/>
                <a:gd name="T50" fmla="*/ 137 w 148"/>
                <a:gd name="T51" fmla="*/ 30 h 86"/>
                <a:gd name="T52" fmla="*/ 132 w 148"/>
                <a:gd name="T53" fmla="*/ 25 h 86"/>
                <a:gd name="T54" fmla="*/ 123 w 148"/>
                <a:gd name="T55" fmla="*/ 18 h 86"/>
                <a:gd name="T56" fmla="*/ 116 w 148"/>
                <a:gd name="T57" fmla="*/ 14 h 86"/>
                <a:gd name="T58" fmla="*/ 103 w 148"/>
                <a:gd name="T59" fmla="*/ 9 h 86"/>
                <a:gd name="T60" fmla="*/ 91 w 148"/>
                <a:gd name="T61" fmla="*/ 3 h 86"/>
                <a:gd name="T62" fmla="*/ 80 w 148"/>
                <a:gd name="T63" fmla="*/ 2 h 86"/>
                <a:gd name="T64" fmla="*/ 72 w 148"/>
                <a:gd name="T65" fmla="*/ 1 h 86"/>
                <a:gd name="T66" fmla="*/ 62 w 148"/>
                <a:gd name="T67" fmla="*/ 0 h 86"/>
                <a:gd name="T68" fmla="*/ 53 w 148"/>
                <a:gd name="T69" fmla="*/ 0 h 86"/>
                <a:gd name="T70" fmla="*/ 43 w 148"/>
                <a:gd name="T71" fmla="*/ 0 h 86"/>
                <a:gd name="T72" fmla="*/ 34 w 148"/>
                <a:gd name="T73" fmla="*/ 2 h 86"/>
                <a:gd name="T74" fmla="*/ 29 w 148"/>
                <a:gd name="T75" fmla="*/ 3 h 86"/>
                <a:gd name="T76" fmla="*/ 6 w 148"/>
                <a:gd name="T77" fmla="*/ 25 h 8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48"/>
                <a:gd name="T118" fmla="*/ 0 h 86"/>
                <a:gd name="T119" fmla="*/ 148 w 148"/>
                <a:gd name="T120" fmla="*/ 86 h 8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48" h="86">
                  <a:moveTo>
                    <a:pt x="6" y="25"/>
                  </a:moveTo>
                  <a:lnTo>
                    <a:pt x="5" y="26"/>
                  </a:lnTo>
                  <a:lnTo>
                    <a:pt x="3" y="29"/>
                  </a:lnTo>
                  <a:lnTo>
                    <a:pt x="1" y="30"/>
                  </a:lnTo>
                  <a:lnTo>
                    <a:pt x="0" y="33"/>
                  </a:lnTo>
                  <a:lnTo>
                    <a:pt x="0" y="36"/>
                  </a:lnTo>
                  <a:lnTo>
                    <a:pt x="0" y="40"/>
                  </a:lnTo>
                  <a:lnTo>
                    <a:pt x="1" y="45"/>
                  </a:lnTo>
                  <a:lnTo>
                    <a:pt x="2" y="51"/>
                  </a:lnTo>
                  <a:lnTo>
                    <a:pt x="3" y="55"/>
                  </a:lnTo>
                  <a:lnTo>
                    <a:pt x="6" y="57"/>
                  </a:lnTo>
                  <a:lnTo>
                    <a:pt x="98" y="82"/>
                  </a:lnTo>
                  <a:lnTo>
                    <a:pt x="111" y="85"/>
                  </a:lnTo>
                  <a:lnTo>
                    <a:pt x="120" y="85"/>
                  </a:lnTo>
                  <a:lnTo>
                    <a:pt x="124" y="84"/>
                  </a:lnTo>
                  <a:lnTo>
                    <a:pt x="131" y="82"/>
                  </a:lnTo>
                  <a:lnTo>
                    <a:pt x="134" y="79"/>
                  </a:lnTo>
                  <a:lnTo>
                    <a:pt x="137" y="78"/>
                  </a:lnTo>
                  <a:lnTo>
                    <a:pt x="141" y="77"/>
                  </a:lnTo>
                  <a:lnTo>
                    <a:pt x="144" y="75"/>
                  </a:lnTo>
                  <a:lnTo>
                    <a:pt x="146" y="71"/>
                  </a:lnTo>
                  <a:lnTo>
                    <a:pt x="147" y="67"/>
                  </a:lnTo>
                  <a:lnTo>
                    <a:pt x="147" y="48"/>
                  </a:lnTo>
                  <a:lnTo>
                    <a:pt x="145" y="43"/>
                  </a:lnTo>
                  <a:lnTo>
                    <a:pt x="141" y="34"/>
                  </a:lnTo>
                  <a:lnTo>
                    <a:pt x="137" y="30"/>
                  </a:lnTo>
                  <a:lnTo>
                    <a:pt x="132" y="25"/>
                  </a:lnTo>
                  <a:lnTo>
                    <a:pt x="123" y="18"/>
                  </a:lnTo>
                  <a:lnTo>
                    <a:pt x="116" y="14"/>
                  </a:lnTo>
                  <a:lnTo>
                    <a:pt x="103" y="9"/>
                  </a:lnTo>
                  <a:lnTo>
                    <a:pt x="91" y="3"/>
                  </a:lnTo>
                  <a:lnTo>
                    <a:pt x="80" y="2"/>
                  </a:lnTo>
                  <a:lnTo>
                    <a:pt x="72" y="1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43" y="0"/>
                  </a:lnTo>
                  <a:lnTo>
                    <a:pt x="34" y="2"/>
                  </a:lnTo>
                  <a:lnTo>
                    <a:pt x="29" y="3"/>
                  </a:lnTo>
                  <a:lnTo>
                    <a:pt x="6" y="25"/>
                  </a:lnTo>
                </a:path>
              </a:pathLst>
            </a:custGeom>
            <a:solidFill>
              <a:srgbClr val="E0E0E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4" name="Freeform 1578"/>
            <p:cNvSpPr>
              <a:spLocks/>
            </p:cNvSpPr>
            <p:nvPr/>
          </p:nvSpPr>
          <p:spPr bwMode="auto">
            <a:xfrm>
              <a:off x="2668" y="3019"/>
              <a:ext cx="111" cy="53"/>
            </a:xfrm>
            <a:custGeom>
              <a:avLst/>
              <a:gdLst>
                <a:gd name="T0" fmla="*/ 0 w 111"/>
                <a:gd name="T1" fmla="*/ 11 h 53"/>
                <a:gd name="T2" fmla="*/ 1 w 111"/>
                <a:gd name="T3" fmla="*/ 16 h 53"/>
                <a:gd name="T4" fmla="*/ 3 w 111"/>
                <a:gd name="T5" fmla="*/ 21 h 53"/>
                <a:gd name="T6" fmla="*/ 5 w 111"/>
                <a:gd name="T7" fmla="*/ 24 h 53"/>
                <a:gd name="T8" fmla="*/ 8 w 111"/>
                <a:gd name="T9" fmla="*/ 26 h 53"/>
                <a:gd name="T10" fmla="*/ 13 w 111"/>
                <a:gd name="T11" fmla="*/ 27 h 53"/>
                <a:gd name="T12" fmla="*/ 19 w 111"/>
                <a:gd name="T13" fmla="*/ 28 h 53"/>
                <a:gd name="T14" fmla="*/ 24 w 111"/>
                <a:gd name="T15" fmla="*/ 30 h 53"/>
                <a:gd name="T16" fmla="*/ 30 w 111"/>
                <a:gd name="T17" fmla="*/ 32 h 53"/>
                <a:gd name="T18" fmla="*/ 35 w 111"/>
                <a:gd name="T19" fmla="*/ 33 h 53"/>
                <a:gd name="T20" fmla="*/ 41 w 111"/>
                <a:gd name="T21" fmla="*/ 34 h 53"/>
                <a:gd name="T22" fmla="*/ 46 w 111"/>
                <a:gd name="T23" fmla="*/ 37 h 53"/>
                <a:gd name="T24" fmla="*/ 52 w 111"/>
                <a:gd name="T25" fmla="*/ 38 h 53"/>
                <a:gd name="T26" fmla="*/ 58 w 111"/>
                <a:gd name="T27" fmla="*/ 38 h 53"/>
                <a:gd name="T28" fmla="*/ 63 w 111"/>
                <a:gd name="T29" fmla="*/ 40 h 53"/>
                <a:gd name="T30" fmla="*/ 69 w 111"/>
                <a:gd name="T31" fmla="*/ 42 h 53"/>
                <a:gd name="T32" fmla="*/ 74 w 111"/>
                <a:gd name="T33" fmla="*/ 43 h 53"/>
                <a:gd name="T34" fmla="*/ 80 w 111"/>
                <a:gd name="T35" fmla="*/ 45 h 53"/>
                <a:gd name="T36" fmla="*/ 85 w 111"/>
                <a:gd name="T37" fmla="*/ 47 h 53"/>
                <a:gd name="T38" fmla="*/ 91 w 111"/>
                <a:gd name="T39" fmla="*/ 48 h 53"/>
                <a:gd name="T40" fmla="*/ 96 w 111"/>
                <a:gd name="T41" fmla="*/ 49 h 53"/>
                <a:gd name="T42" fmla="*/ 102 w 111"/>
                <a:gd name="T43" fmla="*/ 51 h 53"/>
                <a:gd name="T44" fmla="*/ 107 w 111"/>
                <a:gd name="T45" fmla="*/ 52 h 53"/>
                <a:gd name="T46" fmla="*/ 106 w 111"/>
                <a:gd name="T47" fmla="*/ 48 h 53"/>
                <a:gd name="T48" fmla="*/ 107 w 111"/>
                <a:gd name="T49" fmla="*/ 45 h 53"/>
                <a:gd name="T50" fmla="*/ 110 w 111"/>
                <a:gd name="T51" fmla="*/ 41 h 53"/>
                <a:gd name="T52" fmla="*/ 106 w 111"/>
                <a:gd name="T53" fmla="*/ 37 h 53"/>
                <a:gd name="T54" fmla="*/ 101 w 111"/>
                <a:gd name="T55" fmla="*/ 34 h 53"/>
                <a:gd name="T56" fmla="*/ 97 w 111"/>
                <a:gd name="T57" fmla="*/ 31 h 53"/>
                <a:gd name="T58" fmla="*/ 91 w 111"/>
                <a:gd name="T59" fmla="*/ 29 h 53"/>
                <a:gd name="T60" fmla="*/ 86 w 111"/>
                <a:gd name="T61" fmla="*/ 26 h 53"/>
                <a:gd name="T62" fmla="*/ 80 w 111"/>
                <a:gd name="T63" fmla="*/ 23 h 53"/>
                <a:gd name="T64" fmla="*/ 75 w 111"/>
                <a:gd name="T65" fmla="*/ 19 h 53"/>
                <a:gd name="T66" fmla="*/ 70 w 111"/>
                <a:gd name="T67" fmla="*/ 16 h 53"/>
                <a:gd name="T68" fmla="*/ 65 w 111"/>
                <a:gd name="T69" fmla="*/ 14 h 53"/>
                <a:gd name="T70" fmla="*/ 60 w 111"/>
                <a:gd name="T71" fmla="*/ 10 h 53"/>
                <a:gd name="T72" fmla="*/ 55 w 111"/>
                <a:gd name="T73" fmla="*/ 7 h 53"/>
                <a:gd name="T74" fmla="*/ 49 w 111"/>
                <a:gd name="T75" fmla="*/ 5 h 53"/>
                <a:gd name="T76" fmla="*/ 44 w 111"/>
                <a:gd name="T77" fmla="*/ 3 h 53"/>
                <a:gd name="T78" fmla="*/ 39 w 111"/>
                <a:gd name="T79" fmla="*/ 1 h 53"/>
                <a:gd name="T80" fmla="*/ 33 w 111"/>
                <a:gd name="T81" fmla="*/ 0 h 53"/>
                <a:gd name="T82" fmla="*/ 28 w 111"/>
                <a:gd name="T83" fmla="*/ 0 h 53"/>
                <a:gd name="T84" fmla="*/ 22 w 111"/>
                <a:gd name="T85" fmla="*/ 0 h 53"/>
                <a:gd name="T86" fmla="*/ 17 w 111"/>
                <a:gd name="T87" fmla="*/ 0 h 53"/>
                <a:gd name="T88" fmla="*/ 11 w 111"/>
                <a:gd name="T89" fmla="*/ 3 h 53"/>
                <a:gd name="T90" fmla="*/ 6 w 111"/>
                <a:gd name="T91" fmla="*/ 5 h 53"/>
                <a:gd name="T92" fmla="*/ 1 w 111"/>
                <a:gd name="T93" fmla="*/ 9 h 53"/>
                <a:gd name="T94" fmla="*/ 1 w 111"/>
                <a:gd name="T95" fmla="*/ 9 h 5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11"/>
                <a:gd name="T145" fmla="*/ 0 h 53"/>
                <a:gd name="T146" fmla="*/ 111 w 111"/>
                <a:gd name="T147" fmla="*/ 53 h 5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11" h="53">
                  <a:moveTo>
                    <a:pt x="1" y="9"/>
                  </a:moveTo>
                  <a:lnTo>
                    <a:pt x="0" y="11"/>
                  </a:lnTo>
                  <a:lnTo>
                    <a:pt x="0" y="14"/>
                  </a:lnTo>
                  <a:lnTo>
                    <a:pt x="1" y="16"/>
                  </a:lnTo>
                  <a:lnTo>
                    <a:pt x="2" y="18"/>
                  </a:lnTo>
                  <a:lnTo>
                    <a:pt x="3" y="21"/>
                  </a:lnTo>
                  <a:lnTo>
                    <a:pt x="3" y="23"/>
                  </a:lnTo>
                  <a:lnTo>
                    <a:pt x="5" y="24"/>
                  </a:lnTo>
                  <a:lnTo>
                    <a:pt x="6" y="26"/>
                  </a:lnTo>
                  <a:lnTo>
                    <a:pt x="8" y="26"/>
                  </a:lnTo>
                  <a:lnTo>
                    <a:pt x="11" y="27"/>
                  </a:lnTo>
                  <a:lnTo>
                    <a:pt x="13" y="27"/>
                  </a:lnTo>
                  <a:lnTo>
                    <a:pt x="16" y="27"/>
                  </a:lnTo>
                  <a:lnTo>
                    <a:pt x="19" y="28"/>
                  </a:lnTo>
                  <a:lnTo>
                    <a:pt x="22" y="29"/>
                  </a:lnTo>
                  <a:lnTo>
                    <a:pt x="24" y="30"/>
                  </a:lnTo>
                  <a:lnTo>
                    <a:pt x="27" y="31"/>
                  </a:lnTo>
                  <a:lnTo>
                    <a:pt x="30" y="32"/>
                  </a:lnTo>
                  <a:lnTo>
                    <a:pt x="33" y="32"/>
                  </a:lnTo>
                  <a:lnTo>
                    <a:pt x="35" y="33"/>
                  </a:lnTo>
                  <a:lnTo>
                    <a:pt x="38" y="34"/>
                  </a:lnTo>
                  <a:lnTo>
                    <a:pt x="41" y="34"/>
                  </a:lnTo>
                  <a:lnTo>
                    <a:pt x="44" y="35"/>
                  </a:lnTo>
                  <a:lnTo>
                    <a:pt x="46" y="37"/>
                  </a:lnTo>
                  <a:lnTo>
                    <a:pt x="49" y="36"/>
                  </a:lnTo>
                  <a:lnTo>
                    <a:pt x="52" y="38"/>
                  </a:lnTo>
                  <a:lnTo>
                    <a:pt x="55" y="37"/>
                  </a:lnTo>
                  <a:lnTo>
                    <a:pt x="58" y="38"/>
                  </a:lnTo>
                  <a:lnTo>
                    <a:pt x="60" y="41"/>
                  </a:lnTo>
                  <a:lnTo>
                    <a:pt x="63" y="40"/>
                  </a:lnTo>
                  <a:lnTo>
                    <a:pt x="66" y="41"/>
                  </a:lnTo>
                  <a:lnTo>
                    <a:pt x="69" y="42"/>
                  </a:lnTo>
                  <a:lnTo>
                    <a:pt x="71" y="42"/>
                  </a:lnTo>
                  <a:lnTo>
                    <a:pt x="74" y="43"/>
                  </a:lnTo>
                  <a:lnTo>
                    <a:pt x="77" y="43"/>
                  </a:lnTo>
                  <a:lnTo>
                    <a:pt x="80" y="45"/>
                  </a:lnTo>
                  <a:lnTo>
                    <a:pt x="83" y="45"/>
                  </a:lnTo>
                  <a:lnTo>
                    <a:pt x="85" y="47"/>
                  </a:lnTo>
                  <a:lnTo>
                    <a:pt x="88" y="47"/>
                  </a:lnTo>
                  <a:lnTo>
                    <a:pt x="91" y="48"/>
                  </a:lnTo>
                  <a:lnTo>
                    <a:pt x="93" y="48"/>
                  </a:lnTo>
                  <a:lnTo>
                    <a:pt x="96" y="49"/>
                  </a:lnTo>
                  <a:lnTo>
                    <a:pt x="99" y="50"/>
                  </a:lnTo>
                  <a:lnTo>
                    <a:pt x="102" y="51"/>
                  </a:lnTo>
                  <a:lnTo>
                    <a:pt x="104" y="52"/>
                  </a:lnTo>
                  <a:lnTo>
                    <a:pt x="107" y="52"/>
                  </a:lnTo>
                  <a:lnTo>
                    <a:pt x="109" y="50"/>
                  </a:lnTo>
                  <a:lnTo>
                    <a:pt x="106" y="48"/>
                  </a:lnTo>
                  <a:lnTo>
                    <a:pt x="104" y="46"/>
                  </a:lnTo>
                  <a:lnTo>
                    <a:pt x="107" y="45"/>
                  </a:lnTo>
                  <a:lnTo>
                    <a:pt x="109" y="43"/>
                  </a:lnTo>
                  <a:lnTo>
                    <a:pt x="110" y="41"/>
                  </a:lnTo>
                  <a:lnTo>
                    <a:pt x="109" y="38"/>
                  </a:lnTo>
                  <a:lnTo>
                    <a:pt x="106" y="37"/>
                  </a:lnTo>
                  <a:lnTo>
                    <a:pt x="104" y="36"/>
                  </a:lnTo>
                  <a:lnTo>
                    <a:pt x="101" y="34"/>
                  </a:lnTo>
                  <a:lnTo>
                    <a:pt x="99" y="32"/>
                  </a:lnTo>
                  <a:lnTo>
                    <a:pt x="97" y="31"/>
                  </a:lnTo>
                  <a:lnTo>
                    <a:pt x="94" y="30"/>
                  </a:lnTo>
                  <a:lnTo>
                    <a:pt x="91" y="29"/>
                  </a:lnTo>
                  <a:lnTo>
                    <a:pt x="88" y="27"/>
                  </a:lnTo>
                  <a:lnTo>
                    <a:pt x="86" y="26"/>
                  </a:lnTo>
                  <a:lnTo>
                    <a:pt x="83" y="24"/>
                  </a:lnTo>
                  <a:lnTo>
                    <a:pt x="80" y="23"/>
                  </a:lnTo>
                  <a:lnTo>
                    <a:pt x="77" y="21"/>
                  </a:lnTo>
                  <a:lnTo>
                    <a:pt x="75" y="19"/>
                  </a:lnTo>
                  <a:lnTo>
                    <a:pt x="73" y="18"/>
                  </a:lnTo>
                  <a:lnTo>
                    <a:pt x="70" y="16"/>
                  </a:lnTo>
                  <a:lnTo>
                    <a:pt x="68" y="15"/>
                  </a:lnTo>
                  <a:lnTo>
                    <a:pt x="65" y="14"/>
                  </a:lnTo>
                  <a:lnTo>
                    <a:pt x="63" y="11"/>
                  </a:lnTo>
                  <a:lnTo>
                    <a:pt x="60" y="10"/>
                  </a:lnTo>
                  <a:lnTo>
                    <a:pt x="58" y="9"/>
                  </a:lnTo>
                  <a:lnTo>
                    <a:pt x="55" y="7"/>
                  </a:lnTo>
                  <a:lnTo>
                    <a:pt x="52" y="6"/>
                  </a:lnTo>
                  <a:lnTo>
                    <a:pt x="49" y="5"/>
                  </a:lnTo>
                  <a:lnTo>
                    <a:pt x="47" y="4"/>
                  </a:lnTo>
                  <a:lnTo>
                    <a:pt x="44" y="3"/>
                  </a:lnTo>
                  <a:lnTo>
                    <a:pt x="41" y="2"/>
                  </a:lnTo>
                  <a:lnTo>
                    <a:pt x="39" y="1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1" y="3"/>
                  </a:lnTo>
                  <a:lnTo>
                    <a:pt x="8" y="4"/>
                  </a:lnTo>
                  <a:lnTo>
                    <a:pt x="6" y="5"/>
                  </a:lnTo>
                  <a:lnTo>
                    <a:pt x="4" y="7"/>
                  </a:lnTo>
                  <a:lnTo>
                    <a:pt x="1" y="9"/>
                  </a:lnTo>
                  <a:lnTo>
                    <a:pt x="0" y="11"/>
                  </a:lnTo>
                  <a:lnTo>
                    <a:pt x="1" y="9"/>
                  </a:lnTo>
                </a:path>
              </a:pathLst>
            </a:custGeom>
            <a:solidFill>
              <a:schemeClr val="bg2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5" name="Freeform 1579"/>
            <p:cNvSpPr>
              <a:spLocks/>
            </p:cNvSpPr>
            <p:nvPr/>
          </p:nvSpPr>
          <p:spPr bwMode="auto">
            <a:xfrm>
              <a:off x="2669" y="3010"/>
              <a:ext cx="112" cy="47"/>
            </a:xfrm>
            <a:custGeom>
              <a:avLst/>
              <a:gdLst>
                <a:gd name="T0" fmla="*/ 111 w 112"/>
                <a:gd name="T1" fmla="*/ 43 h 47"/>
                <a:gd name="T2" fmla="*/ 108 w 112"/>
                <a:gd name="T3" fmla="*/ 44 h 47"/>
                <a:gd name="T4" fmla="*/ 103 w 112"/>
                <a:gd name="T5" fmla="*/ 41 h 47"/>
                <a:gd name="T6" fmla="*/ 97 w 112"/>
                <a:gd name="T7" fmla="*/ 37 h 47"/>
                <a:gd name="T8" fmla="*/ 92 w 112"/>
                <a:gd name="T9" fmla="*/ 32 h 47"/>
                <a:gd name="T10" fmla="*/ 86 w 112"/>
                <a:gd name="T11" fmla="*/ 28 h 47"/>
                <a:gd name="T12" fmla="*/ 81 w 112"/>
                <a:gd name="T13" fmla="*/ 25 h 47"/>
                <a:gd name="T14" fmla="*/ 77 w 112"/>
                <a:gd name="T15" fmla="*/ 20 h 47"/>
                <a:gd name="T16" fmla="*/ 71 w 112"/>
                <a:gd name="T17" fmla="*/ 17 h 47"/>
                <a:gd name="T18" fmla="*/ 66 w 112"/>
                <a:gd name="T19" fmla="*/ 14 h 47"/>
                <a:gd name="T20" fmla="*/ 61 w 112"/>
                <a:gd name="T21" fmla="*/ 11 h 47"/>
                <a:gd name="T22" fmla="*/ 55 w 112"/>
                <a:gd name="T23" fmla="*/ 9 h 47"/>
                <a:gd name="T24" fmla="*/ 50 w 112"/>
                <a:gd name="T25" fmla="*/ 6 h 47"/>
                <a:gd name="T26" fmla="*/ 44 w 112"/>
                <a:gd name="T27" fmla="*/ 4 h 47"/>
                <a:gd name="T28" fmla="*/ 39 w 112"/>
                <a:gd name="T29" fmla="*/ 2 h 47"/>
                <a:gd name="T30" fmla="*/ 33 w 112"/>
                <a:gd name="T31" fmla="*/ 1 h 47"/>
                <a:gd name="T32" fmla="*/ 28 w 112"/>
                <a:gd name="T33" fmla="*/ 1 h 47"/>
                <a:gd name="T34" fmla="*/ 22 w 112"/>
                <a:gd name="T35" fmla="*/ 0 h 47"/>
                <a:gd name="T36" fmla="*/ 17 w 112"/>
                <a:gd name="T37" fmla="*/ 1 h 47"/>
                <a:gd name="T38" fmla="*/ 11 w 112"/>
                <a:gd name="T39" fmla="*/ 2 h 47"/>
                <a:gd name="T40" fmla="*/ 6 w 112"/>
                <a:gd name="T41" fmla="*/ 3 h 47"/>
                <a:gd name="T42" fmla="*/ 1 w 112"/>
                <a:gd name="T43" fmla="*/ 6 h 47"/>
                <a:gd name="T44" fmla="*/ 0 w 112"/>
                <a:gd name="T45" fmla="*/ 11 h 47"/>
                <a:gd name="T46" fmla="*/ 0 w 112"/>
                <a:gd name="T47" fmla="*/ 16 h 47"/>
                <a:gd name="T48" fmla="*/ 5 w 112"/>
                <a:gd name="T49" fmla="*/ 16 h 47"/>
                <a:gd name="T50" fmla="*/ 11 w 112"/>
                <a:gd name="T51" fmla="*/ 15 h 47"/>
                <a:gd name="T52" fmla="*/ 16 w 112"/>
                <a:gd name="T53" fmla="*/ 12 h 47"/>
                <a:gd name="T54" fmla="*/ 22 w 112"/>
                <a:gd name="T55" fmla="*/ 11 h 47"/>
                <a:gd name="T56" fmla="*/ 27 w 112"/>
                <a:gd name="T57" fmla="*/ 10 h 47"/>
                <a:gd name="T58" fmla="*/ 33 w 112"/>
                <a:gd name="T59" fmla="*/ 11 h 47"/>
                <a:gd name="T60" fmla="*/ 38 w 112"/>
                <a:gd name="T61" fmla="*/ 12 h 47"/>
                <a:gd name="T62" fmla="*/ 44 w 112"/>
                <a:gd name="T63" fmla="*/ 14 h 47"/>
                <a:gd name="T64" fmla="*/ 49 w 112"/>
                <a:gd name="T65" fmla="*/ 16 h 47"/>
                <a:gd name="T66" fmla="*/ 55 w 112"/>
                <a:gd name="T67" fmla="*/ 19 h 47"/>
                <a:gd name="T68" fmla="*/ 60 w 112"/>
                <a:gd name="T69" fmla="*/ 20 h 47"/>
                <a:gd name="T70" fmla="*/ 65 w 112"/>
                <a:gd name="T71" fmla="*/ 24 h 47"/>
                <a:gd name="T72" fmla="*/ 69 w 112"/>
                <a:gd name="T73" fmla="*/ 26 h 47"/>
                <a:gd name="T74" fmla="*/ 74 w 112"/>
                <a:gd name="T75" fmla="*/ 28 h 47"/>
                <a:gd name="T76" fmla="*/ 79 w 112"/>
                <a:gd name="T77" fmla="*/ 31 h 47"/>
                <a:gd name="T78" fmla="*/ 84 w 112"/>
                <a:gd name="T79" fmla="*/ 34 h 47"/>
                <a:gd name="T80" fmla="*/ 88 w 112"/>
                <a:gd name="T81" fmla="*/ 37 h 47"/>
                <a:gd name="T82" fmla="*/ 93 w 112"/>
                <a:gd name="T83" fmla="*/ 40 h 47"/>
                <a:gd name="T84" fmla="*/ 98 w 112"/>
                <a:gd name="T85" fmla="*/ 43 h 47"/>
                <a:gd name="T86" fmla="*/ 104 w 112"/>
                <a:gd name="T87" fmla="*/ 44 h 47"/>
                <a:gd name="T88" fmla="*/ 109 w 112"/>
                <a:gd name="T89" fmla="*/ 46 h 4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12"/>
                <a:gd name="T136" fmla="*/ 0 h 47"/>
                <a:gd name="T137" fmla="*/ 112 w 112"/>
                <a:gd name="T138" fmla="*/ 47 h 47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12" h="47">
                  <a:moveTo>
                    <a:pt x="111" y="45"/>
                  </a:moveTo>
                  <a:lnTo>
                    <a:pt x="111" y="43"/>
                  </a:lnTo>
                  <a:lnTo>
                    <a:pt x="111" y="44"/>
                  </a:lnTo>
                  <a:lnTo>
                    <a:pt x="108" y="44"/>
                  </a:lnTo>
                  <a:lnTo>
                    <a:pt x="106" y="42"/>
                  </a:lnTo>
                  <a:lnTo>
                    <a:pt x="103" y="41"/>
                  </a:lnTo>
                  <a:lnTo>
                    <a:pt x="100" y="39"/>
                  </a:lnTo>
                  <a:lnTo>
                    <a:pt x="97" y="37"/>
                  </a:lnTo>
                  <a:lnTo>
                    <a:pt x="95" y="35"/>
                  </a:lnTo>
                  <a:lnTo>
                    <a:pt x="92" y="32"/>
                  </a:lnTo>
                  <a:lnTo>
                    <a:pt x="89" y="30"/>
                  </a:lnTo>
                  <a:lnTo>
                    <a:pt x="86" y="28"/>
                  </a:lnTo>
                  <a:lnTo>
                    <a:pt x="84" y="27"/>
                  </a:lnTo>
                  <a:lnTo>
                    <a:pt x="81" y="25"/>
                  </a:lnTo>
                  <a:lnTo>
                    <a:pt x="80" y="23"/>
                  </a:lnTo>
                  <a:lnTo>
                    <a:pt x="77" y="20"/>
                  </a:lnTo>
                  <a:lnTo>
                    <a:pt x="74" y="19"/>
                  </a:lnTo>
                  <a:lnTo>
                    <a:pt x="71" y="17"/>
                  </a:lnTo>
                  <a:lnTo>
                    <a:pt x="69" y="15"/>
                  </a:lnTo>
                  <a:lnTo>
                    <a:pt x="66" y="14"/>
                  </a:lnTo>
                  <a:lnTo>
                    <a:pt x="63" y="12"/>
                  </a:lnTo>
                  <a:lnTo>
                    <a:pt x="61" y="11"/>
                  </a:lnTo>
                  <a:lnTo>
                    <a:pt x="58" y="10"/>
                  </a:lnTo>
                  <a:lnTo>
                    <a:pt x="55" y="9"/>
                  </a:lnTo>
                  <a:lnTo>
                    <a:pt x="52" y="7"/>
                  </a:lnTo>
                  <a:lnTo>
                    <a:pt x="50" y="6"/>
                  </a:lnTo>
                  <a:lnTo>
                    <a:pt x="47" y="5"/>
                  </a:lnTo>
                  <a:lnTo>
                    <a:pt x="44" y="4"/>
                  </a:lnTo>
                  <a:lnTo>
                    <a:pt x="41" y="3"/>
                  </a:lnTo>
                  <a:lnTo>
                    <a:pt x="39" y="2"/>
                  </a:lnTo>
                  <a:lnTo>
                    <a:pt x="35" y="2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1"/>
                  </a:lnTo>
                  <a:lnTo>
                    <a:pt x="25" y="1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7" y="1"/>
                  </a:lnTo>
                  <a:lnTo>
                    <a:pt x="14" y="1"/>
                  </a:lnTo>
                  <a:lnTo>
                    <a:pt x="11" y="2"/>
                  </a:lnTo>
                  <a:lnTo>
                    <a:pt x="9" y="2"/>
                  </a:lnTo>
                  <a:lnTo>
                    <a:pt x="6" y="3"/>
                  </a:lnTo>
                  <a:lnTo>
                    <a:pt x="3" y="4"/>
                  </a:lnTo>
                  <a:lnTo>
                    <a:pt x="1" y="6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3" y="17"/>
                  </a:lnTo>
                  <a:lnTo>
                    <a:pt x="5" y="16"/>
                  </a:lnTo>
                  <a:lnTo>
                    <a:pt x="8" y="15"/>
                  </a:lnTo>
                  <a:lnTo>
                    <a:pt x="11" y="15"/>
                  </a:lnTo>
                  <a:lnTo>
                    <a:pt x="14" y="14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22" y="11"/>
                  </a:lnTo>
                  <a:lnTo>
                    <a:pt x="25" y="10"/>
                  </a:lnTo>
                  <a:lnTo>
                    <a:pt x="27" y="10"/>
                  </a:lnTo>
                  <a:lnTo>
                    <a:pt x="30" y="10"/>
                  </a:lnTo>
                  <a:lnTo>
                    <a:pt x="33" y="11"/>
                  </a:lnTo>
                  <a:lnTo>
                    <a:pt x="35" y="12"/>
                  </a:lnTo>
                  <a:lnTo>
                    <a:pt x="38" y="12"/>
                  </a:lnTo>
                  <a:lnTo>
                    <a:pt x="41" y="13"/>
                  </a:lnTo>
                  <a:lnTo>
                    <a:pt x="44" y="14"/>
                  </a:lnTo>
                  <a:lnTo>
                    <a:pt x="46" y="15"/>
                  </a:lnTo>
                  <a:lnTo>
                    <a:pt x="49" y="16"/>
                  </a:lnTo>
                  <a:lnTo>
                    <a:pt x="52" y="17"/>
                  </a:lnTo>
                  <a:lnTo>
                    <a:pt x="55" y="19"/>
                  </a:lnTo>
                  <a:lnTo>
                    <a:pt x="57" y="20"/>
                  </a:lnTo>
                  <a:lnTo>
                    <a:pt x="60" y="20"/>
                  </a:lnTo>
                  <a:lnTo>
                    <a:pt x="63" y="21"/>
                  </a:lnTo>
                  <a:lnTo>
                    <a:pt x="65" y="24"/>
                  </a:lnTo>
                  <a:lnTo>
                    <a:pt x="67" y="24"/>
                  </a:lnTo>
                  <a:lnTo>
                    <a:pt x="69" y="26"/>
                  </a:lnTo>
                  <a:lnTo>
                    <a:pt x="71" y="27"/>
                  </a:lnTo>
                  <a:lnTo>
                    <a:pt x="74" y="28"/>
                  </a:lnTo>
                  <a:lnTo>
                    <a:pt x="76" y="29"/>
                  </a:lnTo>
                  <a:lnTo>
                    <a:pt x="79" y="31"/>
                  </a:lnTo>
                  <a:lnTo>
                    <a:pt x="82" y="32"/>
                  </a:lnTo>
                  <a:lnTo>
                    <a:pt x="84" y="34"/>
                  </a:lnTo>
                  <a:lnTo>
                    <a:pt x="86" y="35"/>
                  </a:lnTo>
                  <a:lnTo>
                    <a:pt x="88" y="37"/>
                  </a:lnTo>
                  <a:lnTo>
                    <a:pt x="90" y="38"/>
                  </a:lnTo>
                  <a:lnTo>
                    <a:pt x="93" y="40"/>
                  </a:lnTo>
                  <a:lnTo>
                    <a:pt x="96" y="42"/>
                  </a:lnTo>
                  <a:lnTo>
                    <a:pt x="98" y="43"/>
                  </a:lnTo>
                  <a:lnTo>
                    <a:pt x="101" y="43"/>
                  </a:lnTo>
                  <a:lnTo>
                    <a:pt x="104" y="44"/>
                  </a:lnTo>
                  <a:lnTo>
                    <a:pt x="106" y="46"/>
                  </a:lnTo>
                  <a:lnTo>
                    <a:pt x="109" y="46"/>
                  </a:lnTo>
                  <a:lnTo>
                    <a:pt x="111" y="45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6" name="Freeform 1580"/>
            <p:cNvSpPr>
              <a:spLocks/>
            </p:cNvSpPr>
            <p:nvPr/>
          </p:nvSpPr>
          <p:spPr bwMode="auto">
            <a:xfrm>
              <a:off x="2770" y="3026"/>
              <a:ext cx="45" cy="45"/>
            </a:xfrm>
            <a:custGeom>
              <a:avLst/>
              <a:gdLst>
                <a:gd name="T0" fmla="*/ 3 w 45"/>
                <a:gd name="T1" fmla="*/ 24 h 45"/>
                <a:gd name="T2" fmla="*/ 8 w 45"/>
                <a:gd name="T3" fmla="*/ 25 h 45"/>
                <a:gd name="T4" fmla="*/ 15 w 45"/>
                <a:gd name="T5" fmla="*/ 25 h 45"/>
                <a:gd name="T6" fmla="*/ 22 w 45"/>
                <a:gd name="T7" fmla="*/ 24 h 45"/>
                <a:gd name="T8" fmla="*/ 27 w 45"/>
                <a:gd name="T9" fmla="*/ 23 h 45"/>
                <a:gd name="T10" fmla="*/ 34 w 45"/>
                <a:gd name="T11" fmla="*/ 19 h 45"/>
                <a:gd name="T12" fmla="*/ 39 w 45"/>
                <a:gd name="T13" fmla="*/ 13 h 45"/>
                <a:gd name="T14" fmla="*/ 41 w 45"/>
                <a:gd name="T15" fmla="*/ 10 h 45"/>
                <a:gd name="T16" fmla="*/ 42 w 45"/>
                <a:gd name="T17" fmla="*/ 8 h 45"/>
                <a:gd name="T18" fmla="*/ 42 w 45"/>
                <a:gd name="T19" fmla="*/ 5 h 45"/>
                <a:gd name="T20" fmla="*/ 39 w 45"/>
                <a:gd name="T21" fmla="*/ 0 h 45"/>
                <a:gd name="T22" fmla="*/ 43 w 45"/>
                <a:gd name="T23" fmla="*/ 5 h 45"/>
                <a:gd name="T24" fmla="*/ 44 w 45"/>
                <a:gd name="T25" fmla="*/ 10 h 45"/>
                <a:gd name="T26" fmla="*/ 44 w 45"/>
                <a:gd name="T27" fmla="*/ 25 h 45"/>
                <a:gd name="T28" fmla="*/ 43 w 45"/>
                <a:gd name="T29" fmla="*/ 30 h 45"/>
                <a:gd name="T30" fmla="*/ 39 w 45"/>
                <a:gd name="T31" fmla="*/ 34 h 45"/>
                <a:gd name="T32" fmla="*/ 37 w 45"/>
                <a:gd name="T33" fmla="*/ 37 h 45"/>
                <a:gd name="T34" fmla="*/ 32 w 45"/>
                <a:gd name="T35" fmla="*/ 38 h 45"/>
                <a:gd name="T36" fmla="*/ 29 w 45"/>
                <a:gd name="T37" fmla="*/ 40 h 45"/>
                <a:gd name="T38" fmla="*/ 23 w 45"/>
                <a:gd name="T39" fmla="*/ 42 h 45"/>
                <a:gd name="T40" fmla="*/ 17 w 45"/>
                <a:gd name="T41" fmla="*/ 44 h 45"/>
                <a:gd name="T42" fmla="*/ 10 w 45"/>
                <a:gd name="T43" fmla="*/ 44 h 45"/>
                <a:gd name="T44" fmla="*/ 6 w 45"/>
                <a:gd name="T45" fmla="*/ 44 h 45"/>
                <a:gd name="T46" fmla="*/ 3 w 45"/>
                <a:gd name="T47" fmla="*/ 40 h 45"/>
                <a:gd name="T48" fmla="*/ 0 w 45"/>
                <a:gd name="T49" fmla="*/ 36 h 45"/>
                <a:gd name="T50" fmla="*/ 2 w 45"/>
                <a:gd name="T51" fmla="*/ 34 h 45"/>
                <a:gd name="T52" fmla="*/ 6 w 45"/>
                <a:gd name="T53" fmla="*/ 32 h 45"/>
                <a:gd name="T54" fmla="*/ 4 w 45"/>
                <a:gd name="T55" fmla="*/ 30 h 45"/>
                <a:gd name="T56" fmla="*/ 3 w 45"/>
                <a:gd name="T57" fmla="*/ 29 h 45"/>
                <a:gd name="T58" fmla="*/ 3 w 45"/>
                <a:gd name="T59" fmla="*/ 26 h 45"/>
                <a:gd name="T60" fmla="*/ 3 w 45"/>
                <a:gd name="T61" fmla="*/ 24 h 4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5"/>
                <a:gd name="T94" fmla="*/ 0 h 45"/>
                <a:gd name="T95" fmla="*/ 45 w 45"/>
                <a:gd name="T96" fmla="*/ 45 h 4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5" h="45">
                  <a:moveTo>
                    <a:pt x="3" y="24"/>
                  </a:moveTo>
                  <a:lnTo>
                    <a:pt x="8" y="25"/>
                  </a:lnTo>
                  <a:lnTo>
                    <a:pt x="15" y="25"/>
                  </a:lnTo>
                  <a:lnTo>
                    <a:pt x="22" y="24"/>
                  </a:lnTo>
                  <a:lnTo>
                    <a:pt x="27" y="23"/>
                  </a:lnTo>
                  <a:lnTo>
                    <a:pt x="34" y="19"/>
                  </a:lnTo>
                  <a:lnTo>
                    <a:pt x="39" y="13"/>
                  </a:lnTo>
                  <a:lnTo>
                    <a:pt x="41" y="10"/>
                  </a:lnTo>
                  <a:lnTo>
                    <a:pt x="42" y="8"/>
                  </a:lnTo>
                  <a:lnTo>
                    <a:pt x="42" y="5"/>
                  </a:lnTo>
                  <a:lnTo>
                    <a:pt x="39" y="0"/>
                  </a:lnTo>
                  <a:lnTo>
                    <a:pt x="43" y="5"/>
                  </a:lnTo>
                  <a:lnTo>
                    <a:pt x="44" y="10"/>
                  </a:lnTo>
                  <a:lnTo>
                    <a:pt x="44" y="25"/>
                  </a:lnTo>
                  <a:lnTo>
                    <a:pt x="43" y="30"/>
                  </a:lnTo>
                  <a:lnTo>
                    <a:pt x="39" y="34"/>
                  </a:lnTo>
                  <a:lnTo>
                    <a:pt x="37" y="37"/>
                  </a:lnTo>
                  <a:lnTo>
                    <a:pt x="32" y="38"/>
                  </a:lnTo>
                  <a:lnTo>
                    <a:pt x="29" y="40"/>
                  </a:lnTo>
                  <a:lnTo>
                    <a:pt x="23" y="42"/>
                  </a:lnTo>
                  <a:lnTo>
                    <a:pt x="17" y="44"/>
                  </a:lnTo>
                  <a:lnTo>
                    <a:pt x="10" y="44"/>
                  </a:lnTo>
                  <a:lnTo>
                    <a:pt x="6" y="44"/>
                  </a:lnTo>
                  <a:lnTo>
                    <a:pt x="3" y="40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6" y="32"/>
                  </a:lnTo>
                  <a:lnTo>
                    <a:pt x="4" y="30"/>
                  </a:lnTo>
                  <a:lnTo>
                    <a:pt x="3" y="29"/>
                  </a:lnTo>
                  <a:lnTo>
                    <a:pt x="3" y="26"/>
                  </a:lnTo>
                  <a:lnTo>
                    <a:pt x="3" y="24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7" name="Freeform 1581"/>
            <p:cNvSpPr>
              <a:spLocks/>
            </p:cNvSpPr>
            <p:nvPr/>
          </p:nvSpPr>
          <p:spPr bwMode="auto">
            <a:xfrm>
              <a:off x="2665" y="2940"/>
              <a:ext cx="237" cy="80"/>
            </a:xfrm>
            <a:custGeom>
              <a:avLst/>
              <a:gdLst>
                <a:gd name="T0" fmla="*/ 8 w 237"/>
                <a:gd name="T1" fmla="*/ 73 h 80"/>
                <a:gd name="T2" fmla="*/ 2 w 237"/>
                <a:gd name="T3" fmla="*/ 69 h 80"/>
                <a:gd name="T4" fmla="*/ 0 w 237"/>
                <a:gd name="T5" fmla="*/ 56 h 80"/>
                <a:gd name="T6" fmla="*/ 6 w 237"/>
                <a:gd name="T7" fmla="*/ 41 h 80"/>
                <a:gd name="T8" fmla="*/ 15 w 237"/>
                <a:gd name="T9" fmla="*/ 34 h 80"/>
                <a:gd name="T10" fmla="*/ 30 w 237"/>
                <a:gd name="T11" fmla="*/ 29 h 80"/>
                <a:gd name="T12" fmla="*/ 56 w 237"/>
                <a:gd name="T13" fmla="*/ 28 h 80"/>
                <a:gd name="T14" fmla="*/ 81 w 237"/>
                <a:gd name="T15" fmla="*/ 33 h 80"/>
                <a:gd name="T16" fmla="*/ 96 w 237"/>
                <a:gd name="T17" fmla="*/ 37 h 80"/>
                <a:gd name="T18" fmla="*/ 120 w 237"/>
                <a:gd name="T19" fmla="*/ 48 h 80"/>
                <a:gd name="T20" fmla="*/ 138 w 237"/>
                <a:gd name="T21" fmla="*/ 58 h 80"/>
                <a:gd name="T22" fmla="*/ 159 w 237"/>
                <a:gd name="T23" fmla="*/ 69 h 80"/>
                <a:gd name="T24" fmla="*/ 168 w 237"/>
                <a:gd name="T25" fmla="*/ 73 h 80"/>
                <a:gd name="T26" fmla="*/ 188 w 237"/>
                <a:gd name="T27" fmla="*/ 79 h 80"/>
                <a:gd name="T28" fmla="*/ 202 w 237"/>
                <a:gd name="T29" fmla="*/ 79 h 80"/>
                <a:gd name="T30" fmla="*/ 217 w 237"/>
                <a:gd name="T31" fmla="*/ 74 h 80"/>
                <a:gd name="T32" fmla="*/ 229 w 237"/>
                <a:gd name="T33" fmla="*/ 66 h 80"/>
                <a:gd name="T34" fmla="*/ 235 w 237"/>
                <a:gd name="T35" fmla="*/ 54 h 80"/>
                <a:gd name="T36" fmla="*/ 236 w 237"/>
                <a:gd name="T37" fmla="*/ 38 h 80"/>
                <a:gd name="T38" fmla="*/ 232 w 237"/>
                <a:gd name="T39" fmla="*/ 23 h 80"/>
                <a:gd name="T40" fmla="*/ 222 w 237"/>
                <a:gd name="T41" fmla="*/ 13 h 80"/>
                <a:gd name="T42" fmla="*/ 212 w 237"/>
                <a:gd name="T43" fmla="*/ 0 h 8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37"/>
                <a:gd name="T67" fmla="*/ 0 h 80"/>
                <a:gd name="T68" fmla="*/ 237 w 237"/>
                <a:gd name="T69" fmla="*/ 80 h 8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37" h="80">
                  <a:moveTo>
                    <a:pt x="8" y="73"/>
                  </a:moveTo>
                  <a:lnTo>
                    <a:pt x="2" y="69"/>
                  </a:lnTo>
                  <a:lnTo>
                    <a:pt x="0" y="56"/>
                  </a:lnTo>
                  <a:lnTo>
                    <a:pt x="6" y="41"/>
                  </a:lnTo>
                  <a:lnTo>
                    <a:pt x="15" y="34"/>
                  </a:lnTo>
                  <a:lnTo>
                    <a:pt x="30" y="29"/>
                  </a:lnTo>
                  <a:lnTo>
                    <a:pt x="56" y="28"/>
                  </a:lnTo>
                  <a:lnTo>
                    <a:pt x="81" y="33"/>
                  </a:lnTo>
                  <a:lnTo>
                    <a:pt x="96" y="37"/>
                  </a:lnTo>
                  <a:lnTo>
                    <a:pt x="120" y="48"/>
                  </a:lnTo>
                  <a:lnTo>
                    <a:pt x="138" y="58"/>
                  </a:lnTo>
                  <a:lnTo>
                    <a:pt x="159" y="69"/>
                  </a:lnTo>
                  <a:lnTo>
                    <a:pt x="168" y="73"/>
                  </a:lnTo>
                  <a:lnTo>
                    <a:pt x="188" y="79"/>
                  </a:lnTo>
                  <a:lnTo>
                    <a:pt x="202" y="79"/>
                  </a:lnTo>
                  <a:lnTo>
                    <a:pt x="217" y="74"/>
                  </a:lnTo>
                  <a:lnTo>
                    <a:pt x="229" y="66"/>
                  </a:lnTo>
                  <a:lnTo>
                    <a:pt x="235" y="54"/>
                  </a:lnTo>
                  <a:lnTo>
                    <a:pt x="236" y="38"/>
                  </a:lnTo>
                  <a:lnTo>
                    <a:pt x="232" y="23"/>
                  </a:lnTo>
                  <a:lnTo>
                    <a:pt x="222" y="13"/>
                  </a:lnTo>
                  <a:lnTo>
                    <a:pt x="212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78" name="Freeform 1582"/>
            <p:cNvSpPr>
              <a:spLocks/>
            </p:cNvSpPr>
            <p:nvPr/>
          </p:nvSpPr>
          <p:spPr bwMode="auto">
            <a:xfrm>
              <a:off x="2664" y="2935"/>
              <a:ext cx="237" cy="85"/>
            </a:xfrm>
            <a:custGeom>
              <a:avLst/>
              <a:gdLst>
                <a:gd name="T0" fmla="*/ 8 w 237"/>
                <a:gd name="T1" fmla="*/ 77 h 85"/>
                <a:gd name="T2" fmla="*/ 2 w 237"/>
                <a:gd name="T3" fmla="*/ 73 h 85"/>
                <a:gd name="T4" fmla="*/ 0 w 237"/>
                <a:gd name="T5" fmla="*/ 60 h 85"/>
                <a:gd name="T6" fmla="*/ 6 w 237"/>
                <a:gd name="T7" fmla="*/ 44 h 85"/>
                <a:gd name="T8" fmla="*/ 15 w 237"/>
                <a:gd name="T9" fmla="*/ 36 h 85"/>
                <a:gd name="T10" fmla="*/ 30 w 237"/>
                <a:gd name="T11" fmla="*/ 31 h 85"/>
                <a:gd name="T12" fmla="*/ 56 w 237"/>
                <a:gd name="T13" fmla="*/ 30 h 85"/>
                <a:gd name="T14" fmla="*/ 81 w 237"/>
                <a:gd name="T15" fmla="*/ 35 h 85"/>
                <a:gd name="T16" fmla="*/ 96 w 237"/>
                <a:gd name="T17" fmla="*/ 39 h 85"/>
                <a:gd name="T18" fmla="*/ 120 w 237"/>
                <a:gd name="T19" fmla="*/ 51 h 85"/>
                <a:gd name="T20" fmla="*/ 138 w 237"/>
                <a:gd name="T21" fmla="*/ 61 h 85"/>
                <a:gd name="T22" fmla="*/ 159 w 237"/>
                <a:gd name="T23" fmla="*/ 73 h 85"/>
                <a:gd name="T24" fmla="*/ 168 w 237"/>
                <a:gd name="T25" fmla="*/ 77 h 85"/>
                <a:gd name="T26" fmla="*/ 188 w 237"/>
                <a:gd name="T27" fmla="*/ 84 h 85"/>
                <a:gd name="T28" fmla="*/ 202 w 237"/>
                <a:gd name="T29" fmla="*/ 84 h 85"/>
                <a:gd name="T30" fmla="*/ 217 w 237"/>
                <a:gd name="T31" fmla="*/ 78 h 85"/>
                <a:gd name="T32" fmla="*/ 229 w 237"/>
                <a:gd name="T33" fmla="*/ 71 h 85"/>
                <a:gd name="T34" fmla="*/ 235 w 237"/>
                <a:gd name="T35" fmla="*/ 57 h 85"/>
                <a:gd name="T36" fmla="*/ 236 w 237"/>
                <a:gd name="T37" fmla="*/ 40 h 85"/>
                <a:gd name="T38" fmla="*/ 232 w 237"/>
                <a:gd name="T39" fmla="*/ 24 h 85"/>
                <a:gd name="T40" fmla="*/ 222 w 237"/>
                <a:gd name="T41" fmla="*/ 13 h 85"/>
                <a:gd name="T42" fmla="*/ 212 w 237"/>
                <a:gd name="T43" fmla="*/ 0 h 8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37"/>
                <a:gd name="T67" fmla="*/ 0 h 85"/>
                <a:gd name="T68" fmla="*/ 237 w 237"/>
                <a:gd name="T69" fmla="*/ 85 h 8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37" h="85">
                  <a:moveTo>
                    <a:pt x="8" y="77"/>
                  </a:moveTo>
                  <a:lnTo>
                    <a:pt x="2" y="73"/>
                  </a:lnTo>
                  <a:lnTo>
                    <a:pt x="0" y="60"/>
                  </a:lnTo>
                  <a:lnTo>
                    <a:pt x="6" y="44"/>
                  </a:lnTo>
                  <a:lnTo>
                    <a:pt x="15" y="36"/>
                  </a:lnTo>
                  <a:lnTo>
                    <a:pt x="30" y="31"/>
                  </a:lnTo>
                  <a:lnTo>
                    <a:pt x="56" y="30"/>
                  </a:lnTo>
                  <a:lnTo>
                    <a:pt x="81" y="35"/>
                  </a:lnTo>
                  <a:lnTo>
                    <a:pt x="96" y="39"/>
                  </a:lnTo>
                  <a:lnTo>
                    <a:pt x="120" y="51"/>
                  </a:lnTo>
                  <a:lnTo>
                    <a:pt x="138" y="61"/>
                  </a:lnTo>
                  <a:lnTo>
                    <a:pt x="159" y="73"/>
                  </a:lnTo>
                  <a:lnTo>
                    <a:pt x="168" y="77"/>
                  </a:lnTo>
                  <a:lnTo>
                    <a:pt x="188" y="84"/>
                  </a:lnTo>
                  <a:lnTo>
                    <a:pt x="202" y="84"/>
                  </a:lnTo>
                  <a:lnTo>
                    <a:pt x="217" y="78"/>
                  </a:lnTo>
                  <a:lnTo>
                    <a:pt x="229" y="71"/>
                  </a:lnTo>
                  <a:lnTo>
                    <a:pt x="235" y="57"/>
                  </a:lnTo>
                  <a:lnTo>
                    <a:pt x="236" y="40"/>
                  </a:lnTo>
                  <a:lnTo>
                    <a:pt x="232" y="24"/>
                  </a:lnTo>
                  <a:lnTo>
                    <a:pt x="222" y="13"/>
                  </a:lnTo>
                  <a:lnTo>
                    <a:pt x="212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</p:grpSp>
      <p:grpSp>
        <p:nvGrpSpPr>
          <p:cNvPr id="4" name="Group 1583"/>
          <p:cNvGrpSpPr>
            <a:grpSpLocks/>
          </p:cNvGrpSpPr>
          <p:nvPr/>
        </p:nvGrpSpPr>
        <p:grpSpPr bwMode="auto">
          <a:xfrm>
            <a:off x="6235080" y="5500688"/>
            <a:ext cx="915987" cy="947737"/>
            <a:chOff x="2229" y="2331"/>
            <a:chExt cx="673" cy="741"/>
          </a:xfrm>
        </p:grpSpPr>
        <p:sp>
          <p:nvSpPr>
            <p:cNvPr id="1082" name="AutoShape 1584"/>
            <p:cNvSpPr>
              <a:spLocks noChangeArrowheads="1"/>
            </p:cNvSpPr>
            <p:nvPr/>
          </p:nvSpPr>
          <p:spPr bwMode="auto">
            <a:xfrm>
              <a:off x="2316" y="2331"/>
              <a:ext cx="438" cy="333"/>
            </a:xfrm>
            <a:prstGeom prst="roundRect">
              <a:avLst>
                <a:gd name="adj" fmla="val 12486"/>
              </a:avLst>
            </a:prstGeom>
            <a:solidFill>
              <a:srgbClr val="CECECE"/>
            </a:solidFill>
            <a:ln w="12700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3" name="Freeform 1585"/>
            <p:cNvSpPr>
              <a:spLocks/>
            </p:cNvSpPr>
            <p:nvPr/>
          </p:nvSpPr>
          <p:spPr bwMode="auto">
            <a:xfrm>
              <a:off x="2469" y="2728"/>
              <a:ext cx="17" cy="132"/>
            </a:xfrm>
            <a:custGeom>
              <a:avLst/>
              <a:gdLst>
                <a:gd name="T0" fmla="*/ 0 w 17"/>
                <a:gd name="T1" fmla="*/ 131 h 132"/>
                <a:gd name="T2" fmla="*/ 0 w 17"/>
                <a:gd name="T3" fmla="*/ 0 h 132"/>
                <a:gd name="T4" fmla="*/ 16 w 17"/>
                <a:gd name="T5" fmla="*/ 0 h 132"/>
                <a:gd name="T6" fmla="*/ 16 w 17"/>
                <a:gd name="T7" fmla="*/ 131 h 132"/>
                <a:gd name="T8" fmla="*/ 0 w 17"/>
                <a:gd name="T9" fmla="*/ 131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32"/>
                <a:gd name="T17" fmla="*/ 17 w 17"/>
                <a:gd name="T18" fmla="*/ 132 h 1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32">
                  <a:moveTo>
                    <a:pt x="0" y="131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31"/>
                  </a:lnTo>
                  <a:lnTo>
                    <a:pt x="0" y="131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4" name="Rectangle 1586"/>
            <p:cNvSpPr>
              <a:spLocks noChangeArrowheads="1"/>
            </p:cNvSpPr>
            <p:nvPr/>
          </p:nvSpPr>
          <p:spPr bwMode="auto">
            <a:xfrm>
              <a:off x="2290" y="2731"/>
              <a:ext cx="179" cy="133"/>
            </a:xfrm>
            <a:prstGeom prst="rect">
              <a:avLst/>
            </a:prstGeom>
            <a:solidFill>
              <a:srgbClr val="DADADA"/>
            </a:solidFill>
            <a:ln w="9525">
              <a:solidFill>
                <a:srgbClr val="0070B8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5" name="Freeform 1587"/>
            <p:cNvSpPr>
              <a:spLocks/>
            </p:cNvSpPr>
            <p:nvPr/>
          </p:nvSpPr>
          <p:spPr bwMode="auto">
            <a:xfrm>
              <a:off x="2294" y="2824"/>
              <a:ext cx="189" cy="17"/>
            </a:xfrm>
            <a:custGeom>
              <a:avLst/>
              <a:gdLst>
                <a:gd name="T0" fmla="*/ 188 w 189"/>
                <a:gd name="T1" fmla="*/ 0 h 17"/>
                <a:gd name="T2" fmla="*/ 176 w 189"/>
                <a:gd name="T3" fmla="*/ 16 h 17"/>
                <a:gd name="T4" fmla="*/ 0 w 189"/>
                <a:gd name="T5" fmla="*/ 16 h 17"/>
                <a:gd name="T6" fmla="*/ 0 60000 65536"/>
                <a:gd name="T7" fmla="*/ 0 60000 65536"/>
                <a:gd name="T8" fmla="*/ 0 60000 65536"/>
                <a:gd name="T9" fmla="*/ 0 w 189"/>
                <a:gd name="T10" fmla="*/ 0 h 17"/>
                <a:gd name="T11" fmla="*/ 189 w 189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" h="17">
                  <a:moveTo>
                    <a:pt x="188" y="0"/>
                  </a:moveTo>
                  <a:lnTo>
                    <a:pt x="176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6" name="Line 1588"/>
            <p:cNvSpPr>
              <a:spLocks noChangeShapeType="1"/>
            </p:cNvSpPr>
            <p:nvPr/>
          </p:nvSpPr>
          <p:spPr bwMode="auto">
            <a:xfrm>
              <a:off x="2295" y="2742"/>
              <a:ext cx="167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7" name="Freeform 1589"/>
            <p:cNvSpPr>
              <a:spLocks/>
            </p:cNvSpPr>
            <p:nvPr/>
          </p:nvSpPr>
          <p:spPr bwMode="auto">
            <a:xfrm>
              <a:off x="2290" y="273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8" name="Freeform 1590"/>
            <p:cNvSpPr>
              <a:spLocks/>
            </p:cNvSpPr>
            <p:nvPr/>
          </p:nvSpPr>
          <p:spPr bwMode="auto">
            <a:xfrm>
              <a:off x="2290" y="2747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89" name="Freeform 1591"/>
            <p:cNvSpPr>
              <a:spLocks/>
            </p:cNvSpPr>
            <p:nvPr/>
          </p:nvSpPr>
          <p:spPr bwMode="auto">
            <a:xfrm>
              <a:off x="2290" y="276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0" name="Freeform 1592"/>
            <p:cNvSpPr>
              <a:spLocks/>
            </p:cNvSpPr>
            <p:nvPr/>
          </p:nvSpPr>
          <p:spPr bwMode="auto">
            <a:xfrm>
              <a:off x="2290" y="2782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1" name="Freeform 1593"/>
            <p:cNvSpPr>
              <a:spLocks/>
            </p:cNvSpPr>
            <p:nvPr/>
          </p:nvSpPr>
          <p:spPr bwMode="auto">
            <a:xfrm>
              <a:off x="2290" y="2796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8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2" name="Freeform 1594"/>
            <p:cNvSpPr>
              <a:spLocks/>
            </p:cNvSpPr>
            <p:nvPr/>
          </p:nvSpPr>
          <p:spPr bwMode="auto">
            <a:xfrm>
              <a:off x="2290" y="2836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7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7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3" name="Freeform 1595"/>
            <p:cNvSpPr>
              <a:spLocks/>
            </p:cNvSpPr>
            <p:nvPr/>
          </p:nvSpPr>
          <p:spPr bwMode="auto">
            <a:xfrm>
              <a:off x="2294" y="2810"/>
              <a:ext cx="189" cy="17"/>
            </a:xfrm>
            <a:custGeom>
              <a:avLst/>
              <a:gdLst>
                <a:gd name="T0" fmla="*/ 188 w 189"/>
                <a:gd name="T1" fmla="*/ 0 h 17"/>
                <a:gd name="T2" fmla="*/ 176 w 189"/>
                <a:gd name="T3" fmla="*/ 16 h 17"/>
                <a:gd name="T4" fmla="*/ 0 w 189"/>
                <a:gd name="T5" fmla="*/ 16 h 17"/>
                <a:gd name="T6" fmla="*/ 0 60000 65536"/>
                <a:gd name="T7" fmla="*/ 0 60000 65536"/>
                <a:gd name="T8" fmla="*/ 0 60000 65536"/>
                <a:gd name="T9" fmla="*/ 0 w 189"/>
                <a:gd name="T10" fmla="*/ 0 h 17"/>
                <a:gd name="T11" fmla="*/ 189 w 189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9" h="17">
                  <a:moveTo>
                    <a:pt x="188" y="0"/>
                  </a:moveTo>
                  <a:lnTo>
                    <a:pt x="176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4" name="Freeform 1596"/>
            <p:cNvSpPr>
              <a:spLocks/>
            </p:cNvSpPr>
            <p:nvPr/>
          </p:nvSpPr>
          <p:spPr bwMode="auto">
            <a:xfrm>
              <a:off x="2290" y="2854"/>
              <a:ext cx="191" cy="17"/>
            </a:xfrm>
            <a:custGeom>
              <a:avLst/>
              <a:gdLst>
                <a:gd name="T0" fmla="*/ 190 w 191"/>
                <a:gd name="T1" fmla="*/ 0 h 17"/>
                <a:gd name="T2" fmla="*/ 177 w 191"/>
                <a:gd name="T3" fmla="*/ 16 h 17"/>
                <a:gd name="T4" fmla="*/ 0 w 191"/>
                <a:gd name="T5" fmla="*/ 16 h 17"/>
                <a:gd name="T6" fmla="*/ 0 60000 65536"/>
                <a:gd name="T7" fmla="*/ 0 60000 65536"/>
                <a:gd name="T8" fmla="*/ 0 60000 65536"/>
                <a:gd name="T9" fmla="*/ 0 w 191"/>
                <a:gd name="T10" fmla="*/ 0 h 17"/>
                <a:gd name="T11" fmla="*/ 191 w 191"/>
                <a:gd name="T12" fmla="*/ 17 h 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1" h="17">
                  <a:moveTo>
                    <a:pt x="190" y="0"/>
                  </a:moveTo>
                  <a:lnTo>
                    <a:pt x="177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5" name="Freeform 1597"/>
            <p:cNvSpPr>
              <a:spLocks/>
            </p:cNvSpPr>
            <p:nvPr/>
          </p:nvSpPr>
          <p:spPr bwMode="auto">
            <a:xfrm>
              <a:off x="2476" y="2728"/>
              <a:ext cx="299" cy="132"/>
            </a:xfrm>
            <a:custGeom>
              <a:avLst/>
              <a:gdLst>
                <a:gd name="T0" fmla="*/ 0 w 299"/>
                <a:gd name="T1" fmla="*/ 131 h 132"/>
                <a:gd name="T2" fmla="*/ 0 w 299"/>
                <a:gd name="T3" fmla="*/ 0 h 132"/>
                <a:gd name="T4" fmla="*/ 298 w 299"/>
                <a:gd name="T5" fmla="*/ 0 h 132"/>
                <a:gd name="T6" fmla="*/ 298 w 299"/>
                <a:gd name="T7" fmla="*/ 131 h 132"/>
                <a:gd name="T8" fmla="*/ 0 w 299"/>
                <a:gd name="T9" fmla="*/ 131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9"/>
                <a:gd name="T16" fmla="*/ 0 h 132"/>
                <a:gd name="T17" fmla="*/ 299 w 299"/>
                <a:gd name="T18" fmla="*/ 132 h 1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9" h="132">
                  <a:moveTo>
                    <a:pt x="0" y="131"/>
                  </a:moveTo>
                  <a:lnTo>
                    <a:pt x="0" y="0"/>
                  </a:lnTo>
                  <a:lnTo>
                    <a:pt x="298" y="0"/>
                  </a:lnTo>
                  <a:lnTo>
                    <a:pt x="298" y="131"/>
                  </a:lnTo>
                  <a:lnTo>
                    <a:pt x="0" y="13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6" name="Freeform 1598"/>
            <p:cNvSpPr>
              <a:spLocks/>
            </p:cNvSpPr>
            <p:nvPr/>
          </p:nvSpPr>
          <p:spPr bwMode="auto">
            <a:xfrm>
              <a:off x="2704" y="2667"/>
              <a:ext cx="73" cy="158"/>
            </a:xfrm>
            <a:custGeom>
              <a:avLst/>
              <a:gdLst>
                <a:gd name="T0" fmla="*/ 0 w 73"/>
                <a:gd name="T1" fmla="*/ 0 h 158"/>
                <a:gd name="T2" fmla="*/ 72 w 73"/>
                <a:gd name="T3" fmla="*/ 52 h 158"/>
                <a:gd name="T4" fmla="*/ 72 w 73"/>
                <a:gd name="T5" fmla="*/ 157 h 158"/>
                <a:gd name="T6" fmla="*/ 0 60000 65536"/>
                <a:gd name="T7" fmla="*/ 0 60000 65536"/>
                <a:gd name="T8" fmla="*/ 0 60000 65536"/>
                <a:gd name="T9" fmla="*/ 0 w 73"/>
                <a:gd name="T10" fmla="*/ 0 h 158"/>
                <a:gd name="T11" fmla="*/ 73 w 73"/>
                <a:gd name="T12" fmla="*/ 158 h 1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3" h="158">
                  <a:moveTo>
                    <a:pt x="0" y="0"/>
                  </a:moveTo>
                  <a:lnTo>
                    <a:pt x="72" y="52"/>
                  </a:lnTo>
                  <a:lnTo>
                    <a:pt x="72" y="157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7" name="Freeform 1599"/>
            <p:cNvSpPr>
              <a:spLocks/>
            </p:cNvSpPr>
            <p:nvPr/>
          </p:nvSpPr>
          <p:spPr bwMode="auto">
            <a:xfrm>
              <a:off x="2288" y="2730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8" name="Freeform 1600"/>
            <p:cNvSpPr>
              <a:spLocks/>
            </p:cNvSpPr>
            <p:nvPr/>
          </p:nvSpPr>
          <p:spPr bwMode="auto">
            <a:xfrm>
              <a:off x="2288" y="2667"/>
              <a:ext cx="489" cy="59"/>
            </a:xfrm>
            <a:custGeom>
              <a:avLst/>
              <a:gdLst>
                <a:gd name="T0" fmla="*/ 0 w 489"/>
                <a:gd name="T1" fmla="*/ 58 h 59"/>
                <a:gd name="T2" fmla="*/ 488 w 489"/>
                <a:gd name="T3" fmla="*/ 58 h 59"/>
                <a:gd name="T4" fmla="*/ 411 w 489"/>
                <a:gd name="T5" fmla="*/ 0 h 59"/>
                <a:gd name="T6" fmla="*/ 77 w 489"/>
                <a:gd name="T7" fmla="*/ 1 h 59"/>
                <a:gd name="T8" fmla="*/ 0 w 489"/>
                <a:gd name="T9" fmla="*/ 58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59"/>
                <a:gd name="T17" fmla="*/ 489 w 489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59">
                  <a:moveTo>
                    <a:pt x="0" y="58"/>
                  </a:moveTo>
                  <a:lnTo>
                    <a:pt x="488" y="58"/>
                  </a:lnTo>
                  <a:lnTo>
                    <a:pt x="411" y="0"/>
                  </a:lnTo>
                  <a:lnTo>
                    <a:pt x="77" y="1"/>
                  </a:lnTo>
                  <a:lnTo>
                    <a:pt x="0" y="58"/>
                  </a:lnTo>
                </a:path>
              </a:pathLst>
            </a:custGeom>
            <a:solidFill>
              <a:srgbClr val="E0E0E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099" name="Freeform 1601"/>
            <p:cNvSpPr>
              <a:spLocks/>
            </p:cNvSpPr>
            <p:nvPr/>
          </p:nvSpPr>
          <p:spPr bwMode="auto">
            <a:xfrm>
              <a:off x="2368" y="2666"/>
              <a:ext cx="333" cy="24"/>
            </a:xfrm>
            <a:custGeom>
              <a:avLst/>
              <a:gdLst>
                <a:gd name="T0" fmla="*/ 2 w 333"/>
                <a:gd name="T1" fmla="*/ 21 h 24"/>
                <a:gd name="T2" fmla="*/ 2 w 333"/>
                <a:gd name="T3" fmla="*/ 23 h 24"/>
                <a:gd name="T4" fmla="*/ 330 w 333"/>
                <a:gd name="T5" fmla="*/ 23 h 24"/>
                <a:gd name="T6" fmla="*/ 330 w 333"/>
                <a:gd name="T7" fmla="*/ 21 h 24"/>
                <a:gd name="T8" fmla="*/ 332 w 333"/>
                <a:gd name="T9" fmla="*/ 21 h 24"/>
                <a:gd name="T10" fmla="*/ 332 w 333"/>
                <a:gd name="T11" fmla="*/ 2 h 24"/>
                <a:gd name="T12" fmla="*/ 330 w 333"/>
                <a:gd name="T13" fmla="*/ 2 h 24"/>
                <a:gd name="T14" fmla="*/ 330 w 333"/>
                <a:gd name="T15" fmla="*/ 0 h 24"/>
                <a:gd name="T16" fmla="*/ 2 w 333"/>
                <a:gd name="T17" fmla="*/ 0 h 24"/>
                <a:gd name="T18" fmla="*/ 2 w 333"/>
                <a:gd name="T19" fmla="*/ 2 h 24"/>
                <a:gd name="T20" fmla="*/ 0 w 333"/>
                <a:gd name="T21" fmla="*/ 2 h 24"/>
                <a:gd name="T22" fmla="*/ 0 w 333"/>
                <a:gd name="T23" fmla="*/ 21 h 24"/>
                <a:gd name="T24" fmla="*/ 2 w 333"/>
                <a:gd name="T25" fmla="*/ 21 h 2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33"/>
                <a:gd name="T40" fmla="*/ 0 h 24"/>
                <a:gd name="T41" fmla="*/ 333 w 333"/>
                <a:gd name="T42" fmla="*/ 24 h 2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33" h="24">
                  <a:moveTo>
                    <a:pt x="2" y="21"/>
                  </a:moveTo>
                  <a:lnTo>
                    <a:pt x="2" y="23"/>
                  </a:lnTo>
                  <a:lnTo>
                    <a:pt x="330" y="23"/>
                  </a:lnTo>
                  <a:lnTo>
                    <a:pt x="330" y="21"/>
                  </a:lnTo>
                  <a:lnTo>
                    <a:pt x="332" y="21"/>
                  </a:lnTo>
                  <a:lnTo>
                    <a:pt x="332" y="2"/>
                  </a:lnTo>
                  <a:lnTo>
                    <a:pt x="330" y="2"/>
                  </a:lnTo>
                  <a:lnTo>
                    <a:pt x="330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1"/>
                  </a:lnTo>
                  <a:lnTo>
                    <a:pt x="2" y="21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0" name="Freeform 1602"/>
            <p:cNvSpPr>
              <a:spLocks/>
            </p:cNvSpPr>
            <p:nvPr/>
          </p:nvSpPr>
          <p:spPr bwMode="auto">
            <a:xfrm>
              <a:off x="2368" y="2689"/>
              <a:ext cx="17" cy="1"/>
            </a:xfrm>
            <a:custGeom>
              <a:avLst/>
              <a:gdLst>
                <a:gd name="T0" fmla="*/ 16 w 17"/>
                <a:gd name="T1" fmla="*/ 0 h 1"/>
                <a:gd name="T2" fmla="*/ 12 w 17"/>
                <a:gd name="T3" fmla="*/ 0 h 1"/>
                <a:gd name="T4" fmla="*/ 8 w 17"/>
                <a:gd name="T5" fmla="*/ 0 h 1"/>
                <a:gd name="T6" fmla="*/ 4 w 17"/>
                <a:gd name="T7" fmla="*/ 0 h 1"/>
                <a:gd name="T8" fmla="*/ 0 w 17"/>
                <a:gd name="T9" fmla="*/ 0 h 1"/>
                <a:gd name="T10" fmla="*/ 4 w 17"/>
                <a:gd name="T11" fmla="*/ 0 h 1"/>
                <a:gd name="T12" fmla="*/ 8 w 17"/>
                <a:gd name="T13" fmla="*/ 0 h 1"/>
                <a:gd name="T14" fmla="*/ 12 w 17"/>
                <a:gd name="T15" fmla="*/ 0 h 1"/>
                <a:gd name="T16" fmla="*/ 16 w 17"/>
                <a:gd name="T17" fmla="*/ 0 h 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1"/>
                <a:gd name="T29" fmla="*/ 17 w 17"/>
                <a:gd name="T30" fmla="*/ 1 h 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1">
                  <a:moveTo>
                    <a:pt x="16" y="0"/>
                  </a:move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1" name="Freeform 1603"/>
            <p:cNvSpPr>
              <a:spLocks/>
            </p:cNvSpPr>
            <p:nvPr/>
          </p:nvSpPr>
          <p:spPr bwMode="auto">
            <a:xfrm>
              <a:off x="2288" y="273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2" name="Freeform 1604"/>
            <p:cNvSpPr>
              <a:spLocks/>
            </p:cNvSpPr>
            <p:nvPr/>
          </p:nvSpPr>
          <p:spPr bwMode="auto">
            <a:xfrm>
              <a:off x="2288" y="2728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3" name="Freeform 1605"/>
            <p:cNvSpPr>
              <a:spLocks/>
            </p:cNvSpPr>
            <p:nvPr/>
          </p:nvSpPr>
          <p:spPr bwMode="auto">
            <a:xfrm>
              <a:off x="2288" y="2725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4" name="Freeform 1606"/>
            <p:cNvSpPr>
              <a:spLocks/>
            </p:cNvSpPr>
            <p:nvPr/>
          </p:nvSpPr>
          <p:spPr bwMode="auto">
            <a:xfrm>
              <a:off x="2288" y="2723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5" name="Freeform 1607"/>
            <p:cNvSpPr>
              <a:spLocks/>
            </p:cNvSpPr>
            <p:nvPr/>
          </p:nvSpPr>
          <p:spPr bwMode="auto">
            <a:xfrm>
              <a:off x="2288" y="2723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6" name="Freeform 1608"/>
            <p:cNvSpPr>
              <a:spLocks/>
            </p:cNvSpPr>
            <p:nvPr/>
          </p:nvSpPr>
          <p:spPr bwMode="auto">
            <a:xfrm>
              <a:off x="2325" y="2678"/>
              <a:ext cx="417" cy="26"/>
            </a:xfrm>
            <a:custGeom>
              <a:avLst/>
              <a:gdLst>
                <a:gd name="T0" fmla="*/ 41 w 417"/>
                <a:gd name="T1" fmla="*/ 0 h 26"/>
                <a:gd name="T2" fmla="*/ 41 w 417"/>
                <a:gd name="T3" fmla="*/ 15 h 26"/>
                <a:gd name="T4" fmla="*/ 377 w 417"/>
                <a:gd name="T5" fmla="*/ 15 h 26"/>
                <a:gd name="T6" fmla="*/ 377 w 417"/>
                <a:gd name="T7" fmla="*/ 1 h 26"/>
                <a:gd name="T8" fmla="*/ 416 w 417"/>
                <a:gd name="T9" fmla="*/ 25 h 26"/>
                <a:gd name="T10" fmla="*/ 0 w 417"/>
                <a:gd name="T11" fmla="*/ 25 h 26"/>
                <a:gd name="T12" fmla="*/ 41 w 417"/>
                <a:gd name="T13" fmla="*/ 0 h 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17"/>
                <a:gd name="T22" fmla="*/ 0 h 26"/>
                <a:gd name="T23" fmla="*/ 417 w 417"/>
                <a:gd name="T24" fmla="*/ 26 h 2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17" h="26">
                  <a:moveTo>
                    <a:pt x="41" y="0"/>
                  </a:moveTo>
                  <a:lnTo>
                    <a:pt x="41" y="15"/>
                  </a:lnTo>
                  <a:lnTo>
                    <a:pt x="377" y="15"/>
                  </a:lnTo>
                  <a:lnTo>
                    <a:pt x="377" y="1"/>
                  </a:lnTo>
                  <a:lnTo>
                    <a:pt x="416" y="25"/>
                  </a:lnTo>
                  <a:lnTo>
                    <a:pt x="0" y="25"/>
                  </a:lnTo>
                  <a:lnTo>
                    <a:pt x="41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7" name="Line 1609"/>
            <p:cNvSpPr>
              <a:spLocks noChangeShapeType="1"/>
            </p:cNvSpPr>
            <p:nvPr/>
          </p:nvSpPr>
          <p:spPr bwMode="auto">
            <a:xfrm>
              <a:off x="2674" y="2733"/>
              <a:ext cx="0" cy="119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8" name="Line 1610"/>
            <p:cNvSpPr>
              <a:spLocks noChangeShapeType="1"/>
            </p:cNvSpPr>
            <p:nvPr/>
          </p:nvSpPr>
          <p:spPr bwMode="auto">
            <a:xfrm>
              <a:off x="2540" y="2733"/>
              <a:ext cx="0" cy="122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09" name="Line 1611"/>
            <p:cNvSpPr>
              <a:spLocks noChangeShapeType="1"/>
            </p:cNvSpPr>
            <p:nvPr/>
          </p:nvSpPr>
          <p:spPr bwMode="auto">
            <a:xfrm flipH="1">
              <a:off x="2283" y="2725"/>
              <a:ext cx="494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0" name="Line 1612"/>
            <p:cNvSpPr>
              <a:spLocks noChangeShapeType="1"/>
            </p:cNvSpPr>
            <p:nvPr/>
          </p:nvSpPr>
          <p:spPr bwMode="auto">
            <a:xfrm>
              <a:off x="2377" y="2692"/>
              <a:ext cx="319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1" name="Freeform 1613"/>
            <p:cNvSpPr>
              <a:spLocks/>
            </p:cNvSpPr>
            <p:nvPr/>
          </p:nvSpPr>
          <p:spPr bwMode="auto">
            <a:xfrm>
              <a:off x="2325" y="264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2" name="Freeform 1614"/>
            <p:cNvSpPr>
              <a:spLocks/>
            </p:cNvSpPr>
            <p:nvPr/>
          </p:nvSpPr>
          <p:spPr bwMode="auto">
            <a:xfrm>
              <a:off x="2325" y="264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3" name="Freeform 1615"/>
            <p:cNvSpPr>
              <a:spLocks/>
            </p:cNvSpPr>
            <p:nvPr/>
          </p:nvSpPr>
          <p:spPr bwMode="auto">
            <a:xfrm>
              <a:off x="2325" y="264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4" name="Freeform 1616"/>
            <p:cNvSpPr>
              <a:spLocks/>
            </p:cNvSpPr>
            <p:nvPr/>
          </p:nvSpPr>
          <p:spPr bwMode="auto">
            <a:xfrm>
              <a:off x="2325" y="263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5" name="Freeform 1617"/>
            <p:cNvSpPr>
              <a:spLocks/>
            </p:cNvSpPr>
            <p:nvPr/>
          </p:nvSpPr>
          <p:spPr bwMode="auto">
            <a:xfrm>
              <a:off x="2325" y="263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6" name="Freeform 1618"/>
            <p:cNvSpPr>
              <a:spLocks/>
            </p:cNvSpPr>
            <p:nvPr/>
          </p:nvSpPr>
          <p:spPr bwMode="auto">
            <a:xfrm>
              <a:off x="2325" y="263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7" name="Freeform 1619"/>
            <p:cNvSpPr>
              <a:spLocks/>
            </p:cNvSpPr>
            <p:nvPr/>
          </p:nvSpPr>
          <p:spPr bwMode="auto">
            <a:xfrm>
              <a:off x="2325" y="262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8" name="Freeform 1620"/>
            <p:cNvSpPr>
              <a:spLocks/>
            </p:cNvSpPr>
            <p:nvPr/>
          </p:nvSpPr>
          <p:spPr bwMode="auto">
            <a:xfrm>
              <a:off x="2325" y="262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19" name="Freeform 1621"/>
            <p:cNvSpPr>
              <a:spLocks/>
            </p:cNvSpPr>
            <p:nvPr/>
          </p:nvSpPr>
          <p:spPr bwMode="auto">
            <a:xfrm>
              <a:off x="2325" y="262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0" name="Freeform 1622"/>
            <p:cNvSpPr>
              <a:spLocks/>
            </p:cNvSpPr>
            <p:nvPr/>
          </p:nvSpPr>
          <p:spPr bwMode="auto">
            <a:xfrm>
              <a:off x="2325" y="261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1" name="Freeform 1623"/>
            <p:cNvSpPr>
              <a:spLocks/>
            </p:cNvSpPr>
            <p:nvPr/>
          </p:nvSpPr>
          <p:spPr bwMode="auto">
            <a:xfrm>
              <a:off x="2325" y="261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2" name="Freeform 1624"/>
            <p:cNvSpPr>
              <a:spLocks/>
            </p:cNvSpPr>
            <p:nvPr/>
          </p:nvSpPr>
          <p:spPr bwMode="auto">
            <a:xfrm>
              <a:off x="2325" y="261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3" name="Freeform 1625"/>
            <p:cNvSpPr>
              <a:spLocks/>
            </p:cNvSpPr>
            <p:nvPr/>
          </p:nvSpPr>
          <p:spPr bwMode="auto">
            <a:xfrm>
              <a:off x="2325" y="260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4" name="Freeform 1626"/>
            <p:cNvSpPr>
              <a:spLocks/>
            </p:cNvSpPr>
            <p:nvPr/>
          </p:nvSpPr>
          <p:spPr bwMode="auto">
            <a:xfrm>
              <a:off x="2325" y="260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5" name="Freeform 1627"/>
            <p:cNvSpPr>
              <a:spLocks/>
            </p:cNvSpPr>
            <p:nvPr/>
          </p:nvSpPr>
          <p:spPr bwMode="auto">
            <a:xfrm>
              <a:off x="2325" y="260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6" name="Freeform 1628"/>
            <p:cNvSpPr>
              <a:spLocks/>
            </p:cNvSpPr>
            <p:nvPr/>
          </p:nvSpPr>
          <p:spPr bwMode="auto">
            <a:xfrm>
              <a:off x="2325" y="260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7" name="Freeform 1629"/>
            <p:cNvSpPr>
              <a:spLocks/>
            </p:cNvSpPr>
            <p:nvPr/>
          </p:nvSpPr>
          <p:spPr bwMode="auto">
            <a:xfrm>
              <a:off x="2325" y="25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8" name="Freeform 1630"/>
            <p:cNvSpPr>
              <a:spLocks/>
            </p:cNvSpPr>
            <p:nvPr/>
          </p:nvSpPr>
          <p:spPr bwMode="auto">
            <a:xfrm>
              <a:off x="2325" y="259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29" name="Freeform 1631"/>
            <p:cNvSpPr>
              <a:spLocks/>
            </p:cNvSpPr>
            <p:nvPr/>
          </p:nvSpPr>
          <p:spPr bwMode="auto">
            <a:xfrm>
              <a:off x="2325" y="2589"/>
              <a:ext cx="417" cy="17"/>
            </a:xfrm>
            <a:custGeom>
              <a:avLst/>
              <a:gdLst>
                <a:gd name="T0" fmla="*/ 0 w 417"/>
                <a:gd name="T1" fmla="*/ 0 h 17"/>
                <a:gd name="T2" fmla="*/ 0 w 417"/>
                <a:gd name="T3" fmla="*/ 16 h 17"/>
                <a:gd name="T4" fmla="*/ 416 w 417"/>
                <a:gd name="T5" fmla="*/ 16 h 17"/>
                <a:gd name="T6" fmla="*/ 416 w 417"/>
                <a:gd name="T7" fmla="*/ 0 h 17"/>
                <a:gd name="T8" fmla="*/ 0 w 4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0"/>
                  </a:moveTo>
                  <a:lnTo>
                    <a:pt x="0" y="16"/>
                  </a:lnTo>
                  <a:lnTo>
                    <a:pt x="416" y="16"/>
                  </a:ln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0" name="Freeform 1632"/>
            <p:cNvSpPr>
              <a:spLocks/>
            </p:cNvSpPr>
            <p:nvPr/>
          </p:nvSpPr>
          <p:spPr bwMode="auto">
            <a:xfrm>
              <a:off x="2325" y="258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1" name="Freeform 1633"/>
            <p:cNvSpPr>
              <a:spLocks/>
            </p:cNvSpPr>
            <p:nvPr/>
          </p:nvSpPr>
          <p:spPr bwMode="auto">
            <a:xfrm>
              <a:off x="2325" y="258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2" name="Freeform 1634"/>
            <p:cNvSpPr>
              <a:spLocks/>
            </p:cNvSpPr>
            <p:nvPr/>
          </p:nvSpPr>
          <p:spPr bwMode="auto">
            <a:xfrm>
              <a:off x="2325" y="258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3" name="Freeform 1635"/>
            <p:cNvSpPr>
              <a:spLocks/>
            </p:cNvSpPr>
            <p:nvPr/>
          </p:nvSpPr>
          <p:spPr bwMode="auto">
            <a:xfrm>
              <a:off x="2325" y="257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4" name="Freeform 1636"/>
            <p:cNvSpPr>
              <a:spLocks/>
            </p:cNvSpPr>
            <p:nvPr/>
          </p:nvSpPr>
          <p:spPr bwMode="auto">
            <a:xfrm>
              <a:off x="2325" y="257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5" name="Freeform 1637"/>
            <p:cNvSpPr>
              <a:spLocks/>
            </p:cNvSpPr>
            <p:nvPr/>
          </p:nvSpPr>
          <p:spPr bwMode="auto">
            <a:xfrm>
              <a:off x="2325" y="257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6" name="Freeform 1638"/>
            <p:cNvSpPr>
              <a:spLocks/>
            </p:cNvSpPr>
            <p:nvPr/>
          </p:nvSpPr>
          <p:spPr bwMode="auto">
            <a:xfrm>
              <a:off x="2325" y="256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7" name="Freeform 1639"/>
            <p:cNvSpPr>
              <a:spLocks/>
            </p:cNvSpPr>
            <p:nvPr/>
          </p:nvSpPr>
          <p:spPr bwMode="auto">
            <a:xfrm>
              <a:off x="2325" y="256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8" name="Freeform 1640"/>
            <p:cNvSpPr>
              <a:spLocks/>
            </p:cNvSpPr>
            <p:nvPr/>
          </p:nvSpPr>
          <p:spPr bwMode="auto">
            <a:xfrm>
              <a:off x="2325" y="256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39" name="Freeform 1641"/>
            <p:cNvSpPr>
              <a:spLocks/>
            </p:cNvSpPr>
            <p:nvPr/>
          </p:nvSpPr>
          <p:spPr bwMode="auto">
            <a:xfrm>
              <a:off x="2325" y="256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0" name="Freeform 1642"/>
            <p:cNvSpPr>
              <a:spLocks/>
            </p:cNvSpPr>
            <p:nvPr/>
          </p:nvSpPr>
          <p:spPr bwMode="auto">
            <a:xfrm>
              <a:off x="2325" y="255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1" name="Freeform 1643"/>
            <p:cNvSpPr>
              <a:spLocks/>
            </p:cNvSpPr>
            <p:nvPr/>
          </p:nvSpPr>
          <p:spPr bwMode="auto">
            <a:xfrm>
              <a:off x="2325" y="255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2" name="Freeform 1644"/>
            <p:cNvSpPr>
              <a:spLocks/>
            </p:cNvSpPr>
            <p:nvPr/>
          </p:nvSpPr>
          <p:spPr bwMode="auto">
            <a:xfrm>
              <a:off x="2325" y="254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3" name="Freeform 1645"/>
            <p:cNvSpPr>
              <a:spLocks/>
            </p:cNvSpPr>
            <p:nvPr/>
          </p:nvSpPr>
          <p:spPr bwMode="auto">
            <a:xfrm>
              <a:off x="2325" y="254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4" name="Freeform 1646"/>
            <p:cNvSpPr>
              <a:spLocks/>
            </p:cNvSpPr>
            <p:nvPr/>
          </p:nvSpPr>
          <p:spPr bwMode="auto">
            <a:xfrm>
              <a:off x="2325" y="254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5" name="Freeform 1647"/>
            <p:cNvSpPr>
              <a:spLocks/>
            </p:cNvSpPr>
            <p:nvPr/>
          </p:nvSpPr>
          <p:spPr bwMode="auto">
            <a:xfrm>
              <a:off x="2325" y="253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6" name="Freeform 1648"/>
            <p:cNvSpPr>
              <a:spLocks/>
            </p:cNvSpPr>
            <p:nvPr/>
          </p:nvSpPr>
          <p:spPr bwMode="auto">
            <a:xfrm>
              <a:off x="2325" y="253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7" name="Freeform 1649"/>
            <p:cNvSpPr>
              <a:spLocks/>
            </p:cNvSpPr>
            <p:nvPr/>
          </p:nvSpPr>
          <p:spPr bwMode="auto">
            <a:xfrm>
              <a:off x="2325" y="253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8" name="Freeform 1650"/>
            <p:cNvSpPr>
              <a:spLocks/>
            </p:cNvSpPr>
            <p:nvPr/>
          </p:nvSpPr>
          <p:spPr bwMode="auto">
            <a:xfrm>
              <a:off x="2325" y="252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49" name="Freeform 1651"/>
            <p:cNvSpPr>
              <a:spLocks/>
            </p:cNvSpPr>
            <p:nvPr/>
          </p:nvSpPr>
          <p:spPr bwMode="auto">
            <a:xfrm>
              <a:off x="2325" y="2526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0" name="Freeform 1652"/>
            <p:cNvSpPr>
              <a:spLocks/>
            </p:cNvSpPr>
            <p:nvPr/>
          </p:nvSpPr>
          <p:spPr bwMode="auto">
            <a:xfrm>
              <a:off x="2325" y="252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1" name="Freeform 1653"/>
            <p:cNvSpPr>
              <a:spLocks/>
            </p:cNvSpPr>
            <p:nvPr/>
          </p:nvSpPr>
          <p:spPr bwMode="auto">
            <a:xfrm>
              <a:off x="2325" y="252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2" name="Freeform 1654"/>
            <p:cNvSpPr>
              <a:spLocks/>
            </p:cNvSpPr>
            <p:nvPr/>
          </p:nvSpPr>
          <p:spPr bwMode="auto">
            <a:xfrm>
              <a:off x="2325" y="251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3" name="Freeform 1655"/>
            <p:cNvSpPr>
              <a:spLocks/>
            </p:cNvSpPr>
            <p:nvPr/>
          </p:nvSpPr>
          <p:spPr bwMode="auto">
            <a:xfrm>
              <a:off x="2325" y="251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4" name="Freeform 1656"/>
            <p:cNvSpPr>
              <a:spLocks/>
            </p:cNvSpPr>
            <p:nvPr/>
          </p:nvSpPr>
          <p:spPr bwMode="auto">
            <a:xfrm>
              <a:off x="2325" y="251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5" name="Freeform 1657"/>
            <p:cNvSpPr>
              <a:spLocks/>
            </p:cNvSpPr>
            <p:nvPr/>
          </p:nvSpPr>
          <p:spPr bwMode="auto">
            <a:xfrm>
              <a:off x="2325" y="250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6" name="Freeform 1658"/>
            <p:cNvSpPr>
              <a:spLocks/>
            </p:cNvSpPr>
            <p:nvPr/>
          </p:nvSpPr>
          <p:spPr bwMode="auto">
            <a:xfrm>
              <a:off x="2325" y="250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7" name="Freeform 1659"/>
            <p:cNvSpPr>
              <a:spLocks/>
            </p:cNvSpPr>
            <p:nvPr/>
          </p:nvSpPr>
          <p:spPr bwMode="auto">
            <a:xfrm>
              <a:off x="2325" y="249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8" name="Freeform 1660"/>
            <p:cNvSpPr>
              <a:spLocks/>
            </p:cNvSpPr>
            <p:nvPr/>
          </p:nvSpPr>
          <p:spPr bwMode="auto">
            <a:xfrm>
              <a:off x="2325" y="24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59" name="Freeform 1661"/>
            <p:cNvSpPr>
              <a:spLocks/>
            </p:cNvSpPr>
            <p:nvPr/>
          </p:nvSpPr>
          <p:spPr bwMode="auto">
            <a:xfrm>
              <a:off x="2325" y="249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0" name="Freeform 1662"/>
            <p:cNvSpPr>
              <a:spLocks/>
            </p:cNvSpPr>
            <p:nvPr/>
          </p:nvSpPr>
          <p:spPr bwMode="auto">
            <a:xfrm>
              <a:off x="2325" y="249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1" name="Freeform 1663"/>
            <p:cNvSpPr>
              <a:spLocks/>
            </p:cNvSpPr>
            <p:nvPr/>
          </p:nvSpPr>
          <p:spPr bwMode="auto">
            <a:xfrm>
              <a:off x="2325" y="248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2" name="Freeform 1664"/>
            <p:cNvSpPr>
              <a:spLocks/>
            </p:cNvSpPr>
            <p:nvPr/>
          </p:nvSpPr>
          <p:spPr bwMode="auto">
            <a:xfrm>
              <a:off x="2325" y="248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3" name="Freeform 1665"/>
            <p:cNvSpPr>
              <a:spLocks/>
            </p:cNvSpPr>
            <p:nvPr/>
          </p:nvSpPr>
          <p:spPr bwMode="auto">
            <a:xfrm>
              <a:off x="2325" y="248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4" name="Freeform 1666"/>
            <p:cNvSpPr>
              <a:spLocks/>
            </p:cNvSpPr>
            <p:nvPr/>
          </p:nvSpPr>
          <p:spPr bwMode="auto">
            <a:xfrm>
              <a:off x="2325" y="2477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5" name="Freeform 1667"/>
            <p:cNvSpPr>
              <a:spLocks/>
            </p:cNvSpPr>
            <p:nvPr/>
          </p:nvSpPr>
          <p:spPr bwMode="auto">
            <a:xfrm>
              <a:off x="2325" y="247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6" name="Freeform 1668"/>
            <p:cNvSpPr>
              <a:spLocks/>
            </p:cNvSpPr>
            <p:nvPr/>
          </p:nvSpPr>
          <p:spPr bwMode="auto">
            <a:xfrm>
              <a:off x="2325" y="247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7" name="Freeform 1669"/>
            <p:cNvSpPr>
              <a:spLocks/>
            </p:cNvSpPr>
            <p:nvPr/>
          </p:nvSpPr>
          <p:spPr bwMode="auto">
            <a:xfrm>
              <a:off x="2325" y="246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8" name="Freeform 1670"/>
            <p:cNvSpPr>
              <a:spLocks/>
            </p:cNvSpPr>
            <p:nvPr/>
          </p:nvSpPr>
          <p:spPr bwMode="auto">
            <a:xfrm>
              <a:off x="2325" y="246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69" name="Freeform 1671"/>
            <p:cNvSpPr>
              <a:spLocks/>
            </p:cNvSpPr>
            <p:nvPr/>
          </p:nvSpPr>
          <p:spPr bwMode="auto">
            <a:xfrm>
              <a:off x="2325" y="246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0" name="Freeform 1672"/>
            <p:cNvSpPr>
              <a:spLocks/>
            </p:cNvSpPr>
            <p:nvPr/>
          </p:nvSpPr>
          <p:spPr bwMode="auto">
            <a:xfrm>
              <a:off x="2325" y="245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1" name="Freeform 1673"/>
            <p:cNvSpPr>
              <a:spLocks/>
            </p:cNvSpPr>
            <p:nvPr/>
          </p:nvSpPr>
          <p:spPr bwMode="auto">
            <a:xfrm>
              <a:off x="2325" y="245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2" name="Freeform 1674"/>
            <p:cNvSpPr>
              <a:spLocks/>
            </p:cNvSpPr>
            <p:nvPr/>
          </p:nvSpPr>
          <p:spPr bwMode="auto">
            <a:xfrm>
              <a:off x="2325" y="2452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3" name="Freeform 1675"/>
            <p:cNvSpPr>
              <a:spLocks/>
            </p:cNvSpPr>
            <p:nvPr/>
          </p:nvSpPr>
          <p:spPr bwMode="auto">
            <a:xfrm>
              <a:off x="2325" y="245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4" name="Freeform 1676"/>
            <p:cNvSpPr>
              <a:spLocks/>
            </p:cNvSpPr>
            <p:nvPr/>
          </p:nvSpPr>
          <p:spPr bwMode="auto">
            <a:xfrm>
              <a:off x="2325" y="244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5" name="Freeform 1677"/>
            <p:cNvSpPr>
              <a:spLocks/>
            </p:cNvSpPr>
            <p:nvPr/>
          </p:nvSpPr>
          <p:spPr bwMode="auto">
            <a:xfrm>
              <a:off x="2325" y="244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6" name="Freeform 1678"/>
            <p:cNvSpPr>
              <a:spLocks/>
            </p:cNvSpPr>
            <p:nvPr/>
          </p:nvSpPr>
          <p:spPr bwMode="auto">
            <a:xfrm>
              <a:off x="2325" y="244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7" name="Freeform 1679"/>
            <p:cNvSpPr>
              <a:spLocks/>
            </p:cNvSpPr>
            <p:nvPr/>
          </p:nvSpPr>
          <p:spPr bwMode="auto">
            <a:xfrm>
              <a:off x="2325" y="2437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8" name="Freeform 1680"/>
            <p:cNvSpPr>
              <a:spLocks/>
            </p:cNvSpPr>
            <p:nvPr/>
          </p:nvSpPr>
          <p:spPr bwMode="auto">
            <a:xfrm>
              <a:off x="2325" y="243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79" name="Freeform 1681"/>
            <p:cNvSpPr>
              <a:spLocks/>
            </p:cNvSpPr>
            <p:nvPr/>
          </p:nvSpPr>
          <p:spPr bwMode="auto">
            <a:xfrm>
              <a:off x="2325" y="2430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0" name="Freeform 1682"/>
            <p:cNvSpPr>
              <a:spLocks/>
            </p:cNvSpPr>
            <p:nvPr/>
          </p:nvSpPr>
          <p:spPr bwMode="auto">
            <a:xfrm>
              <a:off x="2325" y="242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1" name="Freeform 1683"/>
            <p:cNvSpPr>
              <a:spLocks/>
            </p:cNvSpPr>
            <p:nvPr/>
          </p:nvSpPr>
          <p:spPr bwMode="auto">
            <a:xfrm>
              <a:off x="2325" y="242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2" name="Freeform 1684"/>
            <p:cNvSpPr>
              <a:spLocks/>
            </p:cNvSpPr>
            <p:nvPr/>
          </p:nvSpPr>
          <p:spPr bwMode="auto">
            <a:xfrm>
              <a:off x="2325" y="242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3" name="Freeform 1685"/>
            <p:cNvSpPr>
              <a:spLocks/>
            </p:cNvSpPr>
            <p:nvPr/>
          </p:nvSpPr>
          <p:spPr bwMode="auto">
            <a:xfrm>
              <a:off x="2325" y="241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4" name="Freeform 1686"/>
            <p:cNvSpPr>
              <a:spLocks/>
            </p:cNvSpPr>
            <p:nvPr/>
          </p:nvSpPr>
          <p:spPr bwMode="auto">
            <a:xfrm>
              <a:off x="2325" y="2415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5" name="Freeform 1687"/>
            <p:cNvSpPr>
              <a:spLocks/>
            </p:cNvSpPr>
            <p:nvPr/>
          </p:nvSpPr>
          <p:spPr bwMode="auto">
            <a:xfrm>
              <a:off x="2325" y="241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6" name="Freeform 1688"/>
            <p:cNvSpPr>
              <a:spLocks/>
            </p:cNvSpPr>
            <p:nvPr/>
          </p:nvSpPr>
          <p:spPr bwMode="auto">
            <a:xfrm>
              <a:off x="2325" y="2410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7" name="Freeform 1689"/>
            <p:cNvSpPr>
              <a:spLocks/>
            </p:cNvSpPr>
            <p:nvPr/>
          </p:nvSpPr>
          <p:spPr bwMode="auto">
            <a:xfrm>
              <a:off x="2325" y="2405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8" name="Freeform 1690"/>
            <p:cNvSpPr>
              <a:spLocks/>
            </p:cNvSpPr>
            <p:nvPr/>
          </p:nvSpPr>
          <p:spPr bwMode="auto">
            <a:xfrm>
              <a:off x="2325" y="240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89" name="Freeform 1691"/>
            <p:cNvSpPr>
              <a:spLocks/>
            </p:cNvSpPr>
            <p:nvPr/>
          </p:nvSpPr>
          <p:spPr bwMode="auto">
            <a:xfrm>
              <a:off x="2325" y="23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0" name="Freeform 1692"/>
            <p:cNvSpPr>
              <a:spLocks/>
            </p:cNvSpPr>
            <p:nvPr/>
          </p:nvSpPr>
          <p:spPr bwMode="auto">
            <a:xfrm>
              <a:off x="2325" y="239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1" name="Freeform 1693"/>
            <p:cNvSpPr>
              <a:spLocks/>
            </p:cNvSpPr>
            <p:nvPr/>
          </p:nvSpPr>
          <p:spPr bwMode="auto">
            <a:xfrm>
              <a:off x="2325" y="2391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2" name="Freeform 1694"/>
            <p:cNvSpPr>
              <a:spLocks/>
            </p:cNvSpPr>
            <p:nvPr/>
          </p:nvSpPr>
          <p:spPr bwMode="auto">
            <a:xfrm>
              <a:off x="2325" y="238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3" name="Freeform 1695"/>
            <p:cNvSpPr>
              <a:spLocks/>
            </p:cNvSpPr>
            <p:nvPr/>
          </p:nvSpPr>
          <p:spPr bwMode="auto">
            <a:xfrm>
              <a:off x="2325" y="238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4" name="Freeform 1696"/>
            <p:cNvSpPr>
              <a:spLocks/>
            </p:cNvSpPr>
            <p:nvPr/>
          </p:nvSpPr>
          <p:spPr bwMode="auto">
            <a:xfrm>
              <a:off x="2325" y="238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5" name="Freeform 1697"/>
            <p:cNvSpPr>
              <a:spLocks/>
            </p:cNvSpPr>
            <p:nvPr/>
          </p:nvSpPr>
          <p:spPr bwMode="auto">
            <a:xfrm>
              <a:off x="2325" y="2379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6" name="Freeform 1698"/>
            <p:cNvSpPr>
              <a:spLocks/>
            </p:cNvSpPr>
            <p:nvPr/>
          </p:nvSpPr>
          <p:spPr bwMode="auto">
            <a:xfrm>
              <a:off x="2325" y="2376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7" name="Freeform 1699"/>
            <p:cNvSpPr>
              <a:spLocks/>
            </p:cNvSpPr>
            <p:nvPr/>
          </p:nvSpPr>
          <p:spPr bwMode="auto">
            <a:xfrm>
              <a:off x="2325" y="2374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8" name="Freeform 1700"/>
            <p:cNvSpPr>
              <a:spLocks/>
            </p:cNvSpPr>
            <p:nvPr/>
          </p:nvSpPr>
          <p:spPr bwMode="auto">
            <a:xfrm>
              <a:off x="2325" y="2371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199" name="Freeform 1701"/>
            <p:cNvSpPr>
              <a:spLocks/>
            </p:cNvSpPr>
            <p:nvPr/>
          </p:nvSpPr>
          <p:spPr bwMode="auto">
            <a:xfrm>
              <a:off x="2325" y="236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0" name="Freeform 1702"/>
            <p:cNvSpPr>
              <a:spLocks/>
            </p:cNvSpPr>
            <p:nvPr/>
          </p:nvSpPr>
          <p:spPr bwMode="auto">
            <a:xfrm>
              <a:off x="2325" y="236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1" name="Freeform 1703"/>
            <p:cNvSpPr>
              <a:spLocks/>
            </p:cNvSpPr>
            <p:nvPr/>
          </p:nvSpPr>
          <p:spPr bwMode="auto">
            <a:xfrm>
              <a:off x="2325" y="236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2" name="Freeform 1704"/>
            <p:cNvSpPr>
              <a:spLocks/>
            </p:cNvSpPr>
            <p:nvPr/>
          </p:nvSpPr>
          <p:spPr bwMode="auto">
            <a:xfrm>
              <a:off x="2325" y="235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3" name="Freeform 1705"/>
            <p:cNvSpPr>
              <a:spLocks/>
            </p:cNvSpPr>
            <p:nvPr/>
          </p:nvSpPr>
          <p:spPr bwMode="auto">
            <a:xfrm>
              <a:off x="2325" y="2354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4" name="Freeform 1706"/>
            <p:cNvSpPr>
              <a:spLocks/>
            </p:cNvSpPr>
            <p:nvPr/>
          </p:nvSpPr>
          <p:spPr bwMode="auto">
            <a:xfrm>
              <a:off x="2325" y="2348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5" name="Freeform 1707"/>
            <p:cNvSpPr>
              <a:spLocks/>
            </p:cNvSpPr>
            <p:nvPr/>
          </p:nvSpPr>
          <p:spPr bwMode="auto">
            <a:xfrm>
              <a:off x="2325" y="2348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6" name="Freeform 1708"/>
            <p:cNvSpPr>
              <a:spLocks/>
            </p:cNvSpPr>
            <p:nvPr/>
          </p:nvSpPr>
          <p:spPr bwMode="auto">
            <a:xfrm>
              <a:off x="2325" y="2343"/>
              <a:ext cx="417" cy="17"/>
            </a:xfrm>
            <a:custGeom>
              <a:avLst/>
              <a:gdLst>
                <a:gd name="T0" fmla="*/ 0 w 417"/>
                <a:gd name="T1" fmla="*/ 16 h 17"/>
                <a:gd name="T2" fmla="*/ 0 w 417"/>
                <a:gd name="T3" fmla="*/ 0 h 17"/>
                <a:gd name="T4" fmla="*/ 416 w 417"/>
                <a:gd name="T5" fmla="*/ 0 h 17"/>
                <a:gd name="T6" fmla="*/ 416 w 417"/>
                <a:gd name="T7" fmla="*/ 16 h 17"/>
                <a:gd name="T8" fmla="*/ 0 w 4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7"/>
                <a:gd name="T16" fmla="*/ 0 h 17"/>
                <a:gd name="T17" fmla="*/ 417 w 4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7" name="Freeform 1709"/>
            <p:cNvSpPr>
              <a:spLocks/>
            </p:cNvSpPr>
            <p:nvPr/>
          </p:nvSpPr>
          <p:spPr bwMode="auto">
            <a:xfrm>
              <a:off x="2325" y="2343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8" name="Freeform 1710"/>
            <p:cNvSpPr>
              <a:spLocks/>
            </p:cNvSpPr>
            <p:nvPr/>
          </p:nvSpPr>
          <p:spPr bwMode="auto">
            <a:xfrm>
              <a:off x="2325" y="2339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09" name="Freeform 1711"/>
            <p:cNvSpPr>
              <a:spLocks/>
            </p:cNvSpPr>
            <p:nvPr/>
          </p:nvSpPr>
          <p:spPr bwMode="auto">
            <a:xfrm>
              <a:off x="2325" y="2337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0" name="Freeform 1712"/>
            <p:cNvSpPr>
              <a:spLocks/>
            </p:cNvSpPr>
            <p:nvPr/>
          </p:nvSpPr>
          <p:spPr bwMode="auto">
            <a:xfrm>
              <a:off x="2325" y="2332"/>
              <a:ext cx="417" cy="1"/>
            </a:xfrm>
            <a:custGeom>
              <a:avLst/>
              <a:gdLst>
                <a:gd name="T0" fmla="*/ 0 w 417"/>
                <a:gd name="T1" fmla="*/ 0 h 1"/>
                <a:gd name="T2" fmla="*/ 416 w 417"/>
                <a:gd name="T3" fmla="*/ 0 h 1"/>
                <a:gd name="T4" fmla="*/ 0 w 417"/>
                <a:gd name="T5" fmla="*/ 0 h 1"/>
                <a:gd name="T6" fmla="*/ 0 60000 65536"/>
                <a:gd name="T7" fmla="*/ 0 60000 65536"/>
                <a:gd name="T8" fmla="*/ 0 60000 65536"/>
                <a:gd name="T9" fmla="*/ 0 w 417"/>
                <a:gd name="T10" fmla="*/ 0 h 1"/>
                <a:gd name="T11" fmla="*/ 417 w 4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1" name="Freeform 1713"/>
            <p:cNvSpPr>
              <a:spLocks/>
            </p:cNvSpPr>
            <p:nvPr/>
          </p:nvSpPr>
          <p:spPr bwMode="auto">
            <a:xfrm>
              <a:off x="2330" y="2337"/>
              <a:ext cx="411" cy="311"/>
            </a:xfrm>
            <a:custGeom>
              <a:avLst/>
              <a:gdLst>
                <a:gd name="T0" fmla="*/ 0 w 411"/>
                <a:gd name="T1" fmla="*/ 286 h 311"/>
                <a:gd name="T2" fmla="*/ 0 w 411"/>
                <a:gd name="T3" fmla="*/ 289 h 311"/>
                <a:gd name="T4" fmla="*/ 1 w 411"/>
                <a:gd name="T5" fmla="*/ 291 h 311"/>
                <a:gd name="T6" fmla="*/ 1 w 411"/>
                <a:gd name="T7" fmla="*/ 294 h 311"/>
                <a:gd name="T8" fmla="*/ 2 w 411"/>
                <a:gd name="T9" fmla="*/ 296 h 311"/>
                <a:gd name="T10" fmla="*/ 4 w 411"/>
                <a:gd name="T11" fmla="*/ 299 h 311"/>
                <a:gd name="T12" fmla="*/ 6 w 411"/>
                <a:gd name="T13" fmla="*/ 303 h 311"/>
                <a:gd name="T14" fmla="*/ 8 w 411"/>
                <a:gd name="T15" fmla="*/ 305 h 311"/>
                <a:gd name="T16" fmla="*/ 11 w 411"/>
                <a:gd name="T17" fmla="*/ 306 h 311"/>
                <a:gd name="T18" fmla="*/ 14 w 411"/>
                <a:gd name="T19" fmla="*/ 308 h 311"/>
                <a:gd name="T20" fmla="*/ 16 w 411"/>
                <a:gd name="T21" fmla="*/ 309 h 311"/>
                <a:gd name="T22" fmla="*/ 20 w 411"/>
                <a:gd name="T23" fmla="*/ 309 h 311"/>
                <a:gd name="T24" fmla="*/ 22 w 411"/>
                <a:gd name="T25" fmla="*/ 310 h 311"/>
                <a:gd name="T26" fmla="*/ 25 w 411"/>
                <a:gd name="T27" fmla="*/ 310 h 311"/>
                <a:gd name="T28" fmla="*/ 386 w 411"/>
                <a:gd name="T29" fmla="*/ 310 h 311"/>
                <a:gd name="T30" fmla="*/ 389 w 411"/>
                <a:gd name="T31" fmla="*/ 310 h 311"/>
                <a:gd name="T32" fmla="*/ 393 w 411"/>
                <a:gd name="T33" fmla="*/ 309 h 311"/>
                <a:gd name="T34" fmla="*/ 395 w 411"/>
                <a:gd name="T35" fmla="*/ 308 h 311"/>
                <a:gd name="T36" fmla="*/ 398 w 411"/>
                <a:gd name="T37" fmla="*/ 307 h 311"/>
                <a:gd name="T38" fmla="*/ 400 w 411"/>
                <a:gd name="T39" fmla="*/ 305 h 311"/>
                <a:gd name="T40" fmla="*/ 402 w 411"/>
                <a:gd name="T41" fmla="*/ 303 h 311"/>
                <a:gd name="T42" fmla="*/ 404 w 411"/>
                <a:gd name="T43" fmla="*/ 301 h 311"/>
                <a:gd name="T44" fmla="*/ 407 w 411"/>
                <a:gd name="T45" fmla="*/ 298 h 311"/>
                <a:gd name="T46" fmla="*/ 408 w 411"/>
                <a:gd name="T47" fmla="*/ 295 h 311"/>
                <a:gd name="T48" fmla="*/ 409 w 411"/>
                <a:gd name="T49" fmla="*/ 293 h 311"/>
                <a:gd name="T50" fmla="*/ 410 w 411"/>
                <a:gd name="T51" fmla="*/ 290 h 311"/>
                <a:gd name="T52" fmla="*/ 410 w 411"/>
                <a:gd name="T53" fmla="*/ 287 h 311"/>
                <a:gd name="T54" fmla="*/ 410 w 411"/>
                <a:gd name="T55" fmla="*/ 25 h 311"/>
                <a:gd name="T56" fmla="*/ 410 w 411"/>
                <a:gd name="T57" fmla="*/ 22 h 311"/>
                <a:gd name="T58" fmla="*/ 409 w 411"/>
                <a:gd name="T59" fmla="*/ 19 h 311"/>
                <a:gd name="T60" fmla="*/ 409 w 411"/>
                <a:gd name="T61" fmla="*/ 16 h 311"/>
                <a:gd name="T62" fmla="*/ 407 w 411"/>
                <a:gd name="T63" fmla="*/ 13 h 311"/>
                <a:gd name="T64" fmla="*/ 405 w 411"/>
                <a:gd name="T65" fmla="*/ 11 h 311"/>
                <a:gd name="T66" fmla="*/ 403 w 411"/>
                <a:gd name="T67" fmla="*/ 9 h 311"/>
                <a:gd name="T68" fmla="*/ 401 w 411"/>
                <a:gd name="T69" fmla="*/ 6 h 311"/>
                <a:gd name="T70" fmla="*/ 399 w 411"/>
                <a:gd name="T71" fmla="*/ 4 h 311"/>
                <a:gd name="T72" fmla="*/ 397 w 411"/>
                <a:gd name="T73" fmla="*/ 3 h 311"/>
                <a:gd name="T74" fmla="*/ 393 w 411"/>
                <a:gd name="T75" fmla="*/ 2 h 311"/>
                <a:gd name="T76" fmla="*/ 391 w 411"/>
                <a:gd name="T77" fmla="*/ 1 h 311"/>
                <a:gd name="T78" fmla="*/ 388 w 411"/>
                <a:gd name="T79" fmla="*/ 0 h 311"/>
                <a:gd name="T80" fmla="*/ 385 w 411"/>
                <a:gd name="T81" fmla="*/ 0 h 311"/>
                <a:gd name="T82" fmla="*/ 24 w 411"/>
                <a:gd name="T83" fmla="*/ 0 h 311"/>
                <a:gd name="T84" fmla="*/ 20 w 411"/>
                <a:gd name="T85" fmla="*/ 0 h 311"/>
                <a:gd name="T86" fmla="*/ 17 w 411"/>
                <a:gd name="T87" fmla="*/ 1 h 311"/>
                <a:gd name="T88" fmla="*/ 15 w 411"/>
                <a:gd name="T89" fmla="*/ 2 h 311"/>
                <a:gd name="T90" fmla="*/ 13 w 411"/>
                <a:gd name="T91" fmla="*/ 3 h 311"/>
                <a:gd name="T92" fmla="*/ 10 w 411"/>
                <a:gd name="T93" fmla="*/ 5 h 311"/>
                <a:gd name="T94" fmla="*/ 7 w 411"/>
                <a:gd name="T95" fmla="*/ 6 h 311"/>
                <a:gd name="T96" fmla="*/ 5 w 411"/>
                <a:gd name="T97" fmla="*/ 9 h 311"/>
                <a:gd name="T98" fmla="*/ 4 w 411"/>
                <a:gd name="T99" fmla="*/ 11 h 311"/>
                <a:gd name="T100" fmla="*/ 2 w 411"/>
                <a:gd name="T101" fmla="*/ 14 h 311"/>
                <a:gd name="T102" fmla="*/ 1 w 411"/>
                <a:gd name="T103" fmla="*/ 16 h 311"/>
                <a:gd name="T104" fmla="*/ 1 w 411"/>
                <a:gd name="T105" fmla="*/ 19 h 311"/>
                <a:gd name="T106" fmla="*/ 0 w 411"/>
                <a:gd name="T107" fmla="*/ 22 h 311"/>
                <a:gd name="T108" fmla="*/ 0 w 411"/>
                <a:gd name="T109" fmla="*/ 25 h 31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11"/>
                <a:gd name="T166" fmla="*/ 0 h 311"/>
                <a:gd name="T167" fmla="*/ 411 w 411"/>
                <a:gd name="T168" fmla="*/ 311 h 31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11" h="311">
                  <a:moveTo>
                    <a:pt x="0" y="25"/>
                  </a:moveTo>
                  <a:lnTo>
                    <a:pt x="0" y="286"/>
                  </a:lnTo>
                  <a:lnTo>
                    <a:pt x="0" y="287"/>
                  </a:lnTo>
                  <a:lnTo>
                    <a:pt x="0" y="289"/>
                  </a:lnTo>
                  <a:lnTo>
                    <a:pt x="0" y="290"/>
                  </a:lnTo>
                  <a:lnTo>
                    <a:pt x="1" y="291"/>
                  </a:lnTo>
                  <a:lnTo>
                    <a:pt x="1" y="293"/>
                  </a:lnTo>
                  <a:lnTo>
                    <a:pt x="1" y="294"/>
                  </a:lnTo>
                  <a:lnTo>
                    <a:pt x="2" y="295"/>
                  </a:lnTo>
                  <a:lnTo>
                    <a:pt x="2" y="296"/>
                  </a:lnTo>
                  <a:lnTo>
                    <a:pt x="3" y="298"/>
                  </a:lnTo>
                  <a:lnTo>
                    <a:pt x="4" y="299"/>
                  </a:lnTo>
                  <a:lnTo>
                    <a:pt x="5" y="301"/>
                  </a:lnTo>
                  <a:lnTo>
                    <a:pt x="6" y="303"/>
                  </a:lnTo>
                  <a:lnTo>
                    <a:pt x="7" y="304"/>
                  </a:lnTo>
                  <a:lnTo>
                    <a:pt x="8" y="305"/>
                  </a:lnTo>
                  <a:lnTo>
                    <a:pt x="10" y="305"/>
                  </a:lnTo>
                  <a:lnTo>
                    <a:pt x="11" y="306"/>
                  </a:lnTo>
                  <a:lnTo>
                    <a:pt x="13" y="307"/>
                  </a:lnTo>
                  <a:lnTo>
                    <a:pt x="14" y="308"/>
                  </a:lnTo>
                  <a:lnTo>
                    <a:pt x="15" y="308"/>
                  </a:lnTo>
                  <a:lnTo>
                    <a:pt x="16" y="309"/>
                  </a:lnTo>
                  <a:lnTo>
                    <a:pt x="17" y="309"/>
                  </a:lnTo>
                  <a:lnTo>
                    <a:pt x="20" y="309"/>
                  </a:lnTo>
                  <a:lnTo>
                    <a:pt x="20" y="310"/>
                  </a:lnTo>
                  <a:lnTo>
                    <a:pt x="22" y="310"/>
                  </a:lnTo>
                  <a:lnTo>
                    <a:pt x="24" y="310"/>
                  </a:lnTo>
                  <a:lnTo>
                    <a:pt x="25" y="310"/>
                  </a:lnTo>
                  <a:lnTo>
                    <a:pt x="385" y="310"/>
                  </a:lnTo>
                  <a:lnTo>
                    <a:pt x="386" y="310"/>
                  </a:lnTo>
                  <a:lnTo>
                    <a:pt x="388" y="310"/>
                  </a:lnTo>
                  <a:lnTo>
                    <a:pt x="389" y="310"/>
                  </a:lnTo>
                  <a:lnTo>
                    <a:pt x="391" y="309"/>
                  </a:lnTo>
                  <a:lnTo>
                    <a:pt x="393" y="309"/>
                  </a:lnTo>
                  <a:lnTo>
                    <a:pt x="393" y="308"/>
                  </a:lnTo>
                  <a:lnTo>
                    <a:pt x="395" y="308"/>
                  </a:lnTo>
                  <a:lnTo>
                    <a:pt x="397" y="307"/>
                  </a:lnTo>
                  <a:lnTo>
                    <a:pt x="398" y="307"/>
                  </a:lnTo>
                  <a:lnTo>
                    <a:pt x="399" y="306"/>
                  </a:lnTo>
                  <a:lnTo>
                    <a:pt x="400" y="305"/>
                  </a:lnTo>
                  <a:lnTo>
                    <a:pt x="401" y="304"/>
                  </a:lnTo>
                  <a:lnTo>
                    <a:pt x="402" y="303"/>
                  </a:lnTo>
                  <a:lnTo>
                    <a:pt x="403" y="301"/>
                  </a:lnTo>
                  <a:lnTo>
                    <a:pt x="404" y="301"/>
                  </a:lnTo>
                  <a:lnTo>
                    <a:pt x="405" y="299"/>
                  </a:lnTo>
                  <a:lnTo>
                    <a:pt x="407" y="298"/>
                  </a:lnTo>
                  <a:lnTo>
                    <a:pt x="407" y="297"/>
                  </a:lnTo>
                  <a:lnTo>
                    <a:pt x="408" y="295"/>
                  </a:lnTo>
                  <a:lnTo>
                    <a:pt x="409" y="294"/>
                  </a:lnTo>
                  <a:lnTo>
                    <a:pt x="409" y="293"/>
                  </a:lnTo>
                  <a:lnTo>
                    <a:pt x="409" y="291"/>
                  </a:lnTo>
                  <a:lnTo>
                    <a:pt x="410" y="290"/>
                  </a:lnTo>
                  <a:lnTo>
                    <a:pt x="410" y="289"/>
                  </a:lnTo>
                  <a:lnTo>
                    <a:pt x="410" y="287"/>
                  </a:lnTo>
                  <a:lnTo>
                    <a:pt x="410" y="286"/>
                  </a:lnTo>
                  <a:lnTo>
                    <a:pt x="410" y="25"/>
                  </a:lnTo>
                  <a:lnTo>
                    <a:pt x="410" y="24"/>
                  </a:lnTo>
                  <a:lnTo>
                    <a:pt x="410" y="22"/>
                  </a:lnTo>
                  <a:lnTo>
                    <a:pt x="410" y="20"/>
                  </a:lnTo>
                  <a:lnTo>
                    <a:pt x="409" y="19"/>
                  </a:lnTo>
                  <a:lnTo>
                    <a:pt x="409" y="17"/>
                  </a:lnTo>
                  <a:lnTo>
                    <a:pt x="409" y="16"/>
                  </a:lnTo>
                  <a:lnTo>
                    <a:pt x="408" y="15"/>
                  </a:lnTo>
                  <a:lnTo>
                    <a:pt x="407" y="13"/>
                  </a:lnTo>
                  <a:lnTo>
                    <a:pt x="407" y="12"/>
                  </a:lnTo>
                  <a:lnTo>
                    <a:pt x="405" y="11"/>
                  </a:lnTo>
                  <a:lnTo>
                    <a:pt x="404" y="10"/>
                  </a:lnTo>
                  <a:lnTo>
                    <a:pt x="403" y="9"/>
                  </a:lnTo>
                  <a:lnTo>
                    <a:pt x="402" y="8"/>
                  </a:lnTo>
                  <a:lnTo>
                    <a:pt x="401" y="6"/>
                  </a:lnTo>
                  <a:lnTo>
                    <a:pt x="400" y="5"/>
                  </a:lnTo>
                  <a:lnTo>
                    <a:pt x="399" y="4"/>
                  </a:lnTo>
                  <a:lnTo>
                    <a:pt x="398" y="3"/>
                  </a:lnTo>
                  <a:lnTo>
                    <a:pt x="397" y="3"/>
                  </a:lnTo>
                  <a:lnTo>
                    <a:pt x="395" y="2"/>
                  </a:lnTo>
                  <a:lnTo>
                    <a:pt x="393" y="2"/>
                  </a:lnTo>
                  <a:lnTo>
                    <a:pt x="393" y="1"/>
                  </a:lnTo>
                  <a:lnTo>
                    <a:pt x="391" y="1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6" y="0"/>
                  </a:lnTo>
                  <a:lnTo>
                    <a:pt x="385" y="0"/>
                  </a:lnTo>
                  <a:lnTo>
                    <a:pt x="25" y="0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1"/>
                  </a:lnTo>
                  <a:lnTo>
                    <a:pt x="17" y="1"/>
                  </a:lnTo>
                  <a:lnTo>
                    <a:pt x="16" y="1"/>
                  </a:lnTo>
                  <a:lnTo>
                    <a:pt x="15" y="2"/>
                  </a:lnTo>
                  <a:lnTo>
                    <a:pt x="14" y="2"/>
                  </a:lnTo>
                  <a:lnTo>
                    <a:pt x="13" y="3"/>
                  </a:lnTo>
                  <a:lnTo>
                    <a:pt x="11" y="4"/>
                  </a:lnTo>
                  <a:lnTo>
                    <a:pt x="10" y="5"/>
                  </a:lnTo>
                  <a:lnTo>
                    <a:pt x="8" y="5"/>
                  </a:lnTo>
                  <a:lnTo>
                    <a:pt x="7" y="6"/>
                  </a:lnTo>
                  <a:lnTo>
                    <a:pt x="6" y="8"/>
                  </a:lnTo>
                  <a:lnTo>
                    <a:pt x="5" y="9"/>
                  </a:lnTo>
                  <a:lnTo>
                    <a:pt x="5" y="10"/>
                  </a:lnTo>
                  <a:lnTo>
                    <a:pt x="4" y="11"/>
                  </a:lnTo>
                  <a:lnTo>
                    <a:pt x="3" y="12"/>
                  </a:lnTo>
                  <a:lnTo>
                    <a:pt x="2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1" y="17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0" y="25"/>
                  </a:lnTo>
                </a:path>
              </a:pathLst>
            </a:custGeom>
            <a:noFill/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2" name="Freeform 1714"/>
            <p:cNvSpPr>
              <a:spLocks/>
            </p:cNvSpPr>
            <p:nvPr/>
          </p:nvSpPr>
          <p:spPr bwMode="auto">
            <a:xfrm>
              <a:off x="2325" y="2534"/>
              <a:ext cx="30" cy="114"/>
            </a:xfrm>
            <a:custGeom>
              <a:avLst/>
              <a:gdLst>
                <a:gd name="T0" fmla="*/ 0 w 30"/>
                <a:gd name="T1" fmla="*/ 0 h 114"/>
                <a:gd name="T2" fmla="*/ 0 w 30"/>
                <a:gd name="T3" fmla="*/ 113 h 114"/>
                <a:gd name="T4" fmla="*/ 29 w 30"/>
                <a:gd name="T5" fmla="*/ 113 h 114"/>
                <a:gd name="T6" fmla="*/ 22 w 30"/>
                <a:gd name="T7" fmla="*/ 111 h 114"/>
                <a:gd name="T8" fmla="*/ 15 w 30"/>
                <a:gd name="T9" fmla="*/ 108 h 114"/>
                <a:gd name="T10" fmla="*/ 8 w 30"/>
                <a:gd name="T11" fmla="*/ 104 h 114"/>
                <a:gd name="T12" fmla="*/ 5 w 30"/>
                <a:gd name="T13" fmla="*/ 98 h 114"/>
                <a:gd name="T14" fmla="*/ 3 w 30"/>
                <a:gd name="T15" fmla="*/ 91 h 114"/>
                <a:gd name="T16" fmla="*/ 2 w 30"/>
                <a:gd name="T17" fmla="*/ 78 h 114"/>
                <a:gd name="T18" fmla="*/ 1 w 30"/>
                <a:gd name="T19" fmla="*/ 30 h 114"/>
                <a:gd name="T20" fmla="*/ 1 w 30"/>
                <a:gd name="T21" fmla="*/ 7 h 114"/>
                <a:gd name="T22" fmla="*/ 0 w 30"/>
                <a:gd name="T23" fmla="*/ 0 h 1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14"/>
                <a:gd name="T38" fmla="*/ 30 w 30"/>
                <a:gd name="T39" fmla="*/ 114 h 11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14">
                  <a:moveTo>
                    <a:pt x="0" y="0"/>
                  </a:moveTo>
                  <a:lnTo>
                    <a:pt x="0" y="113"/>
                  </a:lnTo>
                  <a:lnTo>
                    <a:pt x="29" y="113"/>
                  </a:lnTo>
                  <a:lnTo>
                    <a:pt x="22" y="111"/>
                  </a:lnTo>
                  <a:lnTo>
                    <a:pt x="15" y="108"/>
                  </a:lnTo>
                  <a:lnTo>
                    <a:pt x="8" y="104"/>
                  </a:lnTo>
                  <a:lnTo>
                    <a:pt x="5" y="98"/>
                  </a:lnTo>
                  <a:lnTo>
                    <a:pt x="3" y="91"/>
                  </a:lnTo>
                  <a:lnTo>
                    <a:pt x="2" y="78"/>
                  </a:lnTo>
                  <a:lnTo>
                    <a:pt x="1" y="30"/>
                  </a:lnTo>
                  <a:lnTo>
                    <a:pt x="1" y="7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3" name="Freeform 1715"/>
            <p:cNvSpPr>
              <a:spLocks/>
            </p:cNvSpPr>
            <p:nvPr/>
          </p:nvSpPr>
          <p:spPr bwMode="auto">
            <a:xfrm>
              <a:off x="2700" y="2545"/>
              <a:ext cx="45" cy="103"/>
            </a:xfrm>
            <a:custGeom>
              <a:avLst/>
              <a:gdLst>
                <a:gd name="T0" fmla="*/ 44 w 45"/>
                <a:gd name="T1" fmla="*/ 0 h 103"/>
                <a:gd name="T2" fmla="*/ 44 w 45"/>
                <a:gd name="T3" fmla="*/ 102 h 103"/>
                <a:gd name="T4" fmla="*/ 0 w 45"/>
                <a:gd name="T5" fmla="*/ 102 h 103"/>
                <a:gd name="T6" fmla="*/ 4 w 45"/>
                <a:gd name="T7" fmla="*/ 101 h 103"/>
                <a:gd name="T8" fmla="*/ 14 w 45"/>
                <a:gd name="T9" fmla="*/ 101 h 103"/>
                <a:gd name="T10" fmla="*/ 20 w 45"/>
                <a:gd name="T11" fmla="*/ 100 h 103"/>
                <a:gd name="T12" fmla="*/ 28 w 45"/>
                <a:gd name="T13" fmla="*/ 97 h 103"/>
                <a:gd name="T14" fmla="*/ 32 w 45"/>
                <a:gd name="T15" fmla="*/ 93 h 103"/>
                <a:gd name="T16" fmla="*/ 38 w 45"/>
                <a:gd name="T17" fmla="*/ 86 h 103"/>
                <a:gd name="T18" fmla="*/ 39 w 45"/>
                <a:gd name="T19" fmla="*/ 79 h 103"/>
                <a:gd name="T20" fmla="*/ 40 w 45"/>
                <a:gd name="T21" fmla="*/ 57 h 103"/>
                <a:gd name="T22" fmla="*/ 41 w 45"/>
                <a:gd name="T23" fmla="*/ 38 h 103"/>
                <a:gd name="T24" fmla="*/ 42 w 45"/>
                <a:gd name="T25" fmla="*/ 14 h 103"/>
                <a:gd name="T26" fmla="*/ 43 w 45"/>
                <a:gd name="T27" fmla="*/ 4 h 103"/>
                <a:gd name="T28" fmla="*/ 44 w 45"/>
                <a:gd name="T29" fmla="*/ 0 h 10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5"/>
                <a:gd name="T46" fmla="*/ 0 h 103"/>
                <a:gd name="T47" fmla="*/ 45 w 45"/>
                <a:gd name="T48" fmla="*/ 103 h 10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5" h="103">
                  <a:moveTo>
                    <a:pt x="44" y="0"/>
                  </a:moveTo>
                  <a:lnTo>
                    <a:pt x="44" y="102"/>
                  </a:lnTo>
                  <a:lnTo>
                    <a:pt x="0" y="102"/>
                  </a:lnTo>
                  <a:lnTo>
                    <a:pt x="4" y="101"/>
                  </a:lnTo>
                  <a:lnTo>
                    <a:pt x="14" y="101"/>
                  </a:lnTo>
                  <a:lnTo>
                    <a:pt x="20" y="100"/>
                  </a:lnTo>
                  <a:lnTo>
                    <a:pt x="28" y="97"/>
                  </a:lnTo>
                  <a:lnTo>
                    <a:pt x="32" y="93"/>
                  </a:lnTo>
                  <a:lnTo>
                    <a:pt x="38" y="86"/>
                  </a:lnTo>
                  <a:lnTo>
                    <a:pt x="39" y="79"/>
                  </a:lnTo>
                  <a:lnTo>
                    <a:pt x="40" y="57"/>
                  </a:lnTo>
                  <a:lnTo>
                    <a:pt x="41" y="38"/>
                  </a:lnTo>
                  <a:lnTo>
                    <a:pt x="42" y="14"/>
                  </a:lnTo>
                  <a:lnTo>
                    <a:pt x="43" y="4"/>
                  </a:lnTo>
                  <a:lnTo>
                    <a:pt x="44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4" name="Freeform 1716"/>
            <p:cNvSpPr>
              <a:spLocks/>
            </p:cNvSpPr>
            <p:nvPr/>
          </p:nvSpPr>
          <p:spPr bwMode="auto">
            <a:xfrm>
              <a:off x="2368" y="2666"/>
              <a:ext cx="17" cy="1"/>
            </a:xfrm>
            <a:custGeom>
              <a:avLst/>
              <a:gdLst>
                <a:gd name="T0" fmla="*/ 16 w 17"/>
                <a:gd name="T1" fmla="*/ 0 h 1"/>
                <a:gd name="T2" fmla="*/ 12 w 17"/>
                <a:gd name="T3" fmla="*/ 0 h 1"/>
                <a:gd name="T4" fmla="*/ 8 w 17"/>
                <a:gd name="T5" fmla="*/ 0 h 1"/>
                <a:gd name="T6" fmla="*/ 4 w 17"/>
                <a:gd name="T7" fmla="*/ 0 h 1"/>
                <a:gd name="T8" fmla="*/ 0 w 17"/>
                <a:gd name="T9" fmla="*/ 0 h 1"/>
                <a:gd name="T10" fmla="*/ 4 w 17"/>
                <a:gd name="T11" fmla="*/ 0 h 1"/>
                <a:gd name="T12" fmla="*/ 8 w 17"/>
                <a:gd name="T13" fmla="*/ 0 h 1"/>
                <a:gd name="T14" fmla="*/ 12 w 17"/>
                <a:gd name="T15" fmla="*/ 0 h 1"/>
                <a:gd name="T16" fmla="*/ 16 w 17"/>
                <a:gd name="T17" fmla="*/ 0 h 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1"/>
                <a:gd name="T29" fmla="*/ 17 w 17"/>
                <a:gd name="T30" fmla="*/ 1 h 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1">
                  <a:moveTo>
                    <a:pt x="16" y="0"/>
                  </a:move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5" name="Freeform 1717"/>
            <p:cNvSpPr>
              <a:spLocks/>
            </p:cNvSpPr>
            <p:nvPr/>
          </p:nvSpPr>
          <p:spPr bwMode="auto">
            <a:xfrm>
              <a:off x="2664" y="263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80FF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6" name="AutoShape 1718"/>
            <p:cNvSpPr>
              <a:spLocks noChangeArrowheads="1"/>
            </p:cNvSpPr>
            <p:nvPr/>
          </p:nvSpPr>
          <p:spPr bwMode="auto">
            <a:xfrm>
              <a:off x="2358" y="2367"/>
              <a:ext cx="348" cy="245"/>
            </a:xfrm>
            <a:prstGeom prst="roundRect">
              <a:avLst>
                <a:gd name="adj" fmla="val 12486"/>
              </a:avLst>
            </a:prstGeom>
            <a:gradFill rotWithShape="0">
              <a:gsLst>
                <a:gs pos="0">
                  <a:srgbClr val="8CF4EA"/>
                </a:gs>
                <a:gs pos="100000">
                  <a:srgbClr val="7EDBD2"/>
                </a:gs>
              </a:gsLst>
              <a:path path="rect">
                <a:fillToRect r="100000" b="100000"/>
              </a:path>
            </a:gradFill>
            <a:ln w="12700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7" name="Freeform 1719"/>
            <p:cNvSpPr>
              <a:spLocks/>
            </p:cNvSpPr>
            <p:nvPr/>
          </p:nvSpPr>
          <p:spPr bwMode="auto">
            <a:xfrm>
              <a:off x="2286" y="2667"/>
              <a:ext cx="81" cy="183"/>
            </a:xfrm>
            <a:custGeom>
              <a:avLst/>
              <a:gdLst>
                <a:gd name="T0" fmla="*/ 80 w 81"/>
                <a:gd name="T1" fmla="*/ 0 h 183"/>
                <a:gd name="T2" fmla="*/ 0 w 81"/>
                <a:gd name="T3" fmla="*/ 55 h 183"/>
                <a:gd name="T4" fmla="*/ 0 w 81"/>
                <a:gd name="T5" fmla="*/ 182 h 183"/>
                <a:gd name="T6" fmla="*/ 0 60000 65536"/>
                <a:gd name="T7" fmla="*/ 0 60000 65536"/>
                <a:gd name="T8" fmla="*/ 0 60000 65536"/>
                <a:gd name="T9" fmla="*/ 0 w 81"/>
                <a:gd name="T10" fmla="*/ 0 h 183"/>
                <a:gd name="T11" fmla="*/ 81 w 81"/>
                <a:gd name="T12" fmla="*/ 183 h 1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" h="183">
                  <a:moveTo>
                    <a:pt x="80" y="0"/>
                  </a:moveTo>
                  <a:lnTo>
                    <a:pt x="0" y="55"/>
                  </a:lnTo>
                  <a:lnTo>
                    <a:pt x="0" y="182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8" name="Freeform 1720"/>
            <p:cNvSpPr>
              <a:spLocks/>
            </p:cNvSpPr>
            <p:nvPr/>
          </p:nvSpPr>
          <p:spPr bwMode="auto">
            <a:xfrm>
              <a:off x="2288" y="2887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19" name="Freeform 1721"/>
            <p:cNvSpPr>
              <a:spLocks/>
            </p:cNvSpPr>
            <p:nvPr/>
          </p:nvSpPr>
          <p:spPr bwMode="auto">
            <a:xfrm>
              <a:off x="2288" y="2886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0" name="Freeform 1722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1" name="Freeform 1723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2" name="Freeform 1724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3" name="Freeform 1725"/>
            <p:cNvSpPr>
              <a:spLocks/>
            </p:cNvSpPr>
            <p:nvPr/>
          </p:nvSpPr>
          <p:spPr bwMode="auto">
            <a:xfrm>
              <a:off x="2288" y="2881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4" name="Freeform 1726"/>
            <p:cNvSpPr>
              <a:spLocks/>
            </p:cNvSpPr>
            <p:nvPr/>
          </p:nvSpPr>
          <p:spPr bwMode="auto">
            <a:xfrm>
              <a:off x="2288" y="288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5" name="Freeform 1727"/>
            <p:cNvSpPr>
              <a:spLocks/>
            </p:cNvSpPr>
            <p:nvPr/>
          </p:nvSpPr>
          <p:spPr bwMode="auto">
            <a:xfrm>
              <a:off x="2288" y="2878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6" name="Freeform 1728"/>
            <p:cNvSpPr>
              <a:spLocks/>
            </p:cNvSpPr>
            <p:nvPr/>
          </p:nvSpPr>
          <p:spPr bwMode="auto">
            <a:xfrm>
              <a:off x="2288" y="2875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7" name="Freeform 1729"/>
            <p:cNvSpPr>
              <a:spLocks/>
            </p:cNvSpPr>
            <p:nvPr/>
          </p:nvSpPr>
          <p:spPr bwMode="auto">
            <a:xfrm>
              <a:off x="2288" y="2872"/>
              <a:ext cx="489" cy="17"/>
            </a:xfrm>
            <a:custGeom>
              <a:avLst/>
              <a:gdLst>
                <a:gd name="T0" fmla="*/ 0 w 489"/>
                <a:gd name="T1" fmla="*/ 16 h 17"/>
                <a:gd name="T2" fmla="*/ 0 w 489"/>
                <a:gd name="T3" fmla="*/ 0 h 17"/>
                <a:gd name="T4" fmla="*/ 488 w 489"/>
                <a:gd name="T5" fmla="*/ 0 h 17"/>
                <a:gd name="T6" fmla="*/ 488 w 489"/>
                <a:gd name="T7" fmla="*/ 16 h 17"/>
                <a:gd name="T8" fmla="*/ 0 w 48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16"/>
                  </a:moveTo>
                  <a:lnTo>
                    <a:pt x="0" y="0"/>
                  </a:lnTo>
                  <a:lnTo>
                    <a:pt x="488" y="0"/>
                  </a:lnTo>
                  <a:lnTo>
                    <a:pt x="488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8" name="Freeform 1730"/>
            <p:cNvSpPr>
              <a:spLocks/>
            </p:cNvSpPr>
            <p:nvPr/>
          </p:nvSpPr>
          <p:spPr bwMode="auto">
            <a:xfrm>
              <a:off x="2288" y="2871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29" name="Freeform 1731"/>
            <p:cNvSpPr>
              <a:spLocks/>
            </p:cNvSpPr>
            <p:nvPr/>
          </p:nvSpPr>
          <p:spPr bwMode="auto">
            <a:xfrm>
              <a:off x="2288" y="2870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0" name="Freeform 1732"/>
            <p:cNvSpPr>
              <a:spLocks/>
            </p:cNvSpPr>
            <p:nvPr/>
          </p:nvSpPr>
          <p:spPr bwMode="auto">
            <a:xfrm>
              <a:off x="2288" y="2867"/>
              <a:ext cx="489" cy="1"/>
            </a:xfrm>
            <a:custGeom>
              <a:avLst/>
              <a:gdLst>
                <a:gd name="T0" fmla="*/ 0 w 489"/>
                <a:gd name="T1" fmla="*/ 0 h 1"/>
                <a:gd name="T2" fmla="*/ 488 w 489"/>
                <a:gd name="T3" fmla="*/ 0 h 1"/>
                <a:gd name="T4" fmla="*/ 0 w 489"/>
                <a:gd name="T5" fmla="*/ 0 h 1"/>
                <a:gd name="T6" fmla="*/ 0 60000 65536"/>
                <a:gd name="T7" fmla="*/ 0 60000 65536"/>
                <a:gd name="T8" fmla="*/ 0 60000 65536"/>
                <a:gd name="T9" fmla="*/ 0 w 489"/>
                <a:gd name="T10" fmla="*/ 0 h 1"/>
                <a:gd name="T11" fmla="*/ 489 w 489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1" name="Freeform 1733"/>
            <p:cNvSpPr>
              <a:spLocks/>
            </p:cNvSpPr>
            <p:nvPr/>
          </p:nvSpPr>
          <p:spPr bwMode="auto">
            <a:xfrm>
              <a:off x="2288" y="2866"/>
              <a:ext cx="489" cy="17"/>
            </a:xfrm>
            <a:custGeom>
              <a:avLst/>
              <a:gdLst>
                <a:gd name="T0" fmla="*/ 0 w 489"/>
                <a:gd name="T1" fmla="*/ 0 h 17"/>
                <a:gd name="T2" fmla="*/ 0 w 489"/>
                <a:gd name="T3" fmla="*/ 16 h 17"/>
                <a:gd name="T4" fmla="*/ 488 w 489"/>
                <a:gd name="T5" fmla="*/ 16 h 17"/>
                <a:gd name="T6" fmla="*/ 488 w 489"/>
                <a:gd name="T7" fmla="*/ 0 h 17"/>
                <a:gd name="T8" fmla="*/ 0 w 48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9"/>
                <a:gd name="T16" fmla="*/ 0 h 17"/>
                <a:gd name="T17" fmla="*/ 489 w 48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2" name="Line 1734"/>
            <p:cNvSpPr>
              <a:spLocks noChangeShapeType="1"/>
            </p:cNvSpPr>
            <p:nvPr/>
          </p:nvSpPr>
          <p:spPr bwMode="auto">
            <a:xfrm>
              <a:off x="2485" y="2782"/>
              <a:ext cx="289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grpSp>
          <p:nvGrpSpPr>
            <p:cNvPr id="5" name="Group 1735"/>
            <p:cNvGrpSpPr>
              <a:grpSpLocks/>
            </p:cNvGrpSpPr>
            <p:nvPr/>
          </p:nvGrpSpPr>
          <p:grpSpPr bwMode="auto">
            <a:xfrm>
              <a:off x="2493" y="2805"/>
              <a:ext cx="23" cy="23"/>
              <a:chOff x="2904" y="2926"/>
              <a:chExt cx="23" cy="23"/>
            </a:xfrm>
          </p:grpSpPr>
          <p:sp>
            <p:nvSpPr>
              <p:cNvPr id="1587" name="Oval 1736"/>
              <p:cNvSpPr>
                <a:spLocks noChangeArrowheads="1"/>
              </p:cNvSpPr>
              <p:nvPr/>
            </p:nvSpPr>
            <p:spPr bwMode="auto">
              <a:xfrm>
                <a:off x="2904" y="2926"/>
                <a:ext cx="23" cy="23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0070B8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>
                  <a:solidFill>
                    <a:srgbClr val="0070B8"/>
                  </a:solidFill>
                </a:endParaRPr>
              </a:p>
            </p:txBody>
          </p:sp>
          <p:sp>
            <p:nvSpPr>
              <p:cNvPr id="1588" name="Oval 1737"/>
              <p:cNvSpPr>
                <a:spLocks noChangeArrowheads="1"/>
              </p:cNvSpPr>
              <p:nvPr/>
            </p:nvSpPr>
            <p:spPr bwMode="auto">
              <a:xfrm>
                <a:off x="2915" y="2938"/>
                <a:ext cx="6" cy="1"/>
              </a:xfrm>
              <a:prstGeom prst="ellipse">
                <a:avLst/>
              </a:prstGeom>
              <a:noFill/>
              <a:ln w="12700">
                <a:solidFill>
                  <a:srgbClr val="0070B8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>
                  <a:solidFill>
                    <a:srgbClr val="0070B8"/>
                  </a:solidFill>
                </a:endParaRPr>
              </a:p>
            </p:txBody>
          </p:sp>
        </p:grpSp>
        <p:sp>
          <p:nvSpPr>
            <p:cNvPr id="1234" name="Oval 1738"/>
            <p:cNvSpPr>
              <a:spLocks noChangeArrowheads="1"/>
            </p:cNvSpPr>
            <p:nvPr/>
          </p:nvSpPr>
          <p:spPr bwMode="auto">
            <a:xfrm>
              <a:off x="2684" y="2788"/>
              <a:ext cx="9" cy="9"/>
            </a:xfrm>
            <a:prstGeom prst="ellipse">
              <a:avLst/>
            </a:prstGeom>
            <a:solidFill>
              <a:srgbClr val="FF5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5" name="Oval 1739"/>
            <p:cNvSpPr>
              <a:spLocks noChangeArrowheads="1"/>
            </p:cNvSpPr>
            <p:nvPr/>
          </p:nvSpPr>
          <p:spPr bwMode="auto">
            <a:xfrm>
              <a:off x="2714" y="2788"/>
              <a:ext cx="10" cy="9"/>
            </a:xfrm>
            <a:prstGeom prst="ellipse">
              <a:avLst/>
            </a:prstGeom>
            <a:solidFill>
              <a:srgbClr val="FF5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6" name="Freeform 1740"/>
            <p:cNvSpPr>
              <a:spLocks/>
            </p:cNvSpPr>
            <p:nvPr/>
          </p:nvSpPr>
          <p:spPr bwMode="auto">
            <a:xfrm>
              <a:off x="2689" y="2788"/>
              <a:ext cx="30" cy="17"/>
            </a:xfrm>
            <a:custGeom>
              <a:avLst/>
              <a:gdLst>
                <a:gd name="T0" fmla="*/ 0 w 30"/>
                <a:gd name="T1" fmla="*/ 16 h 17"/>
                <a:gd name="T2" fmla="*/ 0 w 30"/>
                <a:gd name="T3" fmla="*/ 0 h 17"/>
                <a:gd name="T4" fmla="*/ 29 w 30"/>
                <a:gd name="T5" fmla="*/ 0 h 17"/>
                <a:gd name="T6" fmla="*/ 29 w 30"/>
                <a:gd name="T7" fmla="*/ 16 h 17"/>
                <a:gd name="T8" fmla="*/ 0 w 3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17"/>
                <a:gd name="T17" fmla="*/ 30 w 3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17">
                  <a:moveTo>
                    <a:pt x="0" y="16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29" y="16"/>
                  </a:lnTo>
                  <a:lnTo>
                    <a:pt x="0" y="16"/>
                  </a:lnTo>
                </a:path>
              </a:pathLst>
            </a:custGeom>
            <a:solidFill>
              <a:srgbClr val="FF5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7" name="Freeform 1741"/>
            <p:cNvSpPr>
              <a:spLocks/>
            </p:cNvSpPr>
            <p:nvPr/>
          </p:nvSpPr>
          <p:spPr bwMode="auto">
            <a:xfrm>
              <a:off x="2689" y="2788"/>
              <a:ext cx="36" cy="17"/>
            </a:xfrm>
            <a:custGeom>
              <a:avLst/>
              <a:gdLst>
                <a:gd name="T0" fmla="*/ 0 w 36"/>
                <a:gd name="T1" fmla="*/ 16 h 17"/>
                <a:gd name="T2" fmla="*/ 30 w 36"/>
                <a:gd name="T3" fmla="*/ 16 h 17"/>
                <a:gd name="T4" fmla="*/ 32 w 36"/>
                <a:gd name="T5" fmla="*/ 14 h 17"/>
                <a:gd name="T6" fmla="*/ 35 w 36"/>
                <a:gd name="T7" fmla="*/ 9 h 17"/>
                <a:gd name="T8" fmla="*/ 35 w 36"/>
                <a:gd name="T9" fmla="*/ 5 h 17"/>
                <a:gd name="T10" fmla="*/ 34 w 36"/>
                <a:gd name="T11" fmla="*/ 1 h 17"/>
                <a:gd name="T12" fmla="*/ 33 w 36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"/>
                <a:gd name="T22" fmla="*/ 0 h 17"/>
                <a:gd name="T23" fmla="*/ 36 w 36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" h="17">
                  <a:moveTo>
                    <a:pt x="0" y="16"/>
                  </a:moveTo>
                  <a:lnTo>
                    <a:pt x="30" y="16"/>
                  </a:lnTo>
                  <a:lnTo>
                    <a:pt x="32" y="14"/>
                  </a:lnTo>
                  <a:lnTo>
                    <a:pt x="35" y="9"/>
                  </a:lnTo>
                  <a:lnTo>
                    <a:pt x="35" y="5"/>
                  </a:lnTo>
                  <a:lnTo>
                    <a:pt x="34" y="1"/>
                  </a:lnTo>
                  <a:lnTo>
                    <a:pt x="33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8" name="Freeform 1742"/>
            <p:cNvSpPr>
              <a:spLocks/>
            </p:cNvSpPr>
            <p:nvPr/>
          </p:nvSpPr>
          <p:spPr bwMode="auto">
            <a:xfrm>
              <a:off x="2549" y="2751"/>
              <a:ext cx="110" cy="17"/>
            </a:xfrm>
            <a:custGeom>
              <a:avLst/>
              <a:gdLst>
                <a:gd name="T0" fmla="*/ 0 w 110"/>
                <a:gd name="T1" fmla="*/ 16 h 17"/>
                <a:gd name="T2" fmla="*/ 0 w 110"/>
                <a:gd name="T3" fmla="*/ 0 h 17"/>
                <a:gd name="T4" fmla="*/ 109 w 110"/>
                <a:gd name="T5" fmla="*/ 0 h 17"/>
                <a:gd name="T6" fmla="*/ 109 w 110"/>
                <a:gd name="T7" fmla="*/ 16 h 17"/>
                <a:gd name="T8" fmla="*/ 0 w 11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0"/>
                <a:gd name="T16" fmla="*/ 0 h 17"/>
                <a:gd name="T17" fmla="*/ 110 w 11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0" h="17">
                  <a:moveTo>
                    <a:pt x="0" y="16"/>
                  </a:moveTo>
                  <a:lnTo>
                    <a:pt x="0" y="0"/>
                  </a:lnTo>
                  <a:lnTo>
                    <a:pt x="109" y="0"/>
                  </a:lnTo>
                  <a:lnTo>
                    <a:pt x="109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39" name="Freeform 1743"/>
            <p:cNvSpPr>
              <a:spLocks/>
            </p:cNvSpPr>
            <p:nvPr/>
          </p:nvSpPr>
          <p:spPr bwMode="auto">
            <a:xfrm>
              <a:off x="2588" y="2760"/>
              <a:ext cx="33" cy="17"/>
            </a:xfrm>
            <a:custGeom>
              <a:avLst/>
              <a:gdLst>
                <a:gd name="T0" fmla="*/ 0 w 33"/>
                <a:gd name="T1" fmla="*/ 16 h 17"/>
                <a:gd name="T2" fmla="*/ 0 w 33"/>
                <a:gd name="T3" fmla="*/ 0 h 17"/>
                <a:gd name="T4" fmla="*/ 32 w 33"/>
                <a:gd name="T5" fmla="*/ 0 h 17"/>
                <a:gd name="T6" fmla="*/ 32 w 33"/>
                <a:gd name="T7" fmla="*/ 16 h 17"/>
                <a:gd name="T8" fmla="*/ 0 w 3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6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0" name="Freeform 1744"/>
            <p:cNvSpPr>
              <a:spLocks/>
            </p:cNvSpPr>
            <p:nvPr/>
          </p:nvSpPr>
          <p:spPr bwMode="auto">
            <a:xfrm>
              <a:off x="2584" y="2742"/>
              <a:ext cx="37" cy="17"/>
            </a:xfrm>
            <a:custGeom>
              <a:avLst/>
              <a:gdLst>
                <a:gd name="T0" fmla="*/ 0 w 37"/>
                <a:gd name="T1" fmla="*/ 16 h 17"/>
                <a:gd name="T2" fmla="*/ 0 w 37"/>
                <a:gd name="T3" fmla="*/ 0 h 17"/>
                <a:gd name="T4" fmla="*/ 36 w 37"/>
                <a:gd name="T5" fmla="*/ 0 h 17"/>
                <a:gd name="T6" fmla="*/ 36 w 37"/>
                <a:gd name="T7" fmla="*/ 16 h 17"/>
                <a:gd name="T8" fmla="*/ 0 w 3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16"/>
                  </a:moveTo>
                  <a:lnTo>
                    <a:pt x="0" y="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1" name="Freeform 1745"/>
            <p:cNvSpPr>
              <a:spLocks/>
            </p:cNvSpPr>
            <p:nvPr/>
          </p:nvSpPr>
          <p:spPr bwMode="auto">
            <a:xfrm>
              <a:off x="2588" y="2736"/>
              <a:ext cx="33" cy="17"/>
            </a:xfrm>
            <a:custGeom>
              <a:avLst/>
              <a:gdLst>
                <a:gd name="T0" fmla="*/ 0 w 33"/>
                <a:gd name="T1" fmla="*/ 16 h 17"/>
                <a:gd name="T2" fmla="*/ 0 w 33"/>
                <a:gd name="T3" fmla="*/ 0 h 17"/>
                <a:gd name="T4" fmla="*/ 32 w 33"/>
                <a:gd name="T5" fmla="*/ 0 h 17"/>
                <a:gd name="T6" fmla="*/ 32 w 33"/>
                <a:gd name="T7" fmla="*/ 16 h 17"/>
                <a:gd name="T8" fmla="*/ 0 w 3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6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2" name="Freeform 1746"/>
            <p:cNvSpPr>
              <a:spLocks/>
            </p:cNvSpPr>
            <p:nvPr/>
          </p:nvSpPr>
          <p:spPr bwMode="auto">
            <a:xfrm>
              <a:off x="2624" y="2760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3" name="Freeform 1747"/>
            <p:cNvSpPr>
              <a:spLocks/>
            </p:cNvSpPr>
            <p:nvPr/>
          </p:nvSpPr>
          <p:spPr bwMode="auto">
            <a:xfrm>
              <a:off x="2624" y="2771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4" name="Line 1748"/>
            <p:cNvSpPr>
              <a:spLocks noChangeShapeType="1"/>
            </p:cNvSpPr>
            <p:nvPr/>
          </p:nvSpPr>
          <p:spPr bwMode="auto">
            <a:xfrm>
              <a:off x="2569" y="2769"/>
              <a:ext cx="3" cy="0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5" name="Freeform 1749"/>
            <p:cNvSpPr>
              <a:spLocks/>
            </p:cNvSpPr>
            <p:nvPr/>
          </p:nvSpPr>
          <p:spPr bwMode="auto">
            <a:xfrm>
              <a:off x="2549" y="2749"/>
              <a:ext cx="114" cy="17"/>
            </a:xfrm>
            <a:custGeom>
              <a:avLst/>
              <a:gdLst>
                <a:gd name="T0" fmla="*/ 0 w 114"/>
                <a:gd name="T1" fmla="*/ 0 h 17"/>
                <a:gd name="T2" fmla="*/ 0 w 114"/>
                <a:gd name="T3" fmla="*/ 14 h 17"/>
                <a:gd name="T4" fmla="*/ 112 w 114"/>
                <a:gd name="T5" fmla="*/ 16 h 17"/>
                <a:gd name="T6" fmla="*/ 113 w 114"/>
                <a:gd name="T7" fmla="*/ 1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17"/>
                <a:gd name="T14" fmla="*/ 114 w 114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17">
                  <a:moveTo>
                    <a:pt x="0" y="0"/>
                  </a:moveTo>
                  <a:lnTo>
                    <a:pt x="0" y="14"/>
                  </a:lnTo>
                  <a:lnTo>
                    <a:pt x="112" y="16"/>
                  </a:lnTo>
                  <a:lnTo>
                    <a:pt x="113" y="1"/>
                  </a:lnTo>
                </a:path>
              </a:pathLst>
            </a:custGeom>
            <a:solidFill>
              <a:schemeClr val="bg2"/>
            </a:solidFill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6" name="Freeform 1750"/>
            <p:cNvSpPr>
              <a:spLocks/>
            </p:cNvSpPr>
            <p:nvPr/>
          </p:nvSpPr>
          <p:spPr bwMode="auto">
            <a:xfrm>
              <a:off x="2736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7" name="Freeform 1751"/>
            <p:cNvSpPr>
              <a:spLocks/>
            </p:cNvSpPr>
            <p:nvPr/>
          </p:nvSpPr>
          <p:spPr bwMode="auto">
            <a:xfrm>
              <a:off x="2745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8" name="Freeform 1752"/>
            <p:cNvSpPr>
              <a:spLocks/>
            </p:cNvSpPr>
            <p:nvPr/>
          </p:nvSpPr>
          <p:spPr bwMode="auto">
            <a:xfrm>
              <a:off x="2756" y="274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49" name="Freeform 1753"/>
            <p:cNvSpPr>
              <a:spLocks/>
            </p:cNvSpPr>
            <p:nvPr/>
          </p:nvSpPr>
          <p:spPr bwMode="auto">
            <a:xfrm>
              <a:off x="2736" y="2742"/>
              <a:ext cx="29" cy="17"/>
            </a:xfrm>
            <a:custGeom>
              <a:avLst/>
              <a:gdLst>
                <a:gd name="T0" fmla="*/ 0 w 29"/>
                <a:gd name="T1" fmla="*/ 16 h 17"/>
                <a:gd name="T2" fmla="*/ 0 w 29"/>
                <a:gd name="T3" fmla="*/ 0 h 17"/>
                <a:gd name="T4" fmla="*/ 28 w 29"/>
                <a:gd name="T5" fmla="*/ 0 h 17"/>
                <a:gd name="T6" fmla="*/ 28 w 29"/>
                <a:gd name="T7" fmla="*/ 16 h 17"/>
                <a:gd name="T8" fmla="*/ 0 w 2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7"/>
                <a:gd name="T17" fmla="*/ 29 w 2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0" name="Oval 1754"/>
            <p:cNvSpPr>
              <a:spLocks noChangeArrowheads="1"/>
            </p:cNvSpPr>
            <p:nvPr/>
          </p:nvSpPr>
          <p:spPr bwMode="auto">
            <a:xfrm>
              <a:off x="2736" y="2790"/>
              <a:ext cx="2" cy="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1" name="Oval 1755"/>
            <p:cNvSpPr>
              <a:spLocks noChangeArrowheads="1"/>
            </p:cNvSpPr>
            <p:nvPr/>
          </p:nvSpPr>
          <p:spPr bwMode="auto">
            <a:xfrm>
              <a:off x="2745" y="2790"/>
              <a:ext cx="4" cy="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2" name="Freeform 1756"/>
            <p:cNvSpPr>
              <a:spLocks/>
            </p:cNvSpPr>
            <p:nvPr/>
          </p:nvSpPr>
          <p:spPr bwMode="auto">
            <a:xfrm>
              <a:off x="2738" y="279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3" name="Oval 1757"/>
            <p:cNvSpPr>
              <a:spLocks noChangeArrowheads="1"/>
            </p:cNvSpPr>
            <p:nvPr/>
          </p:nvSpPr>
          <p:spPr bwMode="auto">
            <a:xfrm>
              <a:off x="2736" y="2800"/>
              <a:ext cx="2" cy="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4" name="Oval 1758"/>
            <p:cNvSpPr>
              <a:spLocks noChangeArrowheads="1"/>
            </p:cNvSpPr>
            <p:nvPr/>
          </p:nvSpPr>
          <p:spPr bwMode="auto">
            <a:xfrm>
              <a:off x="2745" y="2800"/>
              <a:ext cx="4" cy="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70B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5" name="Freeform 1759"/>
            <p:cNvSpPr>
              <a:spLocks/>
            </p:cNvSpPr>
            <p:nvPr/>
          </p:nvSpPr>
          <p:spPr bwMode="auto">
            <a:xfrm>
              <a:off x="2738" y="280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0 w 17"/>
                <a:gd name="T3" fmla="*/ 0 h 17"/>
                <a:gd name="T4" fmla="*/ 16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6" name="Line 1760"/>
            <p:cNvSpPr>
              <a:spLocks noChangeShapeType="1"/>
            </p:cNvSpPr>
            <p:nvPr/>
          </p:nvSpPr>
          <p:spPr bwMode="auto">
            <a:xfrm flipH="1">
              <a:off x="2287" y="2868"/>
              <a:ext cx="495" cy="3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7" name="Freeform 1761"/>
            <p:cNvSpPr>
              <a:spLocks/>
            </p:cNvSpPr>
            <p:nvPr/>
          </p:nvSpPr>
          <p:spPr bwMode="auto">
            <a:xfrm>
              <a:off x="2290" y="2875"/>
              <a:ext cx="487" cy="17"/>
            </a:xfrm>
            <a:custGeom>
              <a:avLst/>
              <a:gdLst>
                <a:gd name="T0" fmla="*/ 0 w 487"/>
                <a:gd name="T1" fmla="*/ 16 h 17"/>
                <a:gd name="T2" fmla="*/ 0 w 487"/>
                <a:gd name="T3" fmla="*/ 0 h 17"/>
                <a:gd name="T4" fmla="*/ 486 w 487"/>
                <a:gd name="T5" fmla="*/ 0 h 17"/>
                <a:gd name="T6" fmla="*/ 486 w 487"/>
                <a:gd name="T7" fmla="*/ 16 h 17"/>
                <a:gd name="T8" fmla="*/ 0 w 48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7"/>
                <a:gd name="T16" fmla="*/ 0 h 17"/>
                <a:gd name="T17" fmla="*/ 487 w 48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7" h="17">
                  <a:moveTo>
                    <a:pt x="0" y="16"/>
                  </a:moveTo>
                  <a:lnTo>
                    <a:pt x="0" y="0"/>
                  </a:lnTo>
                  <a:lnTo>
                    <a:pt x="486" y="0"/>
                  </a:lnTo>
                  <a:lnTo>
                    <a:pt x="48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8" name="Freeform 1762"/>
            <p:cNvSpPr>
              <a:spLocks/>
            </p:cNvSpPr>
            <p:nvPr/>
          </p:nvSpPr>
          <p:spPr bwMode="auto">
            <a:xfrm>
              <a:off x="2229" y="2824"/>
              <a:ext cx="660" cy="204"/>
            </a:xfrm>
            <a:custGeom>
              <a:avLst/>
              <a:gdLst>
                <a:gd name="T0" fmla="*/ 1 w 660"/>
                <a:gd name="T1" fmla="*/ 48 h 204"/>
                <a:gd name="T2" fmla="*/ 0 w 660"/>
                <a:gd name="T3" fmla="*/ 35 h 204"/>
                <a:gd name="T4" fmla="*/ 0 w 660"/>
                <a:gd name="T5" fmla="*/ 32 h 204"/>
                <a:gd name="T6" fmla="*/ 1 w 660"/>
                <a:gd name="T7" fmla="*/ 30 h 204"/>
                <a:gd name="T8" fmla="*/ 2 w 660"/>
                <a:gd name="T9" fmla="*/ 28 h 204"/>
                <a:gd name="T10" fmla="*/ 4 w 660"/>
                <a:gd name="T11" fmla="*/ 27 h 204"/>
                <a:gd name="T12" fmla="*/ 577 w 660"/>
                <a:gd name="T13" fmla="*/ 0 h 204"/>
                <a:gd name="T14" fmla="*/ 580 w 660"/>
                <a:gd name="T15" fmla="*/ 0 h 204"/>
                <a:gd name="T16" fmla="*/ 581 w 660"/>
                <a:gd name="T17" fmla="*/ 0 h 204"/>
                <a:gd name="T18" fmla="*/ 582 w 660"/>
                <a:gd name="T19" fmla="*/ 1 h 204"/>
                <a:gd name="T20" fmla="*/ 584 w 660"/>
                <a:gd name="T21" fmla="*/ 2 h 204"/>
                <a:gd name="T22" fmla="*/ 585 w 660"/>
                <a:gd name="T23" fmla="*/ 4 h 204"/>
                <a:gd name="T24" fmla="*/ 586 w 660"/>
                <a:gd name="T25" fmla="*/ 4 h 204"/>
                <a:gd name="T26" fmla="*/ 658 w 660"/>
                <a:gd name="T27" fmla="*/ 143 h 204"/>
                <a:gd name="T28" fmla="*/ 659 w 660"/>
                <a:gd name="T29" fmla="*/ 145 h 204"/>
                <a:gd name="T30" fmla="*/ 659 w 660"/>
                <a:gd name="T31" fmla="*/ 148 h 204"/>
                <a:gd name="T32" fmla="*/ 658 w 660"/>
                <a:gd name="T33" fmla="*/ 151 h 204"/>
                <a:gd name="T34" fmla="*/ 657 w 660"/>
                <a:gd name="T35" fmla="*/ 152 h 204"/>
                <a:gd name="T36" fmla="*/ 655 w 660"/>
                <a:gd name="T37" fmla="*/ 154 h 204"/>
                <a:gd name="T38" fmla="*/ 650 w 660"/>
                <a:gd name="T39" fmla="*/ 154 h 204"/>
                <a:gd name="T40" fmla="*/ 31 w 660"/>
                <a:gd name="T41" fmla="*/ 203 h 204"/>
                <a:gd name="T42" fmla="*/ 28 w 660"/>
                <a:gd name="T43" fmla="*/ 203 h 204"/>
                <a:gd name="T44" fmla="*/ 24 w 660"/>
                <a:gd name="T45" fmla="*/ 203 h 204"/>
                <a:gd name="T46" fmla="*/ 22 w 660"/>
                <a:gd name="T47" fmla="*/ 202 h 204"/>
                <a:gd name="T48" fmla="*/ 18 w 660"/>
                <a:gd name="T49" fmla="*/ 200 h 204"/>
                <a:gd name="T50" fmla="*/ 17 w 660"/>
                <a:gd name="T51" fmla="*/ 198 h 204"/>
                <a:gd name="T52" fmla="*/ 16 w 660"/>
                <a:gd name="T53" fmla="*/ 192 h 204"/>
                <a:gd name="T54" fmla="*/ 1 w 660"/>
                <a:gd name="T55" fmla="*/ 48 h 20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60"/>
                <a:gd name="T85" fmla="*/ 0 h 204"/>
                <a:gd name="T86" fmla="*/ 660 w 660"/>
                <a:gd name="T87" fmla="*/ 204 h 204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60" h="204">
                  <a:moveTo>
                    <a:pt x="1" y="48"/>
                  </a:moveTo>
                  <a:lnTo>
                    <a:pt x="0" y="35"/>
                  </a:lnTo>
                  <a:lnTo>
                    <a:pt x="0" y="32"/>
                  </a:lnTo>
                  <a:lnTo>
                    <a:pt x="1" y="30"/>
                  </a:lnTo>
                  <a:lnTo>
                    <a:pt x="2" y="28"/>
                  </a:lnTo>
                  <a:lnTo>
                    <a:pt x="4" y="27"/>
                  </a:lnTo>
                  <a:lnTo>
                    <a:pt x="577" y="0"/>
                  </a:lnTo>
                  <a:lnTo>
                    <a:pt x="580" y="0"/>
                  </a:lnTo>
                  <a:lnTo>
                    <a:pt x="581" y="0"/>
                  </a:lnTo>
                  <a:lnTo>
                    <a:pt x="582" y="1"/>
                  </a:lnTo>
                  <a:lnTo>
                    <a:pt x="584" y="2"/>
                  </a:lnTo>
                  <a:lnTo>
                    <a:pt x="585" y="4"/>
                  </a:lnTo>
                  <a:lnTo>
                    <a:pt x="586" y="4"/>
                  </a:lnTo>
                  <a:lnTo>
                    <a:pt x="658" y="143"/>
                  </a:lnTo>
                  <a:lnTo>
                    <a:pt x="659" y="145"/>
                  </a:lnTo>
                  <a:lnTo>
                    <a:pt x="659" y="148"/>
                  </a:lnTo>
                  <a:lnTo>
                    <a:pt x="658" y="151"/>
                  </a:lnTo>
                  <a:lnTo>
                    <a:pt x="657" y="152"/>
                  </a:lnTo>
                  <a:lnTo>
                    <a:pt x="655" y="154"/>
                  </a:lnTo>
                  <a:lnTo>
                    <a:pt x="650" y="154"/>
                  </a:lnTo>
                  <a:lnTo>
                    <a:pt x="31" y="203"/>
                  </a:lnTo>
                  <a:lnTo>
                    <a:pt x="28" y="203"/>
                  </a:lnTo>
                  <a:lnTo>
                    <a:pt x="24" y="203"/>
                  </a:lnTo>
                  <a:lnTo>
                    <a:pt x="22" y="202"/>
                  </a:lnTo>
                  <a:lnTo>
                    <a:pt x="18" y="200"/>
                  </a:lnTo>
                  <a:lnTo>
                    <a:pt x="17" y="198"/>
                  </a:lnTo>
                  <a:lnTo>
                    <a:pt x="16" y="192"/>
                  </a:lnTo>
                  <a:lnTo>
                    <a:pt x="1" y="48"/>
                  </a:lnTo>
                </a:path>
              </a:pathLst>
            </a:custGeom>
            <a:solidFill>
              <a:srgbClr val="E0E0E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59" name="Freeform 1763"/>
            <p:cNvSpPr>
              <a:spLocks/>
            </p:cNvSpPr>
            <p:nvPr/>
          </p:nvSpPr>
          <p:spPr bwMode="auto">
            <a:xfrm>
              <a:off x="2232" y="2871"/>
              <a:ext cx="658" cy="174"/>
            </a:xfrm>
            <a:custGeom>
              <a:avLst/>
              <a:gdLst>
                <a:gd name="T0" fmla="*/ 0 w 658"/>
                <a:gd name="T1" fmla="*/ 0 h 174"/>
                <a:gd name="T2" fmla="*/ 14 w 658"/>
                <a:gd name="T3" fmla="*/ 151 h 174"/>
                <a:gd name="T4" fmla="*/ 17 w 658"/>
                <a:gd name="T5" fmla="*/ 155 h 174"/>
                <a:gd name="T6" fmla="*/ 23 w 658"/>
                <a:gd name="T7" fmla="*/ 159 h 174"/>
                <a:gd name="T8" fmla="*/ 34 w 658"/>
                <a:gd name="T9" fmla="*/ 158 h 174"/>
                <a:gd name="T10" fmla="*/ 648 w 658"/>
                <a:gd name="T11" fmla="*/ 108 h 174"/>
                <a:gd name="T12" fmla="*/ 655 w 658"/>
                <a:gd name="T13" fmla="*/ 107 h 174"/>
                <a:gd name="T14" fmla="*/ 657 w 658"/>
                <a:gd name="T15" fmla="*/ 103 h 174"/>
                <a:gd name="T16" fmla="*/ 652 w 658"/>
                <a:gd name="T17" fmla="*/ 122 h 174"/>
                <a:gd name="T18" fmla="*/ 650 w 658"/>
                <a:gd name="T19" fmla="*/ 122 h 174"/>
                <a:gd name="T20" fmla="*/ 648 w 658"/>
                <a:gd name="T21" fmla="*/ 124 h 174"/>
                <a:gd name="T22" fmla="*/ 643 w 658"/>
                <a:gd name="T23" fmla="*/ 124 h 174"/>
                <a:gd name="T24" fmla="*/ 23 w 658"/>
                <a:gd name="T25" fmla="*/ 173 h 174"/>
                <a:gd name="T26" fmla="*/ 15 w 658"/>
                <a:gd name="T27" fmla="*/ 173 h 174"/>
                <a:gd name="T28" fmla="*/ 12 w 658"/>
                <a:gd name="T29" fmla="*/ 164 h 174"/>
                <a:gd name="T30" fmla="*/ 10 w 658"/>
                <a:gd name="T31" fmla="*/ 151 h 174"/>
                <a:gd name="T32" fmla="*/ 0 w 658"/>
                <a:gd name="T33" fmla="*/ 0 h 17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58"/>
                <a:gd name="T52" fmla="*/ 0 h 174"/>
                <a:gd name="T53" fmla="*/ 658 w 658"/>
                <a:gd name="T54" fmla="*/ 174 h 17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58" h="174">
                  <a:moveTo>
                    <a:pt x="0" y="0"/>
                  </a:moveTo>
                  <a:lnTo>
                    <a:pt x="14" y="151"/>
                  </a:lnTo>
                  <a:lnTo>
                    <a:pt x="17" y="155"/>
                  </a:lnTo>
                  <a:lnTo>
                    <a:pt x="23" y="159"/>
                  </a:lnTo>
                  <a:lnTo>
                    <a:pt x="34" y="158"/>
                  </a:lnTo>
                  <a:lnTo>
                    <a:pt x="648" y="108"/>
                  </a:lnTo>
                  <a:lnTo>
                    <a:pt x="655" y="107"/>
                  </a:lnTo>
                  <a:lnTo>
                    <a:pt x="657" y="103"/>
                  </a:lnTo>
                  <a:lnTo>
                    <a:pt x="652" y="122"/>
                  </a:lnTo>
                  <a:lnTo>
                    <a:pt x="650" y="122"/>
                  </a:lnTo>
                  <a:lnTo>
                    <a:pt x="648" y="124"/>
                  </a:lnTo>
                  <a:lnTo>
                    <a:pt x="643" y="124"/>
                  </a:lnTo>
                  <a:lnTo>
                    <a:pt x="23" y="173"/>
                  </a:lnTo>
                  <a:lnTo>
                    <a:pt x="15" y="173"/>
                  </a:lnTo>
                  <a:lnTo>
                    <a:pt x="12" y="164"/>
                  </a:lnTo>
                  <a:lnTo>
                    <a:pt x="10" y="151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0" name="Freeform 1764"/>
            <p:cNvSpPr>
              <a:spLocks/>
            </p:cNvSpPr>
            <p:nvPr/>
          </p:nvSpPr>
          <p:spPr bwMode="auto">
            <a:xfrm>
              <a:off x="2724" y="2850"/>
              <a:ext cx="91" cy="18"/>
            </a:xfrm>
            <a:custGeom>
              <a:avLst/>
              <a:gdLst>
                <a:gd name="T0" fmla="*/ 0 w 91"/>
                <a:gd name="T1" fmla="*/ 4 h 18"/>
                <a:gd name="T2" fmla="*/ 84 w 91"/>
                <a:gd name="T3" fmla="*/ 0 h 18"/>
                <a:gd name="T4" fmla="*/ 90 w 91"/>
                <a:gd name="T5" fmla="*/ 13 h 18"/>
                <a:gd name="T6" fmla="*/ 5 w 91"/>
                <a:gd name="T7" fmla="*/ 17 h 18"/>
                <a:gd name="T8" fmla="*/ 0 w 91"/>
                <a:gd name="T9" fmla="*/ 4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"/>
                <a:gd name="T16" fmla="*/ 0 h 18"/>
                <a:gd name="T17" fmla="*/ 91 w 91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" h="18">
                  <a:moveTo>
                    <a:pt x="0" y="4"/>
                  </a:moveTo>
                  <a:lnTo>
                    <a:pt x="84" y="0"/>
                  </a:lnTo>
                  <a:lnTo>
                    <a:pt x="90" y="13"/>
                  </a:lnTo>
                  <a:lnTo>
                    <a:pt x="5" y="17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1" name="Freeform 1765"/>
            <p:cNvSpPr>
              <a:spLocks/>
            </p:cNvSpPr>
            <p:nvPr/>
          </p:nvSpPr>
          <p:spPr bwMode="auto">
            <a:xfrm>
              <a:off x="2724" y="2850"/>
              <a:ext cx="97" cy="22"/>
            </a:xfrm>
            <a:custGeom>
              <a:avLst/>
              <a:gdLst>
                <a:gd name="T0" fmla="*/ 0 w 97"/>
                <a:gd name="T1" fmla="*/ 6 h 22"/>
                <a:gd name="T2" fmla="*/ 90 w 97"/>
                <a:gd name="T3" fmla="*/ 0 h 22"/>
                <a:gd name="T4" fmla="*/ 96 w 97"/>
                <a:gd name="T5" fmla="*/ 16 h 22"/>
                <a:gd name="T6" fmla="*/ 5 w 97"/>
                <a:gd name="T7" fmla="*/ 21 h 22"/>
                <a:gd name="T8" fmla="*/ 0 w 97"/>
                <a:gd name="T9" fmla="*/ 6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22"/>
                <a:gd name="T17" fmla="*/ 97 w 9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22">
                  <a:moveTo>
                    <a:pt x="0" y="6"/>
                  </a:moveTo>
                  <a:lnTo>
                    <a:pt x="90" y="0"/>
                  </a:lnTo>
                  <a:lnTo>
                    <a:pt x="96" y="16"/>
                  </a:lnTo>
                  <a:lnTo>
                    <a:pt x="5" y="21"/>
                  </a:lnTo>
                  <a:lnTo>
                    <a:pt x="0" y="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2" name="Line 1766"/>
            <p:cNvSpPr>
              <a:spLocks noChangeShapeType="1"/>
            </p:cNvSpPr>
            <p:nvPr/>
          </p:nvSpPr>
          <p:spPr bwMode="auto">
            <a:xfrm>
              <a:off x="2757" y="2861"/>
              <a:ext cx="3" cy="2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3" name="Line 1767"/>
            <p:cNvSpPr>
              <a:spLocks noChangeShapeType="1"/>
            </p:cNvSpPr>
            <p:nvPr/>
          </p:nvSpPr>
          <p:spPr bwMode="auto">
            <a:xfrm>
              <a:off x="2788" y="2860"/>
              <a:ext cx="0" cy="3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4" name="Freeform 1768"/>
            <p:cNvSpPr>
              <a:spLocks/>
            </p:cNvSpPr>
            <p:nvPr/>
          </p:nvSpPr>
          <p:spPr bwMode="auto">
            <a:xfrm>
              <a:off x="2736" y="2884"/>
              <a:ext cx="133" cy="81"/>
            </a:xfrm>
            <a:custGeom>
              <a:avLst/>
              <a:gdLst>
                <a:gd name="T0" fmla="*/ 0 w 133"/>
                <a:gd name="T1" fmla="*/ 7 h 81"/>
                <a:gd name="T2" fmla="*/ 30 w 133"/>
                <a:gd name="T3" fmla="*/ 80 h 81"/>
                <a:gd name="T4" fmla="*/ 132 w 133"/>
                <a:gd name="T5" fmla="*/ 73 h 81"/>
                <a:gd name="T6" fmla="*/ 95 w 133"/>
                <a:gd name="T7" fmla="*/ 0 h 81"/>
                <a:gd name="T8" fmla="*/ 0 w 133"/>
                <a:gd name="T9" fmla="*/ 7 h 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3"/>
                <a:gd name="T16" fmla="*/ 0 h 81"/>
                <a:gd name="T17" fmla="*/ 133 w 133"/>
                <a:gd name="T18" fmla="*/ 81 h 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3" h="81">
                  <a:moveTo>
                    <a:pt x="0" y="7"/>
                  </a:moveTo>
                  <a:lnTo>
                    <a:pt x="30" y="80"/>
                  </a:lnTo>
                  <a:lnTo>
                    <a:pt x="132" y="73"/>
                  </a:lnTo>
                  <a:lnTo>
                    <a:pt x="95" y="0"/>
                  </a:lnTo>
                  <a:lnTo>
                    <a:pt x="0" y="7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5" name="Freeform 1769"/>
            <p:cNvSpPr>
              <a:spLocks/>
            </p:cNvSpPr>
            <p:nvPr/>
          </p:nvSpPr>
          <p:spPr bwMode="auto">
            <a:xfrm>
              <a:off x="2669" y="2940"/>
              <a:ext cx="82" cy="29"/>
            </a:xfrm>
            <a:custGeom>
              <a:avLst/>
              <a:gdLst>
                <a:gd name="T0" fmla="*/ 0 w 82"/>
                <a:gd name="T1" fmla="*/ 15 h 29"/>
                <a:gd name="T2" fmla="*/ 6 w 82"/>
                <a:gd name="T3" fmla="*/ 28 h 29"/>
                <a:gd name="T4" fmla="*/ 81 w 82"/>
                <a:gd name="T5" fmla="*/ 23 h 29"/>
                <a:gd name="T6" fmla="*/ 75 w 82"/>
                <a:gd name="T7" fmla="*/ 11 h 29"/>
                <a:gd name="T8" fmla="*/ 51 w 82"/>
                <a:gd name="T9" fmla="*/ 13 h 29"/>
                <a:gd name="T10" fmla="*/ 43 w 82"/>
                <a:gd name="T11" fmla="*/ 0 h 29"/>
                <a:gd name="T12" fmla="*/ 20 w 82"/>
                <a:gd name="T13" fmla="*/ 1 h 29"/>
                <a:gd name="T14" fmla="*/ 26 w 82"/>
                <a:gd name="T15" fmla="*/ 15 h 29"/>
                <a:gd name="T16" fmla="*/ 0 w 82"/>
                <a:gd name="T17" fmla="*/ 15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2"/>
                <a:gd name="T28" fmla="*/ 0 h 29"/>
                <a:gd name="T29" fmla="*/ 82 w 82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2" h="29">
                  <a:moveTo>
                    <a:pt x="0" y="15"/>
                  </a:moveTo>
                  <a:lnTo>
                    <a:pt x="6" y="28"/>
                  </a:lnTo>
                  <a:lnTo>
                    <a:pt x="81" y="23"/>
                  </a:lnTo>
                  <a:lnTo>
                    <a:pt x="75" y="11"/>
                  </a:lnTo>
                  <a:lnTo>
                    <a:pt x="51" y="13"/>
                  </a:lnTo>
                  <a:lnTo>
                    <a:pt x="43" y="0"/>
                  </a:lnTo>
                  <a:lnTo>
                    <a:pt x="20" y="1"/>
                  </a:lnTo>
                  <a:lnTo>
                    <a:pt x="26" y="15"/>
                  </a:lnTo>
                  <a:lnTo>
                    <a:pt x="0" y="15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6" name="Freeform 1770"/>
            <p:cNvSpPr>
              <a:spLocks/>
            </p:cNvSpPr>
            <p:nvPr/>
          </p:nvSpPr>
          <p:spPr bwMode="auto">
            <a:xfrm>
              <a:off x="2648" y="2893"/>
              <a:ext cx="85" cy="29"/>
            </a:xfrm>
            <a:custGeom>
              <a:avLst/>
              <a:gdLst>
                <a:gd name="T0" fmla="*/ 0 w 85"/>
                <a:gd name="T1" fmla="*/ 4 h 29"/>
                <a:gd name="T2" fmla="*/ 12 w 85"/>
                <a:gd name="T3" fmla="*/ 28 h 29"/>
                <a:gd name="T4" fmla="*/ 84 w 85"/>
                <a:gd name="T5" fmla="*/ 23 h 29"/>
                <a:gd name="T6" fmla="*/ 73 w 85"/>
                <a:gd name="T7" fmla="*/ 0 h 29"/>
                <a:gd name="T8" fmla="*/ 0 w 85"/>
                <a:gd name="T9" fmla="*/ 4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5"/>
                <a:gd name="T16" fmla="*/ 0 h 29"/>
                <a:gd name="T17" fmla="*/ 85 w 8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5" h="29">
                  <a:moveTo>
                    <a:pt x="0" y="4"/>
                  </a:moveTo>
                  <a:lnTo>
                    <a:pt x="12" y="28"/>
                  </a:lnTo>
                  <a:lnTo>
                    <a:pt x="84" y="23"/>
                  </a:lnTo>
                  <a:lnTo>
                    <a:pt x="7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7" name="Freeform 1771"/>
            <p:cNvSpPr>
              <a:spLocks/>
            </p:cNvSpPr>
            <p:nvPr/>
          </p:nvSpPr>
          <p:spPr bwMode="auto">
            <a:xfrm>
              <a:off x="2636" y="2859"/>
              <a:ext cx="75" cy="20"/>
            </a:xfrm>
            <a:custGeom>
              <a:avLst/>
              <a:gdLst>
                <a:gd name="T0" fmla="*/ 0 w 75"/>
                <a:gd name="T1" fmla="*/ 4 h 20"/>
                <a:gd name="T2" fmla="*/ 8 w 75"/>
                <a:gd name="T3" fmla="*/ 19 h 20"/>
                <a:gd name="T4" fmla="*/ 74 w 75"/>
                <a:gd name="T5" fmla="*/ 15 h 20"/>
                <a:gd name="T6" fmla="*/ 68 w 75"/>
                <a:gd name="T7" fmla="*/ 0 h 20"/>
                <a:gd name="T8" fmla="*/ 0 w 75"/>
                <a:gd name="T9" fmla="*/ 4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"/>
                <a:gd name="T16" fmla="*/ 0 h 20"/>
                <a:gd name="T17" fmla="*/ 75 w 75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" h="20">
                  <a:moveTo>
                    <a:pt x="0" y="4"/>
                  </a:moveTo>
                  <a:lnTo>
                    <a:pt x="8" y="19"/>
                  </a:lnTo>
                  <a:lnTo>
                    <a:pt x="74" y="15"/>
                  </a:lnTo>
                  <a:lnTo>
                    <a:pt x="68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8" name="Freeform 1772"/>
            <p:cNvSpPr>
              <a:spLocks/>
            </p:cNvSpPr>
            <p:nvPr/>
          </p:nvSpPr>
          <p:spPr bwMode="auto">
            <a:xfrm>
              <a:off x="2262" y="2898"/>
              <a:ext cx="399" cy="105"/>
            </a:xfrm>
            <a:custGeom>
              <a:avLst/>
              <a:gdLst>
                <a:gd name="T0" fmla="*/ 0 w 399"/>
                <a:gd name="T1" fmla="*/ 22 h 105"/>
                <a:gd name="T2" fmla="*/ 11 w 399"/>
                <a:gd name="T3" fmla="*/ 104 h 105"/>
                <a:gd name="T4" fmla="*/ 52 w 399"/>
                <a:gd name="T5" fmla="*/ 101 h 105"/>
                <a:gd name="T6" fmla="*/ 49 w 399"/>
                <a:gd name="T7" fmla="*/ 83 h 105"/>
                <a:gd name="T8" fmla="*/ 69 w 399"/>
                <a:gd name="T9" fmla="*/ 81 h 105"/>
                <a:gd name="T10" fmla="*/ 75 w 399"/>
                <a:gd name="T11" fmla="*/ 100 h 105"/>
                <a:gd name="T12" fmla="*/ 335 w 399"/>
                <a:gd name="T13" fmla="*/ 79 h 105"/>
                <a:gd name="T14" fmla="*/ 330 w 399"/>
                <a:gd name="T15" fmla="*/ 63 h 105"/>
                <a:gd name="T16" fmla="*/ 353 w 399"/>
                <a:gd name="T17" fmla="*/ 61 h 105"/>
                <a:gd name="T18" fmla="*/ 358 w 399"/>
                <a:gd name="T19" fmla="*/ 76 h 105"/>
                <a:gd name="T20" fmla="*/ 398 w 399"/>
                <a:gd name="T21" fmla="*/ 74 h 105"/>
                <a:gd name="T22" fmla="*/ 370 w 399"/>
                <a:gd name="T23" fmla="*/ 0 h 105"/>
                <a:gd name="T24" fmla="*/ 0 w 399"/>
                <a:gd name="T25" fmla="*/ 22 h 1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99"/>
                <a:gd name="T40" fmla="*/ 0 h 105"/>
                <a:gd name="T41" fmla="*/ 399 w 399"/>
                <a:gd name="T42" fmla="*/ 105 h 10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99" h="105">
                  <a:moveTo>
                    <a:pt x="0" y="22"/>
                  </a:moveTo>
                  <a:lnTo>
                    <a:pt x="11" y="104"/>
                  </a:lnTo>
                  <a:lnTo>
                    <a:pt x="52" y="101"/>
                  </a:lnTo>
                  <a:lnTo>
                    <a:pt x="49" y="83"/>
                  </a:lnTo>
                  <a:lnTo>
                    <a:pt x="69" y="81"/>
                  </a:lnTo>
                  <a:lnTo>
                    <a:pt x="75" y="100"/>
                  </a:lnTo>
                  <a:lnTo>
                    <a:pt x="335" y="79"/>
                  </a:lnTo>
                  <a:lnTo>
                    <a:pt x="330" y="63"/>
                  </a:lnTo>
                  <a:lnTo>
                    <a:pt x="353" y="61"/>
                  </a:lnTo>
                  <a:lnTo>
                    <a:pt x="358" y="76"/>
                  </a:lnTo>
                  <a:lnTo>
                    <a:pt x="398" y="74"/>
                  </a:lnTo>
                  <a:lnTo>
                    <a:pt x="370" y="0"/>
                  </a:lnTo>
                  <a:lnTo>
                    <a:pt x="0" y="22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69" name="Freeform 1773"/>
            <p:cNvSpPr>
              <a:spLocks/>
            </p:cNvSpPr>
            <p:nvPr/>
          </p:nvSpPr>
          <p:spPr bwMode="auto">
            <a:xfrm>
              <a:off x="2254" y="2884"/>
              <a:ext cx="27" cy="18"/>
            </a:xfrm>
            <a:custGeom>
              <a:avLst/>
              <a:gdLst>
                <a:gd name="T0" fmla="*/ 0 w 27"/>
                <a:gd name="T1" fmla="*/ 1 h 18"/>
                <a:gd name="T2" fmla="*/ 2 w 27"/>
                <a:gd name="T3" fmla="*/ 17 h 18"/>
                <a:gd name="T4" fmla="*/ 26 w 27"/>
                <a:gd name="T5" fmla="*/ 15 h 18"/>
                <a:gd name="T6" fmla="*/ 22 w 27"/>
                <a:gd name="T7" fmla="*/ 0 h 18"/>
                <a:gd name="T8" fmla="*/ 0 w 27"/>
                <a:gd name="T9" fmla="*/ 1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8"/>
                <a:gd name="T17" fmla="*/ 27 w 2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8">
                  <a:moveTo>
                    <a:pt x="0" y="1"/>
                  </a:moveTo>
                  <a:lnTo>
                    <a:pt x="2" y="17"/>
                  </a:lnTo>
                  <a:lnTo>
                    <a:pt x="26" y="15"/>
                  </a:lnTo>
                  <a:lnTo>
                    <a:pt x="22" y="0"/>
                  </a:lnTo>
                  <a:lnTo>
                    <a:pt x="0" y="1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0" name="Freeform 1774"/>
            <p:cNvSpPr>
              <a:spLocks/>
            </p:cNvSpPr>
            <p:nvPr/>
          </p:nvSpPr>
          <p:spPr bwMode="auto">
            <a:xfrm>
              <a:off x="2298" y="2878"/>
              <a:ext cx="109" cy="20"/>
            </a:xfrm>
            <a:custGeom>
              <a:avLst/>
              <a:gdLst>
                <a:gd name="T0" fmla="*/ 0 w 109"/>
                <a:gd name="T1" fmla="*/ 3 h 20"/>
                <a:gd name="T2" fmla="*/ 3 w 109"/>
                <a:gd name="T3" fmla="*/ 19 h 20"/>
                <a:gd name="T4" fmla="*/ 108 w 109"/>
                <a:gd name="T5" fmla="*/ 14 h 20"/>
                <a:gd name="T6" fmla="*/ 102 w 109"/>
                <a:gd name="T7" fmla="*/ 0 h 20"/>
                <a:gd name="T8" fmla="*/ 0 w 109"/>
                <a:gd name="T9" fmla="*/ 3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"/>
                <a:gd name="T16" fmla="*/ 0 h 20"/>
                <a:gd name="T17" fmla="*/ 109 w 109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" h="20">
                  <a:moveTo>
                    <a:pt x="0" y="3"/>
                  </a:moveTo>
                  <a:lnTo>
                    <a:pt x="3" y="19"/>
                  </a:lnTo>
                  <a:lnTo>
                    <a:pt x="108" y="14"/>
                  </a:lnTo>
                  <a:lnTo>
                    <a:pt x="102" y="0"/>
                  </a:lnTo>
                  <a:lnTo>
                    <a:pt x="0" y="3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1" name="Freeform 1775"/>
            <p:cNvSpPr>
              <a:spLocks/>
            </p:cNvSpPr>
            <p:nvPr/>
          </p:nvSpPr>
          <p:spPr bwMode="auto">
            <a:xfrm>
              <a:off x="2416" y="2867"/>
              <a:ext cx="103" cy="21"/>
            </a:xfrm>
            <a:custGeom>
              <a:avLst/>
              <a:gdLst>
                <a:gd name="T0" fmla="*/ 0 w 103"/>
                <a:gd name="T1" fmla="*/ 5 h 21"/>
                <a:gd name="T2" fmla="*/ 6 w 103"/>
                <a:gd name="T3" fmla="*/ 20 h 21"/>
                <a:gd name="T4" fmla="*/ 102 w 103"/>
                <a:gd name="T5" fmla="*/ 14 h 21"/>
                <a:gd name="T6" fmla="*/ 94 w 103"/>
                <a:gd name="T7" fmla="*/ 0 h 21"/>
                <a:gd name="T8" fmla="*/ 0 w 103"/>
                <a:gd name="T9" fmla="*/ 5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"/>
                <a:gd name="T16" fmla="*/ 0 h 21"/>
                <a:gd name="T17" fmla="*/ 103 w 103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" h="21">
                  <a:moveTo>
                    <a:pt x="0" y="5"/>
                  </a:moveTo>
                  <a:lnTo>
                    <a:pt x="6" y="20"/>
                  </a:lnTo>
                  <a:lnTo>
                    <a:pt x="102" y="14"/>
                  </a:lnTo>
                  <a:lnTo>
                    <a:pt x="94" y="0"/>
                  </a:lnTo>
                  <a:lnTo>
                    <a:pt x="0" y="5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2" name="Freeform 1776"/>
            <p:cNvSpPr>
              <a:spLocks/>
            </p:cNvSpPr>
            <p:nvPr/>
          </p:nvSpPr>
          <p:spPr bwMode="auto">
            <a:xfrm>
              <a:off x="2526" y="2866"/>
              <a:ext cx="101" cy="19"/>
            </a:xfrm>
            <a:custGeom>
              <a:avLst/>
              <a:gdLst>
                <a:gd name="T0" fmla="*/ 0 w 101"/>
                <a:gd name="T1" fmla="*/ 4 h 19"/>
                <a:gd name="T2" fmla="*/ 6 w 101"/>
                <a:gd name="T3" fmla="*/ 18 h 19"/>
                <a:gd name="T4" fmla="*/ 100 w 101"/>
                <a:gd name="T5" fmla="*/ 13 h 19"/>
                <a:gd name="T6" fmla="*/ 93 w 101"/>
                <a:gd name="T7" fmla="*/ 0 h 19"/>
                <a:gd name="T8" fmla="*/ 0 w 101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1"/>
                <a:gd name="T16" fmla="*/ 0 h 19"/>
                <a:gd name="T17" fmla="*/ 101 w 101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1" h="19">
                  <a:moveTo>
                    <a:pt x="0" y="4"/>
                  </a:moveTo>
                  <a:lnTo>
                    <a:pt x="6" y="18"/>
                  </a:lnTo>
                  <a:lnTo>
                    <a:pt x="100" y="13"/>
                  </a:lnTo>
                  <a:lnTo>
                    <a:pt x="9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3" name="Freeform 1777"/>
            <p:cNvSpPr>
              <a:spLocks/>
            </p:cNvSpPr>
            <p:nvPr/>
          </p:nvSpPr>
          <p:spPr bwMode="auto">
            <a:xfrm>
              <a:off x="2269" y="2988"/>
              <a:ext cx="40" cy="17"/>
            </a:xfrm>
            <a:custGeom>
              <a:avLst/>
              <a:gdLst>
                <a:gd name="T0" fmla="*/ 0 w 40"/>
                <a:gd name="T1" fmla="*/ 16 h 17"/>
                <a:gd name="T2" fmla="*/ 4 w 40"/>
                <a:gd name="T3" fmla="*/ 2 h 17"/>
                <a:gd name="T4" fmla="*/ 37 w 40"/>
                <a:gd name="T5" fmla="*/ 0 h 17"/>
                <a:gd name="T6" fmla="*/ 39 w 40"/>
                <a:gd name="T7" fmla="*/ 12 h 17"/>
                <a:gd name="T8" fmla="*/ 0 w 4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17"/>
                <a:gd name="T17" fmla="*/ 40 w 4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17">
                  <a:moveTo>
                    <a:pt x="0" y="16"/>
                  </a:moveTo>
                  <a:lnTo>
                    <a:pt x="4" y="2"/>
                  </a:lnTo>
                  <a:lnTo>
                    <a:pt x="37" y="0"/>
                  </a:lnTo>
                  <a:lnTo>
                    <a:pt x="39" y="12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4" name="Freeform 1778"/>
            <p:cNvSpPr>
              <a:spLocks/>
            </p:cNvSpPr>
            <p:nvPr/>
          </p:nvSpPr>
          <p:spPr bwMode="auto">
            <a:xfrm>
              <a:off x="2268" y="2977"/>
              <a:ext cx="17" cy="26"/>
            </a:xfrm>
            <a:custGeom>
              <a:avLst/>
              <a:gdLst>
                <a:gd name="T0" fmla="*/ 16 w 17"/>
                <a:gd name="T1" fmla="*/ 0 h 26"/>
                <a:gd name="T2" fmla="*/ 0 w 17"/>
                <a:gd name="T3" fmla="*/ 8 h 26"/>
                <a:gd name="T4" fmla="*/ 0 w 17"/>
                <a:gd name="T5" fmla="*/ 25 h 26"/>
                <a:gd name="T6" fmla="*/ 16 w 17"/>
                <a:gd name="T7" fmla="*/ 12 h 26"/>
                <a:gd name="T8" fmla="*/ 16 w 17"/>
                <a:gd name="T9" fmla="*/ 0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6"/>
                <a:gd name="T17" fmla="*/ 17 w 17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6">
                  <a:moveTo>
                    <a:pt x="16" y="0"/>
                  </a:moveTo>
                  <a:lnTo>
                    <a:pt x="0" y="8"/>
                  </a:lnTo>
                  <a:lnTo>
                    <a:pt x="0" y="25"/>
                  </a:lnTo>
                  <a:lnTo>
                    <a:pt x="16" y="12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5" name="Freeform 1779"/>
            <p:cNvSpPr>
              <a:spLocks/>
            </p:cNvSpPr>
            <p:nvPr/>
          </p:nvSpPr>
          <p:spPr bwMode="auto">
            <a:xfrm>
              <a:off x="2268" y="2966"/>
              <a:ext cx="58" cy="17"/>
            </a:xfrm>
            <a:custGeom>
              <a:avLst/>
              <a:gdLst>
                <a:gd name="T0" fmla="*/ 57 w 58"/>
                <a:gd name="T1" fmla="*/ 10 h 17"/>
                <a:gd name="T2" fmla="*/ 56 w 58"/>
                <a:gd name="T3" fmla="*/ 0 h 17"/>
                <a:gd name="T4" fmla="*/ 4 w 58"/>
                <a:gd name="T5" fmla="*/ 4 h 17"/>
                <a:gd name="T6" fmla="*/ 0 w 58"/>
                <a:gd name="T7" fmla="*/ 16 h 17"/>
                <a:gd name="T8" fmla="*/ 2 w 58"/>
                <a:gd name="T9" fmla="*/ 16 h 17"/>
                <a:gd name="T10" fmla="*/ 4 w 58"/>
                <a:gd name="T11" fmla="*/ 11 h 17"/>
                <a:gd name="T12" fmla="*/ 35 w 58"/>
                <a:gd name="T13" fmla="*/ 10 h 17"/>
                <a:gd name="T14" fmla="*/ 36 w 58"/>
                <a:gd name="T15" fmla="*/ 12 h 17"/>
                <a:gd name="T16" fmla="*/ 57 w 58"/>
                <a:gd name="T17" fmla="*/ 10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"/>
                <a:gd name="T28" fmla="*/ 0 h 17"/>
                <a:gd name="T29" fmla="*/ 58 w 58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" h="17">
                  <a:moveTo>
                    <a:pt x="57" y="10"/>
                  </a:moveTo>
                  <a:lnTo>
                    <a:pt x="56" y="0"/>
                  </a:lnTo>
                  <a:lnTo>
                    <a:pt x="4" y="4"/>
                  </a:lnTo>
                  <a:lnTo>
                    <a:pt x="0" y="16"/>
                  </a:lnTo>
                  <a:lnTo>
                    <a:pt x="2" y="16"/>
                  </a:lnTo>
                  <a:lnTo>
                    <a:pt x="4" y="11"/>
                  </a:lnTo>
                  <a:lnTo>
                    <a:pt x="35" y="10"/>
                  </a:lnTo>
                  <a:lnTo>
                    <a:pt x="36" y="12"/>
                  </a:lnTo>
                  <a:lnTo>
                    <a:pt x="57" y="1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6" name="Freeform 1780"/>
            <p:cNvSpPr>
              <a:spLocks/>
            </p:cNvSpPr>
            <p:nvPr/>
          </p:nvSpPr>
          <p:spPr bwMode="auto">
            <a:xfrm>
              <a:off x="2265" y="2959"/>
              <a:ext cx="17" cy="22"/>
            </a:xfrm>
            <a:custGeom>
              <a:avLst/>
              <a:gdLst>
                <a:gd name="T0" fmla="*/ 4 w 17"/>
                <a:gd name="T1" fmla="*/ 21 h 22"/>
                <a:gd name="T2" fmla="*/ 16 w 17"/>
                <a:gd name="T3" fmla="*/ 11 h 22"/>
                <a:gd name="T4" fmla="*/ 12 w 17"/>
                <a:gd name="T5" fmla="*/ 0 h 22"/>
                <a:gd name="T6" fmla="*/ 0 w 17"/>
                <a:gd name="T7" fmla="*/ 7 h 22"/>
                <a:gd name="T8" fmla="*/ 4 w 17"/>
                <a:gd name="T9" fmla="*/ 2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2"/>
                <a:gd name="T17" fmla="*/ 17 w 1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2">
                  <a:moveTo>
                    <a:pt x="4" y="21"/>
                  </a:moveTo>
                  <a:lnTo>
                    <a:pt x="16" y="11"/>
                  </a:lnTo>
                  <a:lnTo>
                    <a:pt x="12" y="0"/>
                  </a:lnTo>
                  <a:lnTo>
                    <a:pt x="0" y="7"/>
                  </a:lnTo>
                  <a:lnTo>
                    <a:pt x="4" y="2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7" name="Freeform 1781"/>
            <p:cNvSpPr>
              <a:spLocks/>
            </p:cNvSpPr>
            <p:nvPr/>
          </p:nvSpPr>
          <p:spPr bwMode="auto">
            <a:xfrm>
              <a:off x="2264" y="2943"/>
              <a:ext cx="17" cy="22"/>
            </a:xfrm>
            <a:custGeom>
              <a:avLst/>
              <a:gdLst>
                <a:gd name="T0" fmla="*/ 8 w 17"/>
                <a:gd name="T1" fmla="*/ 21 h 22"/>
                <a:gd name="T2" fmla="*/ 16 w 17"/>
                <a:gd name="T3" fmla="*/ 10 h 22"/>
                <a:gd name="T4" fmla="*/ 12 w 17"/>
                <a:gd name="T5" fmla="*/ 0 h 22"/>
                <a:gd name="T6" fmla="*/ 0 w 17"/>
                <a:gd name="T7" fmla="*/ 7 h 22"/>
                <a:gd name="T8" fmla="*/ 8 w 17"/>
                <a:gd name="T9" fmla="*/ 2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2"/>
                <a:gd name="T17" fmla="*/ 17 w 17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2">
                  <a:moveTo>
                    <a:pt x="8" y="21"/>
                  </a:moveTo>
                  <a:lnTo>
                    <a:pt x="16" y="10"/>
                  </a:lnTo>
                  <a:lnTo>
                    <a:pt x="12" y="0"/>
                  </a:lnTo>
                  <a:lnTo>
                    <a:pt x="0" y="7"/>
                  </a:lnTo>
                  <a:lnTo>
                    <a:pt x="8" y="2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8" name="Freeform 1782"/>
            <p:cNvSpPr>
              <a:spLocks/>
            </p:cNvSpPr>
            <p:nvPr/>
          </p:nvSpPr>
          <p:spPr bwMode="auto">
            <a:xfrm>
              <a:off x="2264" y="2953"/>
              <a:ext cx="30" cy="17"/>
            </a:xfrm>
            <a:custGeom>
              <a:avLst/>
              <a:gdLst>
                <a:gd name="T0" fmla="*/ 0 w 30"/>
                <a:gd name="T1" fmla="*/ 16 h 17"/>
                <a:gd name="T2" fmla="*/ 3 w 30"/>
                <a:gd name="T3" fmla="*/ 16 h 17"/>
                <a:gd name="T4" fmla="*/ 6 w 30"/>
                <a:gd name="T5" fmla="*/ 5 h 17"/>
                <a:gd name="T6" fmla="*/ 29 w 30"/>
                <a:gd name="T7" fmla="*/ 4 h 17"/>
                <a:gd name="T8" fmla="*/ 28 w 30"/>
                <a:gd name="T9" fmla="*/ 0 h 17"/>
                <a:gd name="T10" fmla="*/ 6 w 30"/>
                <a:gd name="T11" fmla="*/ 1 h 17"/>
                <a:gd name="T12" fmla="*/ 0 w 30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17"/>
                <a:gd name="T23" fmla="*/ 30 w 3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17">
                  <a:moveTo>
                    <a:pt x="0" y="16"/>
                  </a:moveTo>
                  <a:lnTo>
                    <a:pt x="3" y="16"/>
                  </a:lnTo>
                  <a:lnTo>
                    <a:pt x="6" y="5"/>
                  </a:lnTo>
                  <a:lnTo>
                    <a:pt x="29" y="4"/>
                  </a:lnTo>
                  <a:lnTo>
                    <a:pt x="28" y="0"/>
                  </a:lnTo>
                  <a:lnTo>
                    <a:pt x="6" y="1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79" name="Freeform 1783"/>
            <p:cNvSpPr>
              <a:spLocks/>
            </p:cNvSpPr>
            <p:nvPr/>
          </p:nvSpPr>
          <p:spPr bwMode="auto">
            <a:xfrm>
              <a:off x="2269" y="2942"/>
              <a:ext cx="22" cy="17"/>
            </a:xfrm>
            <a:custGeom>
              <a:avLst/>
              <a:gdLst>
                <a:gd name="T0" fmla="*/ 0 w 22"/>
                <a:gd name="T1" fmla="*/ 3 h 17"/>
                <a:gd name="T2" fmla="*/ 1 w 22"/>
                <a:gd name="T3" fmla="*/ 16 h 17"/>
                <a:gd name="T4" fmla="*/ 21 w 22"/>
                <a:gd name="T5" fmla="*/ 14 h 17"/>
                <a:gd name="T6" fmla="*/ 19 w 22"/>
                <a:gd name="T7" fmla="*/ 0 h 17"/>
                <a:gd name="T8" fmla="*/ 0 w 22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17"/>
                <a:gd name="T17" fmla="*/ 22 w 22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17">
                  <a:moveTo>
                    <a:pt x="0" y="3"/>
                  </a:moveTo>
                  <a:lnTo>
                    <a:pt x="1" y="16"/>
                  </a:lnTo>
                  <a:lnTo>
                    <a:pt x="21" y="14"/>
                  </a:lnTo>
                  <a:lnTo>
                    <a:pt x="1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0" name="Freeform 1784"/>
            <p:cNvSpPr>
              <a:spLocks/>
            </p:cNvSpPr>
            <p:nvPr/>
          </p:nvSpPr>
          <p:spPr bwMode="auto">
            <a:xfrm>
              <a:off x="2290" y="2953"/>
              <a:ext cx="19" cy="17"/>
            </a:xfrm>
            <a:custGeom>
              <a:avLst/>
              <a:gdLst>
                <a:gd name="T0" fmla="*/ 0 w 19"/>
                <a:gd name="T1" fmla="*/ 8 h 17"/>
                <a:gd name="T2" fmla="*/ 17 w 19"/>
                <a:gd name="T3" fmla="*/ 0 h 17"/>
                <a:gd name="T4" fmla="*/ 18 w 19"/>
                <a:gd name="T5" fmla="*/ 16 h 17"/>
                <a:gd name="T6" fmla="*/ 0 w 19"/>
                <a:gd name="T7" fmla="*/ 16 h 17"/>
                <a:gd name="T8" fmla="*/ 0 w 19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8"/>
                  </a:moveTo>
                  <a:lnTo>
                    <a:pt x="17" y="0"/>
                  </a:lnTo>
                  <a:lnTo>
                    <a:pt x="18" y="16"/>
                  </a:lnTo>
                  <a:lnTo>
                    <a:pt x="0" y="16"/>
                  </a:lnTo>
                  <a:lnTo>
                    <a:pt x="0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1" name="Freeform 1785"/>
            <p:cNvSpPr>
              <a:spLocks/>
            </p:cNvSpPr>
            <p:nvPr/>
          </p:nvSpPr>
          <p:spPr bwMode="auto">
            <a:xfrm>
              <a:off x="2290" y="2943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1 w 19"/>
                <a:gd name="T3" fmla="*/ 14 h 17"/>
                <a:gd name="T4" fmla="*/ 1 w 19"/>
                <a:gd name="T5" fmla="*/ 16 h 17"/>
                <a:gd name="T6" fmla="*/ 18 w 19"/>
                <a:gd name="T7" fmla="*/ 14 h 17"/>
                <a:gd name="T8" fmla="*/ 17 w 19"/>
                <a:gd name="T9" fmla="*/ 0 h 17"/>
                <a:gd name="T10" fmla="*/ 0 w 19"/>
                <a:gd name="T11" fmla="*/ 1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7"/>
                <a:gd name="T20" fmla="*/ 19 w 19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7">
                  <a:moveTo>
                    <a:pt x="0" y="1"/>
                  </a:moveTo>
                  <a:lnTo>
                    <a:pt x="1" y="14"/>
                  </a:lnTo>
                  <a:lnTo>
                    <a:pt x="1" y="16"/>
                  </a:lnTo>
                  <a:lnTo>
                    <a:pt x="18" y="14"/>
                  </a:lnTo>
                  <a:lnTo>
                    <a:pt x="17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2" name="Line 1786"/>
            <p:cNvSpPr>
              <a:spLocks noChangeShapeType="1"/>
            </p:cNvSpPr>
            <p:nvPr/>
          </p:nvSpPr>
          <p:spPr bwMode="auto">
            <a:xfrm>
              <a:off x="2291" y="2950"/>
              <a:ext cx="5" cy="1"/>
            </a:xfrm>
            <a:prstGeom prst="line">
              <a:avLst/>
            </a:prstGeom>
            <a:noFill/>
            <a:ln w="12700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3" name="Freeform 1787"/>
            <p:cNvSpPr>
              <a:spLocks/>
            </p:cNvSpPr>
            <p:nvPr/>
          </p:nvSpPr>
          <p:spPr bwMode="auto">
            <a:xfrm>
              <a:off x="2262" y="2928"/>
              <a:ext cx="17" cy="20"/>
            </a:xfrm>
            <a:custGeom>
              <a:avLst/>
              <a:gdLst>
                <a:gd name="T0" fmla="*/ 5 w 17"/>
                <a:gd name="T1" fmla="*/ 19 h 20"/>
                <a:gd name="T2" fmla="*/ 16 w 17"/>
                <a:gd name="T3" fmla="*/ 10 h 20"/>
                <a:gd name="T4" fmla="*/ 16 w 17"/>
                <a:gd name="T5" fmla="*/ 0 h 20"/>
                <a:gd name="T6" fmla="*/ 0 w 17"/>
                <a:gd name="T7" fmla="*/ 4 h 20"/>
                <a:gd name="T8" fmla="*/ 5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5" y="19"/>
                  </a:moveTo>
                  <a:lnTo>
                    <a:pt x="16" y="10"/>
                  </a:lnTo>
                  <a:lnTo>
                    <a:pt x="16" y="0"/>
                  </a:lnTo>
                  <a:lnTo>
                    <a:pt x="0" y="4"/>
                  </a:lnTo>
                  <a:lnTo>
                    <a:pt x="5" y="1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4" name="Freeform 1788"/>
            <p:cNvSpPr>
              <a:spLocks/>
            </p:cNvSpPr>
            <p:nvPr/>
          </p:nvSpPr>
          <p:spPr bwMode="auto">
            <a:xfrm>
              <a:off x="2264" y="2940"/>
              <a:ext cx="35" cy="17"/>
            </a:xfrm>
            <a:custGeom>
              <a:avLst/>
              <a:gdLst>
                <a:gd name="T0" fmla="*/ 34 w 35"/>
                <a:gd name="T1" fmla="*/ 6 h 17"/>
                <a:gd name="T2" fmla="*/ 27 w 35"/>
                <a:gd name="T3" fmla="*/ 6 h 17"/>
                <a:gd name="T4" fmla="*/ 26 w 35"/>
                <a:gd name="T5" fmla="*/ 4 h 17"/>
                <a:gd name="T6" fmla="*/ 6 w 35"/>
                <a:gd name="T7" fmla="*/ 6 h 17"/>
                <a:gd name="T8" fmla="*/ 1 w 35"/>
                <a:gd name="T9" fmla="*/ 16 h 17"/>
                <a:gd name="T10" fmla="*/ 0 w 35"/>
                <a:gd name="T11" fmla="*/ 16 h 17"/>
                <a:gd name="T12" fmla="*/ 6 w 35"/>
                <a:gd name="T13" fmla="*/ 2 h 17"/>
                <a:gd name="T14" fmla="*/ 34 w 35"/>
                <a:gd name="T15" fmla="*/ 0 h 17"/>
                <a:gd name="T16" fmla="*/ 34 w 35"/>
                <a:gd name="T17" fmla="*/ 6 h 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5"/>
                <a:gd name="T28" fmla="*/ 0 h 17"/>
                <a:gd name="T29" fmla="*/ 35 w 35"/>
                <a:gd name="T30" fmla="*/ 17 h 1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5" h="17">
                  <a:moveTo>
                    <a:pt x="34" y="6"/>
                  </a:moveTo>
                  <a:lnTo>
                    <a:pt x="27" y="6"/>
                  </a:lnTo>
                  <a:lnTo>
                    <a:pt x="26" y="4"/>
                  </a:lnTo>
                  <a:lnTo>
                    <a:pt x="6" y="6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6" y="2"/>
                  </a:lnTo>
                  <a:lnTo>
                    <a:pt x="34" y="0"/>
                  </a:lnTo>
                  <a:lnTo>
                    <a:pt x="34" y="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5" name="Freeform 1789"/>
            <p:cNvSpPr>
              <a:spLocks/>
            </p:cNvSpPr>
            <p:nvPr/>
          </p:nvSpPr>
          <p:spPr bwMode="auto">
            <a:xfrm>
              <a:off x="2262" y="2915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12 h 18"/>
                <a:gd name="T4" fmla="*/ 8 w 17"/>
                <a:gd name="T5" fmla="*/ 0 h 18"/>
                <a:gd name="T6" fmla="*/ 0 w 17"/>
                <a:gd name="T7" fmla="*/ 4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12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6" name="Freeform 1790"/>
            <p:cNvSpPr>
              <a:spLocks/>
            </p:cNvSpPr>
            <p:nvPr/>
          </p:nvSpPr>
          <p:spPr bwMode="auto">
            <a:xfrm>
              <a:off x="2262" y="2926"/>
              <a:ext cx="19" cy="17"/>
            </a:xfrm>
            <a:custGeom>
              <a:avLst/>
              <a:gdLst>
                <a:gd name="T0" fmla="*/ 0 w 19"/>
                <a:gd name="T1" fmla="*/ 13 h 17"/>
                <a:gd name="T2" fmla="*/ 0 w 19"/>
                <a:gd name="T3" fmla="*/ 16 h 17"/>
                <a:gd name="T4" fmla="*/ 5 w 19"/>
                <a:gd name="T5" fmla="*/ 8 h 17"/>
                <a:gd name="T6" fmla="*/ 18 w 19"/>
                <a:gd name="T7" fmla="*/ 5 h 17"/>
                <a:gd name="T8" fmla="*/ 18 w 19"/>
                <a:gd name="T9" fmla="*/ 0 h 17"/>
                <a:gd name="T10" fmla="*/ 5 w 19"/>
                <a:gd name="T11" fmla="*/ 0 h 17"/>
                <a:gd name="T12" fmla="*/ 0 w 19"/>
                <a:gd name="T13" fmla="*/ 13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17"/>
                <a:gd name="T23" fmla="*/ 19 w 19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17">
                  <a:moveTo>
                    <a:pt x="0" y="13"/>
                  </a:moveTo>
                  <a:lnTo>
                    <a:pt x="0" y="16"/>
                  </a:lnTo>
                  <a:lnTo>
                    <a:pt x="5" y="8"/>
                  </a:lnTo>
                  <a:lnTo>
                    <a:pt x="18" y="5"/>
                  </a:lnTo>
                  <a:lnTo>
                    <a:pt x="18" y="0"/>
                  </a:lnTo>
                  <a:lnTo>
                    <a:pt x="5" y="0"/>
                  </a:lnTo>
                  <a:lnTo>
                    <a:pt x="0" y="1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7" name="Freeform 1791"/>
            <p:cNvSpPr>
              <a:spLocks/>
            </p:cNvSpPr>
            <p:nvPr/>
          </p:nvSpPr>
          <p:spPr bwMode="auto">
            <a:xfrm>
              <a:off x="2264" y="291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13 w 17"/>
                <a:gd name="T3" fmla="*/ 0 h 17"/>
                <a:gd name="T4" fmla="*/ 16 w 17"/>
                <a:gd name="T5" fmla="*/ 14 h 17"/>
                <a:gd name="T6" fmla="*/ 2 w 17"/>
                <a:gd name="T7" fmla="*/ 16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8" name="Freeform 1792"/>
            <p:cNvSpPr>
              <a:spLocks/>
            </p:cNvSpPr>
            <p:nvPr/>
          </p:nvSpPr>
          <p:spPr bwMode="auto">
            <a:xfrm>
              <a:off x="2256" y="2890"/>
              <a:ext cx="25" cy="17"/>
            </a:xfrm>
            <a:custGeom>
              <a:avLst/>
              <a:gdLst>
                <a:gd name="T0" fmla="*/ 0 w 25"/>
                <a:gd name="T1" fmla="*/ 16 h 17"/>
                <a:gd name="T2" fmla="*/ 4 w 25"/>
                <a:gd name="T3" fmla="*/ 3 h 17"/>
                <a:gd name="T4" fmla="*/ 23 w 25"/>
                <a:gd name="T5" fmla="*/ 0 h 17"/>
                <a:gd name="T6" fmla="*/ 24 w 25"/>
                <a:gd name="T7" fmla="*/ 14 h 17"/>
                <a:gd name="T8" fmla="*/ 0 w 25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17"/>
                <a:gd name="T17" fmla="*/ 25 w 2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17">
                  <a:moveTo>
                    <a:pt x="0" y="16"/>
                  </a:moveTo>
                  <a:lnTo>
                    <a:pt x="4" y="3"/>
                  </a:lnTo>
                  <a:lnTo>
                    <a:pt x="23" y="0"/>
                  </a:lnTo>
                  <a:lnTo>
                    <a:pt x="24" y="14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89" name="Freeform 1793"/>
            <p:cNvSpPr>
              <a:spLocks/>
            </p:cNvSpPr>
            <p:nvPr/>
          </p:nvSpPr>
          <p:spPr bwMode="auto">
            <a:xfrm>
              <a:off x="2256" y="2881"/>
              <a:ext cx="17" cy="19"/>
            </a:xfrm>
            <a:custGeom>
              <a:avLst/>
              <a:gdLst>
                <a:gd name="T0" fmla="*/ 0 w 17"/>
                <a:gd name="T1" fmla="*/ 4 h 19"/>
                <a:gd name="T2" fmla="*/ 8 w 17"/>
                <a:gd name="T3" fmla="*/ 0 h 19"/>
                <a:gd name="T4" fmla="*/ 16 w 17"/>
                <a:gd name="T5" fmla="*/ 10 h 19"/>
                <a:gd name="T6" fmla="*/ 4 w 17"/>
                <a:gd name="T7" fmla="*/ 18 h 19"/>
                <a:gd name="T8" fmla="*/ 0 w 17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0" y="4"/>
                  </a:moveTo>
                  <a:lnTo>
                    <a:pt x="8" y="0"/>
                  </a:lnTo>
                  <a:lnTo>
                    <a:pt x="16" y="10"/>
                  </a:lnTo>
                  <a:lnTo>
                    <a:pt x="4" y="18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0" name="Freeform 1794"/>
            <p:cNvSpPr>
              <a:spLocks/>
            </p:cNvSpPr>
            <p:nvPr/>
          </p:nvSpPr>
          <p:spPr bwMode="auto">
            <a:xfrm>
              <a:off x="2262" y="2880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2 w 19"/>
                <a:gd name="T3" fmla="*/ 16 h 17"/>
                <a:gd name="T4" fmla="*/ 18 w 19"/>
                <a:gd name="T5" fmla="*/ 13 h 17"/>
                <a:gd name="T6" fmla="*/ 15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2" y="16"/>
                  </a:lnTo>
                  <a:lnTo>
                    <a:pt x="18" y="13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1" name="Freeform 1795"/>
            <p:cNvSpPr>
              <a:spLocks/>
            </p:cNvSpPr>
            <p:nvPr/>
          </p:nvSpPr>
          <p:spPr bwMode="auto">
            <a:xfrm>
              <a:off x="2285" y="2926"/>
              <a:ext cx="20" cy="17"/>
            </a:xfrm>
            <a:custGeom>
              <a:avLst/>
              <a:gdLst>
                <a:gd name="T0" fmla="*/ 5 w 20"/>
                <a:gd name="T1" fmla="*/ 0 h 17"/>
                <a:gd name="T2" fmla="*/ 0 w 20"/>
                <a:gd name="T3" fmla="*/ 16 h 17"/>
                <a:gd name="T4" fmla="*/ 11 w 20"/>
                <a:gd name="T5" fmla="*/ 16 h 17"/>
                <a:gd name="T6" fmla="*/ 19 w 20"/>
                <a:gd name="T7" fmla="*/ 16 h 17"/>
                <a:gd name="T8" fmla="*/ 18 w 20"/>
                <a:gd name="T9" fmla="*/ 0 h 17"/>
                <a:gd name="T10" fmla="*/ 6 w 20"/>
                <a:gd name="T11" fmla="*/ 0 h 17"/>
                <a:gd name="T12" fmla="*/ 5 w 20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"/>
                <a:gd name="T22" fmla="*/ 0 h 17"/>
                <a:gd name="T23" fmla="*/ 20 w 2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" h="17">
                  <a:moveTo>
                    <a:pt x="5" y="0"/>
                  </a:moveTo>
                  <a:lnTo>
                    <a:pt x="0" y="16"/>
                  </a:lnTo>
                  <a:lnTo>
                    <a:pt x="11" y="16"/>
                  </a:lnTo>
                  <a:lnTo>
                    <a:pt x="19" y="16"/>
                  </a:lnTo>
                  <a:lnTo>
                    <a:pt x="18" y="0"/>
                  </a:lnTo>
                  <a:lnTo>
                    <a:pt x="6" y="0"/>
                  </a:lnTo>
                  <a:lnTo>
                    <a:pt x="5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2" name="Freeform 1796"/>
            <p:cNvSpPr>
              <a:spLocks/>
            </p:cNvSpPr>
            <p:nvPr/>
          </p:nvSpPr>
          <p:spPr bwMode="auto">
            <a:xfrm>
              <a:off x="2284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8 w 17"/>
                <a:gd name="T3" fmla="*/ 13 h 17"/>
                <a:gd name="T4" fmla="*/ 0 w 17"/>
                <a:gd name="T5" fmla="*/ 16 h 17"/>
                <a:gd name="T6" fmla="*/ 0 w 17"/>
                <a:gd name="T7" fmla="*/ 3 h 17"/>
                <a:gd name="T8" fmla="*/ 16 w 17"/>
                <a:gd name="T9" fmla="*/ 0 h 17"/>
                <a:gd name="T10" fmla="*/ 16 w 17"/>
                <a:gd name="T11" fmla="*/ 11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16" y="11"/>
                  </a:moveTo>
                  <a:lnTo>
                    <a:pt x="8" y="13"/>
                  </a:lnTo>
                  <a:lnTo>
                    <a:pt x="0" y="16"/>
                  </a:lnTo>
                  <a:lnTo>
                    <a:pt x="0" y="3"/>
                  </a:lnTo>
                  <a:lnTo>
                    <a:pt x="16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3" name="Freeform 1797"/>
            <p:cNvSpPr>
              <a:spLocks/>
            </p:cNvSpPr>
            <p:nvPr/>
          </p:nvSpPr>
          <p:spPr bwMode="auto">
            <a:xfrm>
              <a:off x="2288" y="291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4" name="Freeform 1798"/>
            <p:cNvSpPr>
              <a:spLocks/>
            </p:cNvSpPr>
            <p:nvPr/>
          </p:nvSpPr>
          <p:spPr bwMode="auto">
            <a:xfrm>
              <a:off x="2316" y="2926"/>
              <a:ext cx="17" cy="1"/>
            </a:xfrm>
            <a:custGeom>
              <a:avLst/>
              <a:gdLst>
                <a:gd name="T0" fmla="*/ 0 w 17"/>
                <a:gd name="T1" fmla="*/ 0 h 1"/>
                <a:gd name="T2" fmla="*/ 6 w 17"/>
                <a:gd name="T3" fmla="*/ 0 h 1"/>
                <a:gd name="T4" fmla="*/ 9 w 17"/>
                <a:gd name="T5" fmla="*/ 0 h 1"/>
                <a:gd name="T6" fmla="*/ 16 w 17"/>
                <a:gd name="T7" fmla="*/ 0 h 1"/>
                <a:gd name="T8" fmla="*/ 2 w 17"/>
                <a:gd name="T9" fmla="*/ 0 h 1"/>
                <a:gd name="T10" fmla="*/ 0 w 17"/>
                <a:gd name="T11" fmla="*/ 0 h 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"/>
                <a:gd name="T20" fmla="*/ 17 w 17"/>
                <a:gd name="T21" fmla="*/ 1 h 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">
                  <a:moveTo>
                    <a:pt x="0" y="0"/>
                  </a:moveTo>
                  <a:lnTo>
                    <a:pt x="6" y="0"/>
                  </a:lnTo>
                  <a:lnTo>
                    <a:pt x="9" y="0"/>
                  </a:lnTo>
                  <a:lnTo>
                    <a:pt x="16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5" name="Freeform 1799"/>
            <p:cNvSpPr>
              <a:spLocks/>
            </p:cNvSpPr>
            <p:nvPr/>
          </p:nvSpPr>
          <p:spPr bwMode="auto">
            <a:xfrm>
              <a:off x="2312" y="291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8 w 17"/>
                <a:gd name="T3" fmla="*/ 16 h 17"/>
                <a:gd name="T4" fmla="*/ 0 w 17"/>
                <a:gd name="T5" fmla="*/ 4 h 17"/>
                <a:gd name="T6" fmla="*/ 12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12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6" name="Freeform 1800"/>
            <p:cNvSpPr>
              <a:spLocks/>
            </p:cNvSpPr>
            <p:nvPr/>
          </p:nvSpPr>
          <p:spPr bwMode="auto">
            <a:xfrm>
              <a:off x="2316" y="2910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7" name="Freeform 1801"/>
            <p:cNvSpPr>
              <a:spLocks/>
            </p:cNvSpPr>
            <p:nvPr/>
          </p:nvSpPr>
          <p:spPr bwMode="auto">
            <a:xfrm>
              <a:off x="2304" y="2926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1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1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8" name="Freeform 1802"/>
            <p:cNvSpPr>
              <a:spLocks/>
            </p:cNvSpPr>
            <p:nvPr/>
          </p:nvSpPr>
          <p:spPr bwMode="auto">
            <a:xfrm>
              <a:off x="2340" y="292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6 h 17"/>
                <a:gd name="T4" fmla="*/ 15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6"/>
                  </a:lnTo>
                  <a:lnTo>
                    <a:pt x="15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299" name="Freeform 1803"/>
            <p:cNvSpPr>
              <a:spLocks/>
            </p:cNvSpPr>
            <p:nvPr/>
          </p:nvSpPr>
          <p:spPr bwMode="auto">
            <a:xfrm>
              <a:off x="2340" y="2910"/>
              <a:ext cx="1" cy="17"/>
            </a:xfrm>
            <a:custGeom>
              <a:avLst/>
              <a:gdLst>
                <a:gd name="T0" fmla="*/ 0 w 1"/>
                <a:gd name="T1" fmla="*/ 16 h 17"/>
                <a:gd name="T2" fmla="*/ 0 w 1"/>
                <a:gd name="T3" fmla="*/ 4 h 17"/>
                <a:gd name="T4" fmla="*/ 0 w 1"/>
                <a:gd name="T5" fmla="*/ 0 h 17"/>
                <a:gd name="T6" fmla="*/ 0 w 1"/>
                <a:gd name="T7" fmla="*/ 11 h 17"/>
                <a:gd name="T8" fmla="*/ 0 w 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16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0" name="Freeform 1804"/>
            <p:cNvSpPr>
              <a:spLocks/>
            </p:cNvSpPr>
            <p:nvPr/>
          </p:nvSpPr>
          <p:spPr bwMode="auto">
            <a:xfrm>
              <a:off x="2342" y="2910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3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1" name="Freeform 1805"/>
            <p:cNvSpPr>
              <a:spLocks/>
            </p:cNvSpPr>
            <p:nvPr/>
          </p:nvSpPr>
          <p:spPr bwMode="auto">
            <a:xfrm>
              <a:off x="2336" y="2984"/>
              <a:ext cx="39" cy="17"/>
            </a:xfrm>
            <a:custGeom>
              <a:avLst/>
              <a:gdLst>
                <a:gd name="T0" fmla="*/ 0 w 39"/>
                <a:gd name="T1" fmla="*/ 16 h 17"/>
                <a:gd name="T2" fmla="*/ 2 w 39"/>
                <a:gd name="T3" fmla="*/ 2 h 17"/>
                <a:gd name="T4" fmla="*/ 37 w 39"/>
                <a:gd name="T5" fmla="*/ 0 h 17"/>
                <a:gd name="T6" fmla="*/ 38 w 39"/>
                <a:gd name="T7" fmla="*/ 9 h 17"/>
                <a:gd name="T8" fmla="*/ 0 w 3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17"/>
                <a:gd name="T17" fmla="*/ 39 w 3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17">
                  <a:moveTo>
                    <a:pt x="0" y="16"/>
                  </a:moveTo>
                  <a:lnTo>
                    <a:pt x="2" y="2"/>
                  </a:lnTo>
                  <a:lnTo>
                    <a:pt x="37" y="0"/>
                  </a:lnTo>
                  <a:lnTo>
                    <a:pt x="38" y="9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2" name="Freeform 1806"/>
            <p:cNvSpPr>
              <a:spLocks/>
            </p:cNvSpPr>
            <p:nvPr/>
          </p:nvSpPr>
          <p:spPr bwMode="auto">
            <a:xfrm>
              <a:off x="2330" y="2977"/>
              <a:ext cx="17" cy="21"/>
            </a:xfrm>
            <a:custGeom>
              <a:avLst/>
              <a:gdLst>
                <a:gd name="T0" fmla="*/ 10 w 17"/>
                <a:gd name="T1" fmla="*/ 20 h 21"/>
                <a:gd name="T2" fmla="*/ 0 w 17"/>
                <a:gd name="T3" fmla="*/ 6 h 21"/>
                <a:gd name="T4" fmla="*/ 10 w 17"/>
                <a:gd name="T5" fmla="*/ 0 h 21"/>
                <a:gd name="T6" fmla="*/ 16 w 17"/>
                <a:gd name="T7" fmla="*/ 8 h 21"/>
                <a:gd name="T8" fmla="*/ 10 w 17"/>
                <a:gd name="T9" fmla="*/ 2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1"/>
                <a:gd name="T17" fmla="*/ 17 w 17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1">
                  <a:moveTo>
                    <a:pt x="10" y="20"/>
                  </a:moveTo>
                  <a:lnTo>
                    <a:pt x="0" y="6"/>
                  </a:lnTo>
                  <a:lnTo>
                    <a:pt x="10" y="0"/>
                  </a:lnTo>
                  <a:lnTo>
                    <a:pt x="16" y="8"/>
                  </a:lnTo>
                  <a:lnTo>
                    <a:pt x="10" y="2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3" name="Freeform 1807"/>
            <p:cNvSpPr>
              <a:spLocks/>
            </p:cNvSpPr>
            <p:nvPr/>
          </p:nvSpPr>
          <p:spPr bwMode="auto">
            <a:xfrm>
              <a:off x="2380" y="2971"/>
              <a:ext cx="178" cy="18"/>
            </a:xfrm>
            <a:custGeom>
              <a:avLst/>
              <a:gdLst>
                <a:gd name="T0" fmla="*/ 0 w 178"/>
                <a:gd name="T1" fmla="*/ 17 h 18"/>
                <a:gd name="T2" fmla="*/ 3 w 178"/>
                <a:gd name="T3" fmla="*/ 10 h 18"/>
                <a:gd name="T4" fmla="*/ 175 w 178"/>
                <a:gd name="T5" fmla="*/ 0 h 18"/>
                <a:gd name="T6" fmla="*/ 177 w 178"/>
                <a:gd name="T7" fmla="*/ 8 h 18"/>
                <a:gd name="T8" fmla="*/ 0 w 178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8"/>
                <a:gd name="T16" fmla="*/ 0 h 18"/>
                <a:gd name="T17" fmla="*/ 178 w 178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8" h="18">
                  <a:moveTo>
                    <a:pt x="0" y="17"/>
                  </a:moveTo>
                  <a:lnTo>
                    <a:pt x="3" y="10"/>
                  </a:lnTo>
                  <a:lnTo>
                    <a:pt x="175" y="0"/>
                  </a:lnTo>
                  <a:lnTo>
                    <a:pt x="177" y="8"/>
                  </a:lnTo>
                  <a:lnTo>
                    <a:pt x="0" y="17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4" name="Freeform 1808"/>
            <p:cNvSpPr>
              <a:spLocks/>
            </p:cNvSpPr>
            <p:nvPr/>
          </p:nvSpPr>
          <p:spPr bwMode="auto">
            <a:xfrm>
              <a:off x="2380" y="2973"/>
              <a:ext cx="17" cy="20"/>
            </a:xfrm>
            <a:custGeom>
              <a:avLst/>
              <a:gdLst>
                <a:gd name="T0" fmla="*/ 8 w 17"/>
                <a:gd name="T1" fmla="*/ 19 h 20"/>
                <a:gd name="T2" fmla="*/ 0 w 17"/>
                <a:gd name="T3" fmla="*/ 5 h 20"/>
                <a:gd name="T4" fmla="*/ 8 w 17"/>
                <a:gd name="T5" fmla="*/ 0 h 20"/>
                <a:gd name="T6" fmla="*/ 16 w 17"/>
                <a:gd name="T7" fmla="*/ 9 h 20"/>
                <a:gd name="T8" fmla="*/ 8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8" y="19"/>
                  </a:moveTo>
                  <a:lnTo>
                    <a:pt x="0" y="5"/>
                  </a:lnTo>
                  <a:lnTo>
                    <a:pt x="8" y="0"/>
                  </a:lnTo>
                  <a:lnTo>
                    <a:pt x="16" y="9"/>
                  </a:lnTo>
                  <a:lnTo>
                    <a:pt x="8" y="19"/>
                  </a:lnTo>
                </a:path>
              </a:pathLst>
            </a:custGeom>
            <a:solidFill>
              <a:srgbClr val="B0B0B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5" name="Freeform 1809"/>
            <p:cNvSpPr>
              <a:spLocks/>
            </p:cNvSpPr>
            <p:nvPr/>
          </p:nvSpPr>
          <p:spPr bwMode="auto">
            <a:xfrm>
              <a:off x="2562" y="2966"/>
              <a:ext cx="37" cy="17"/>
            </a:xfrm>
            <a:custGeom>
              <a:avLst/>
              <a:gdLst>
                <a:gd name="T0" fmla="*/ 0 w 37"/>
                <a:gd name="T1" fmla="*/ 16 h 17"/>
                <a:gd name="T2" fmla="*/ 3 w 37"/>
                <a:gd name="T3" fmla="*/ 4 h 17"/>
                <a:gd name="T4" fmla="*/ 34 w 37"/>
                <a:gd name="T5" fmla="*/ 0 h 17"/>
                <a:gd name="T6" fmla="*/ 36 w 37"/>
                <a:gd name="T7" fmla="*/ 13 h 17"/>
                <a:gd name="T8" fmla="*/ 0 w 3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16"/>
                  </a:moveTo>
                  <a:lnTo>
                    <a:pt x="3" y="4"/>
                  </a:lnTo>
                  <a:lnTo>
                    <a:pt x="34" y="0"/>
                  </a:lnTo>
                  <a:lnTo>
                    <a:pt x="36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6" name="Freeform 1810"/>
            <p:cNvSpPr>
              <a:spLocks/>
            </p:cNvSpPr>
            <p:nvPr/>
          </p:nvSpPr>
          <p:spPr bwMode="auto">
            <a:xfrm>
              <a:off x="2557" y="2964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0 w 17"/>
                <a:gd name="T3" fmla="*/ 7 h 17"/>
                <a:gd name="T4" fmla="*/ 9 w 17"/>
                <a:gd name="T5" fmla="*/ 0 h 17"/>
                <a:gd name="T6" fmla="*/ 16 w 17"/>
                <a:gd name="T7" fmla="*/ 6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0" y="7"/>
                  </a:lnTo>
                  <a:lnTo>
                    <a:pt x="9" y="0"/>
                  </a:lnTo>
                  <a:lnTo>
                    <a:pt x="16" y="6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7" name="Freeform 1811"/>
            <p:cNvSpPr>
              <a:spLocks/>
            </p:cNvSpPr>
            <p:nvPr/>
          </p:nvSpPr>
          <p:spPr bwMode="auto">
            <a:xfrm>
              <a:off x="2368" y="292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8" name="Freeform 1812"/>
            <p:cNvSpPr>
              <a:spLocks/>
            </p:cNvSpPr>
            <p:nvPr/>
          </p:nvSpPr>
          <p:spPr bwMode="auto">
            <a:xfrm>
              <a:off x="2394" y="291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4 w 17"/>
                <a:gd name="T3" fmla="*/ 0 h 17"/>
                <a:gd name="T4" fmla="*/ 16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4" y="0"/>
                  </a:lnTo>
                  <a:lnTo>
                    <a:pt x="16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09" name="Freeform 1813"/>
            <p:cNvSpPr>
              <a:spLocks/>
            </p:cNvSpPr>
            <p:nvPr/>
          </p:nvSpPr>
          <p:spPr bwMode="auto">
            <a:xfrm>
              <a:off x="2416" y="291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2 h 17"/>
                <a:gd name="T4" fmla="*/ 16 w 17"/>
                <a:gd name="T5" fmla="*/ 0 h 17"/>
                <a:gd name="T6" fmla="*/ 14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2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0" name="Freeform 1814"/>
            <p:cNvSpPr>
              <a:spLocks/>
            </p:cNvSpPr>
            <p:nvPr/>
          </p:nvSpPr>
          <p:spPr bwMode="auto">
            <a:xfrm>
              <a:off x="2366" y="2910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1" name="Freeform 1815"/>
            <p:cNvSpPr>
              <a:spLocks/>
            </p:cNvSpPr>
            <p:nvPr/>
          </p:nvSpPr>
          <p:spPr bwMode="auto">
            <a:xfrm>
              <a:off x="2389" y="2910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3 w 17"/>
                <a:gd name="T3" fmla="*/ 16 h 17"/>
                <a:gd name="T4" fmla="*/ 0 w 17"/>
                <a:gd name="T5" fmla="*/ 3 h 17"/>
                <a:gd name="T6" fmla="*/ 9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3" y="16"/>
                  </a:lnTo>
                  <a:lnTo>
                    <a:pt x="0" y="3"/>
                  </a:lnTo>
                  <a:lnTo>
                    <a:pt x="9" y="0"/>
                  </a:lnTo>
                  <a:lnTo>
                    <a:pt x="16" y="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2" name="Freeform 1816"/>
            <p:cNvSpPr>
              <a:spLocks/>
            </p:cNvSpPr>
            <p:nvPr/>
          </p:nvSpPr>
          <p:spPr bwMode="auto">
            <a:xfrm>
              <a:off x="2412" y="2906"/>
              <a:ext cx="17" cy="19"/>
            </a:xfrm>
            <a:custGeom>
              <a:avLst/>
              <a:gdLst>
                <a:gd name="T0" fmla="*/ 16 w 17"/>
                <a:gd name="T1" fmla="*/ 11 h 19"/>
                <a:gd name="T2" fmla="*/ 8 w 17"/>
                <a:gd name="T3" fmla="*/ 18 h 19"/>
                <a:gd name="T4" fmla="*/ 0 w 17"/>
                <a:gd name="T5" fmla="*/ 4 h 19"/>
                <a:gd name="T6" fmla="*/ 8 w 17"/>
                <a:gd name="T7" fmla="*/ 0 h 19"/>
                <a:gd name="T8" fmla="*/ 16 w 17"/>
                <a:gd name="T9" fmla="*/ 11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16" y="11"/>
                  </a:moveTo>
                  <a:lnTo>
                    <a:pt x="8" y="18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3" name="Freeform 1817"/>
            <p:cNvSpPr>
              <a:spLocks/>
            </p:cNvSpPr>
            <p:nvPr/>
          </p:nvSpPr>
          <p:spPr bwMode="auto">
            <a:xfrm>
              <a:off x="2368" y="2910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2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2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4" name="Freeform 1818"/>
            <p:cNvSpPr>
              <a:spLocks/>
            </p:cNvSpPr>
            <p:nvPr/>
          </p:nvSpPr>
          <p:spPr bwMode="auto">
            <a:xfrm>
              <a:off x="2394" y="290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4 h 17"/>
                <a:gd name="T6" fmla="*/ 10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0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5" name="Freeform 1819"/>
            <p:cNvSpPr>
              <a:spLocks/>
            </p:cNvSpPr>
            <p:nvPr/>
          </p:nvSpPr>
          <p:spPr bwMode="auto">
            <a:xfrm>
              <a:off x="2416" y="2906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6" name="Freeform 1820"/>
            <p:cNvSpPr>
              <a:spLocks/>
            </p:cNvSpPr>
            <p:nvPr/>
          </p:nvSpPr>
          <p:spPr bwMode="auto">
            <a:xfrm>
              <a:off x="2465" y="2903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7" name="Freeform 1821"/>
            <p:cNvSpPr>
              <a:spLocks/>
            </p:cNvSpPr>
            <p:nvPr/>
          </p:nvSpPr>
          <p:spPr bwMode="auto">
            <a:xfrm>
              <a:off x="2486" y="2903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6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6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8" name="Freeform 1822"/>
            <p:cNvSpPr>
              <a:spLocks/>
            </p:cNvSpPr>
            <p:nvPr/>
          </p:nvSpPr>
          <p:spPr bwMode="auto">
            <a:xfrm>
              <a:off x="2510" y="290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19" name="Freeform 1823"/>
            <p:cNvSpPr>
              <a:spLocks/>
            </p:cNvSpPr>
            <p:nvPr/>
          </p:nvSpPr>
          <p:spPr bwMode="auto">
            <a:xfrm>
              <a:off x="2534" y="290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6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0" name="Freeform 1824"/>
            <p:cNvSpPr>
              <a:spLocks/>
            </p:cNvSpPr>
            <p:nvPr/>
          </p:nvSpPr>
          <p:spPr bwMode="auto">
            <a:xfrm>
              <a:off x="2560" y="2898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4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1" name="Freeform 1825"/>
            <p:cNvSpPr>
              <a:spLocks/>
            </p:cNvSpPr>
            <p:nvPr/>
          </p:nvSpPr>
          <p:spPr bwMode="auto">
            <a:xfrm>
              <a:off x="2304" y="2887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4 w 18"/>
                <a:gd name="T3" fmla="*/ 2 h 17"/>
                <a:gd name="T4" fmla="*/ 16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4" y="2"/>
                  </a:lnTo>
                  <a:lnTo>
                    <a:pt x="16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2" name="Freeform 1826"/>
            <p:cNvSpPr>
              <a:spLocks/>
            </p:cNvSpPr>
            <p:nvPr/>
          </p:nvSpPr>
          <p:spPr bwMode="auto">
            <a:xfrm>
              <a:off x="2336" y="2886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1 h 17"/>
                <a:gd name="T4" fmla="*/ 18 w 19"/>
                <a:gd name="T5" fmla="*/ 0 h 17"/>
                <a:gd name="T6" fmla="*/ 18 w 19"/>
                <a:gd name="T7" fmla="*/ 14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1"/>
                  </a:lnTo>
                  <a:lnTo>
                    <a:pt x="18" y="0"/>
                  </a:lnTo>
                  <a:lnTo>
                    <a:pt x="18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3" name="Freeform 1827"/>
            <p:cNvSpPr>
              <a:spLocks/>
            </p:cNvSpPr>
            <p:nvPr/>
          </p:nvSpPr>
          <p:spPr bwMode="auto">
            <a:xfrm>
              <a:off x="2364" y="288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5 w 17"/>
                <a:gd name="T3" fmla="*/ 1 h 17"/>
                <a:gd name="T4" fmla="*/ 15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5" y="1"/>
                  </a:lnTo>
                  <a:lnTo>
                    <a:pt x="15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4" name="Freeform 1828"/>
            <p:cNvSpPr>
              <a:spLocks/>
            </p:cNvSpPr>
            <p:nvPr/>
          </p:nvSpPr>
          <p:spPr bwMode="auto">
            <a:xfrm>
              <a:off x="2389" y="2884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1 h 17"/>
                <a:gd name="T4" fmla="*/ 15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1"/>
                  </a:lnTo>
                  <a:lnTo>
                    <a:pt x="15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5" name="Freeform 1829"/>
            <p:cNvSpPr>
              <a:spLocks/>
            </p:cNvSpPr>
            <p:nvPr/>
          </p:nvSpPr>
          <p:spPr bwMode="auto">
            <a:xfrm>
              <a:off x="2424" y="2884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0 h 17"/>
                <a:gd name="T4" fmla="*/ 16 w 18"/>
                <a:gd name="T5" fmla="*/ 0 h 17"/>
                <a:gd name="T6" fmla="*/ 17 w 18"/>
                <a:gd name="T7" fmla="*/ 10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7" y="10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6" name="Freeform 1830"/>
            <p:cNvSpPr>
              <a:spLocks/>
            </p:cNvSpPr>
            <p:nvPr/>
          </p:nvSpPr>
          <p:spPr bwMode="auto">
            <a:xfrm>
              <a:off x="2476" y="288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7" name="Freeform 1831"/>
            <p:cNvSpPr>
              <a:spLocks/>
            </p:cNvSpPr>
            <p:nvPr/>
          </p:nvSpPr>
          <p:spPr bwMode="auto">
            <a:xfrm>
              <a:off x="2497" y="2879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1 w 20"/>
                <a:gd name="T3" fmla="*/ 3 h 17"/>
                <a:gd name="T4" fmla="*/ 16 w 20"/>
                <a:gd name="T5" fmla="*/ 0 h 17"/>
                <a:gd name="T6" fmla="*/ 19 w 20"/>
                <a:gd name="T7" fmla="*/ 12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1" y="3"/>
                  </a:lnTo>
                  <a:lnTo>
                    <a:pt x="16" y="0"/>
                  </a:lnTo>
                  <a:lnTo>
                    <a:pt x="19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8" name="Freeform 1832"/>
            <p:cNvSpPr>
              <a:spLocks/>
            </p:cNvSpPr>
            <p:nvPr/>
          </p:nvSpPr>
          <p:spPr bwMode="auto">
            <a:xfrm>
              <a:off x="2536" y="287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3 h 17"/>
                <a:gd name="T4" fmla="*/ 14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3"/>
                  </a:lnTo>
                  <a:lnTo>
                    <a:pt x="14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29" name="Freeform 1833"/>
            <p:cNvSpPr>
              <a:spLocks/>
            </p:cNvSpPr>
            <p:nvPr/>
          </p:nvSpPr>
          <p:spPr bwMode="auto">
            <a:xfrm>
              <a:off x="2564" y="2872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3 h 17"/>
                <a:gd name="T4" fmla="*/ 12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3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0" name="Freeform 1834"/>
            <p:cNvSpPr>
              <a:spLocks/>
            </p:cNvSpPr>
            <p:nvPr/>
          </p:nvSpPr>
          <p:spPr bwMode="auto">
            <a:xfrm>
              <a:off x="2584" y="287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3 w 18"/>
                <a:gd name="T3" fmla="*/ 0 h 17"/>
                <a:gd name="T4" fmla="*/ 13 w 18"/>
                <a:gd name="T5" fmla="*/ 0 h 17"/>
                <a:gd name="T6" fmla="*/ 17 w 18"/>
                <a:gd name="T7" fmla="*/ 14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3" y="0"/>
                  </a:lnTo>
                  <a:lnTo>
                    <a:pt x="13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1" name="Freeform 1835"/>
            <p:cNvSpPr>
              <a:spLocks/>
            </p:cNvSpPr>
            <p:nvPr/>
          </p:nvSpPr>
          <p:spPr bwMode="auto">
            <a:xfrm>
              <a:off x="2608" y="287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2" name="Freeform 1836"/>
            <p:cNvSpPr>
              <a:spLocks/>
            </p:cNvSpPr>
            <p:nvPr/>
          </p:nvSpPr>
          <p:spPr bwMode="auto">
            <a:xfrm>
              <a:off x="2644" y="286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4 w 17"/>
                <a:gd name="T5" fmla="*/ 0 h 17"/>
                <a:gd name="T6" fmla="*/ 16 w 17"/>
                <a:gd name="T7" fmla="*/ 11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4" y="0"/>
                  </a:lnTo>
                  <a:lnTo>
                    <a:pt x="16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3" name="Freeform 1837"/>
            <p:cNvSpPr>
              <a:spLocks/>
            </p:cNvSpPr>
            <p:nvPr/>
          </p:nvSpPr>
          <p:spPr bwMode="auto">
            <a:xfrm>
              <a:off x="2668" y="286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4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4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4" name="Freeform 1838"/>
            <p:cNvSpPr>
              <a:spLocks/>
            </p:cNvSpPr>
            <p:nvPr/>
          </p:nvSpPr>
          <p:spPr bwMode="auto">
            <a:xfrm>
              <a:off x="2694" y="28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3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5" name="Freeform 1839"/>
            <p:cNvSpPr>
              <a:spLocks/>
            </p:cNvSpPr>
            <p:nvPr/>
          </p:nvSpPr>
          <p:spPr bwMode="auto">
            <a:xfrm>
              <a:off x="2300" y="2880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10 w 17"/>
                <a:gd name="T5" fmla="*/ 0 h 17"/>
                <a:gd name="T6" fmla="*/ 0 w 17"/>
                <a:gd name="T7" fmla="*/ 1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10" y="0"/>
                  </a:lnTo>
                  <a:lnTo>
                    <a:pt x="0" y="1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6" name="Freeform 1840"/>
            <p:cNvSpPr>
              <a:spLocks/>
            </p:cNvSpPr>
            <p:nvPr/>
          </p:nvSpPr>
          <p:spPr bwMode="auto">
            <a:xfrm>
              <a:off x="2304" y="2879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3 w 18"/>
                <a:gd name="T3" fmla="*/ 16 h 17"/>
                <a:gd name="T4" fmla="*/ 17 w 18"/>
                <a:gd name="T5" fmla="*/ 16 h 17"/>
                <a:gd name="T6" fmla="*/ 14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3" y="16"/>
                  </a:lnTo>
                  <a:lnTo>
                    <a:pt x="17" y="16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7" name="Freeform 1841"/>
            <p:cNvSpPr>
              <a:spLocks/>
            </p:cNvSpPr>
            <p:nvPr/>
          </p:nvSpPr>
          <p:spPr bwMode="auto">
            <a:xfrm>
              <a:off x="2330" y="2879"/>
              <a:ext cx="17" cy="17"/>
            </a:xfrm>
            <a:custGeom>
              <a:avLst/>
              <a:gdLst>
                <a:gd name="T0" fmla="*/ 10 w 17"/>
                <a:gd name="T1" fmla="*/ 0 h 17"/>
                <a:gd name="T2" fmla="*/ 16 w 17"/>
                <a:gd name="T3" fmla="*/ 8 h 17"/>
                <a:gd name="T4" fmla="*/ 5 w 17"/>
                <a:gd name="T5" fmla="*/ 16 h 17"/>
                <a:gd name="T6" fmla="*/ 0 w 17"/>
                <a:gd name="T7" fmla="*/ 3 h 17"/>
                <a:gd name="T8" fmla="*/ 1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0"/>
                  </a:moveTo>
                  <a:lnTo>
                    <a:pt x="16" y="8"/>
                  </a:lnTo>
                  <a:lnTo>
                    <a:pt x="5" y="16"/>
                  </a:lnTo>
                  <a:lnTo>
                    <a:pt x="0" y="3"/>
                  </a:lnTo>
                  <a:lnTo>
                    <a:pt x="1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8" name="Freeform 1842"/>
            <p:cNvSpPr>
              <a:spLocks/>
            </p:cNvSpPr>
            <p:nvPr/>
          </p:nvSpPr>
          <p:spPr bwMode="auto">
            <a:xfrm>
              <a:off x="2336" y="2878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7 w 19"/>
                <a:gd name="T5" fmla="*/ 14 h 17"/>
                <a:gd name="T6" fmla="*/ 18 w 19"/>
                <a:gd name="T7" fmla="*/ 12 h 17"/>
                <a:gd name="T8" fmla="*/ 16 w 19"/>
                <a:gd name="T9" fmla="*/ 0 h 17"/>
                <a:gd name="T10" fmla="*/ 0 w 19"/>
                <a:gd name="T11" fmla="*/ 2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7"/>
                <a:gd name="T20" fmla="*/ 19 w 19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7" y="14"/>
                  </a:lnTo>
                  <a:lnTo>
                    <a:pt x="18" y="12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39" name="Freeform 1843"/>
            <p:cNvSpPr>
              <a:spLocks/>
            </p:cNvSpPr>
            <p:nvPr/>
          </p:nvSpPr>
          <p:spPr bwMode="auto">
            <a:xfrm>
              <a:off x="2360" y="2878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8 h 17"/>
                <a:gd name="T4" fmla="*/ 12 w 17"/>
                <a:gd name="T5" fmla="*/ 0 h 17"/>
                <a:gd name="T6" fmla="*/ 0 w 17"/>
                <a:gd name="T7" fmla="*/ 2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8"/>
                  </a:lnTo>
                  <a:lnTo>
                    <a:pt x="12" y="0"/>
                  </a:lnTo>
                  <a:lnTo>
                    <a:pt x="0" y="2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0" name="Freeform 1844"/>
            <p:cNvSpPr>
              <a:spLocks/>
            </p:cNvSpPr>
            <p:nvPr/>
          </p:nvSpPr>
          <p:spPr bwMode="auto">
            <a:xfrm>
              <a:off x="2366" y="2875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1 w 17"/>
                <a:gd name="T3" fmla="*/ 16 h 17"/>
                <a:gd name="T4" fmla="*/ 16 w 17"/>
                <a:gd name="T5" fmla="*/ 14 h 17"/>
                <a:gd name="T6" fmla="*/ 14 w 17"/>
                <a:gd name="T7" fmla="*/ 0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1" y="16"/>
                  </a:lnTo>
                  <a:lnTo>
                    <a:pt x="16" y="14"/>
                  </a:lnTo>
                  <a:lnTo>
                    <a:pt x="14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1" name="Freeform 1845"/>
            <p:cNvSpPr>
              <a:spLocks/>
            </p:cNvSpPr>
            <p:nvPr/>
          </p:nvSpPr>
          <p:spPr bwMode="auto">
            <a:xfrm>
              <a:off x="2385" y="2875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16 w 17"/>
                <a:gd name="T3" fmla="*/ 10 h 19"/>
                <a:gd name="T4" fmla="*/ 12 w 17"/>
                <a:gd name="T5" fmla="*/ 0 h 19"/>
                <a:gd name="T6" fmla="*/ 0 w 17"/>
                <a:gd name="T7" fmla="*/ 3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16" y="10"/>
                  </a:lnTo>
                  <a:lnTo>
                    <a:pt x="12" y="0"/>
                  </a:lnTo>
                  <a:lnTo>
                    <a:pt x="0" y="3"/>
                  </a:lnTo>
                  <a:lnTo>
                    <a:pt x="8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2" name="Freeform 1846"/>
            <p:cNvSpPr>
              <a:spLocks/>
            </p:cNvSpPr>
            <p:nvPr/>
          </p:nvSpPr>
          <p:spPr bwMode="auto">
            <a:xfrm>
              <a:off x="2389" y="2872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3" name="Freeform 1847"/>
            <p:cNvSpPr>
              <a:spLocks/>
            </p:cNvSpPr>
            <p:nvPr/>
          </p:nvSpPr>
          <p:spPr bwMode="auto">
            <a:xfrm>
              <a:off x="2448" y="288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3 h 17"/>
                <a:gd name="T4" fmla="*/ 15 w 18"/>
                <a:gd name="T5" fmla="*/ 0 h 17"/>
                <a:gd name="T6" fmla="*/ 17 w 18"/>
                <a:gd name="T7" fmla="*/ 16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3"/>
                  </a:lnTo>
                  <a:lnTo>
                    <a:pt x="15" y="0"/>
                  </a:lnTo>
                  <a:lnTo>
                    <a:pt x="17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4" name="Freeform 1848"/>
            <p:cNvSpPr>
              <a:spLocks/>
            </p:cNvSpPr>
            <p:nvPr/>
          </p:nvSpPr>
          <p:spPr bwMode="auto">
            <a:xfrm>
              <a:off x="2424" y="287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5" name="Freeform 1849"/>
            <p:cNvSpPr>
              <a:spLocks/>
            </p:cNvSpPr>
            <p:nvPr/>
          </p:nvSpPr>
          <p:spPr bwMode="auto">
            <a:xfrm>
              <a:off x="2448" y="2870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6" name="Freeform 1850"/>
            <p:cNvSpPr>
              <a:spLocks/>
            </p:cNvSpPr>
            <p:nvPr/>
          </p:nvSpPr>
          <p:spPr bwMode="auto">
            <a:xfrm>
              <a:off x="2472" y="286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7" name="Freeform 1851"/>
            <p:cNvSpPr>
              <a:spLocks/>
            </p:cNvSpPr>
            <p:nvPr/>
          </p:nvSpPr>
          <p:spPr bwMode="auto">
            <a:xfrm>
              <a:off x="2497" y="286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2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2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8" name="Freeform 1852"/>
            <p:cNvSpPr>
              <a:spLocks/>
            </p:cNvSpPr>
            <p:nvPr/>
          </p:nvSpPr>
          <p:spPr bwMode="auto">
            <a:xfrm>
              <a:off x="2420" y="2872"/>
              <a:ext cx="17" cy="17"/>
            </a:xfrm>
            <a:custGeom>
              <a:avLst/>
              <a:gdLst>
                <a:gd name="T0" fmla="*/ 0 w 17"/>
                <a:gd name="T1" fmla="*/ 3 h 17"/>
                <a:gd name="T2" fmla="*/ 8 w 17"/>
                <a:gd name="T3" fmla="*/ 0 h 17"/>
                <a:gd name="T4" fmla="*/ 16 w 17"/>
                <a:gd name="T5" fmla="*/ 8 h 17"/>
                <a:gd name="T6" fmla="*/ 8 w 17"/>
                <a:gd name="T7" fmla="*/ 16 h 17"/>
                <a:gd name="T8" fmla="*/ 0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3"/>
                  </a:move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3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49" name="Freeform 1853"/>
            <p:cNvSpPr>
              <a:spLocks/>
            </p:cNvSpPr>
            <p:nvPr/>
          </p:nvSpPr>
          <p:spPr bwMode="auto">
            <a:xfrm>
              <a:off x="2441" y="2870"/>
              <a:ext cx="17" cy="18"/>
            </a:xfrm>
            <a:custGeom>
              <a:avLst/>
              <a:gdLst>
                <a:gd name="T0" fmla="*/ 4 w 17"/>
                <a:gd name="T1" fmla="*/ 0 h 18"/>
                <a:gd name="T2" fmla="*/ 16 w 17"/>
                <a:gd name="T3" fmla="*/ 10 h 18"/>
                <a:gd name="T4" fmla="*/ 11 w 17"/>
                <a:gd name="T5" fmla="*/ 17 h 18"/>
                <a:gd name="T6" fmla="*/ 0 w 17"/>
                <a:gd name="T7" fmla="*/ 4 h 18"/>
                <a:gd name="T8" fmla="*/ 4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4" y="0"/>
                  </a:moveTo>
                  <a:lnTo>
                    <a:pt x="16" y="10"/>
                  </a:lnTo>
                  <a:lnTo>
                    <a:pt x="11" y="17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0" name="Freeform 1854"/>
            <p:cNvSpPr>
              <a:spLocks/>
            </p:cNvSpPr>
            <p:nvPr/>
          </p:nvSpPr>
          <p:spPr bwMode="auto">
            <a:xfrm>
              <a:off x="2468" y="2867"/>
              <a:ext cx="17" cy="20"/>
            </a:xfrm>
            <a:custGeom>
              <a:avLst/>
              <a:gdLst>
                <a:gd name="T0" fmla="*/ 8 w 17"/>
                <a:gd name="T1" fmla="*/ 0 h 20"/>
                <a:gd name="T2" fmla="*/ 16 w 17"/>
                <a:gd name="T3" fmla="*/ 11 h 20"/>
                <a:gd name="T4" fmla="*/ 10 w 17"/>
                <a:gd name="T5" fmla="*/ 19 h 20"/>
                <a:gd name="T6" fmla="*/ 0 w 17"/>
                <a:gd name="T7" fmla="*/ 4 h 20"/>
                <a:gd name="T8" fmla="*/ 8 w 17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8" y="0"/>
                  </a:moveTo>
                  <a:lnTo>
                    <a:pt x="16" y="11"/>
                  </a:lnTo>
                  <a:lnTo>
                    <a:pt x="10" y="19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1" name="Freeform 1855"/>
            <p:cNvSpPr>
              <a:spLocks/>
            </p:cNvSpPr>
            <p:nvPr/>
          </p:nvSpPr>
          <p:spPr bwMode="auto">
            <a:xfrm>
              <a:off x="2493" y="2867"/>
              <a:ext cx="17" cy="18"/>
            </a:xfrm>
            <a:custGeom>
              <a:avLst/>
              <a:gdLst>
                <a:gd name="T0" fmla="*/ 8 w 17"/>
                <a:gd name="T1" fmla="*/ 0 h 18"/>
                <a:gd name="T2" fmla="*/ 16 w 17"/>
                <a:gd name="T3" fmla="*/ 11 h 18"/>
                <a:gd name="T4" fmla="*/ 12 w 17"/>
                <a:gd name="T5" fmla="*/ 17 h 18"/>
                <a:gd name="T6" fmla="*/ 0 w 17"/>
                <a:gd name="T7" fmla="*/ 3 h 18"/>
                <a:gd name="T8" fmla="*/ 8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0"/>
                  </a:moveTo>
                  <a:lnTo>
                    <a:pt x="16" y="11"/>
                  </a:lnTo>
                  <a:lnTo>
                    <a:pt x="12" y="17"/>
                  </a:lnTo>
                  <a:lnTo>
                    <a:pt x="0" y="3"/>
                  </a:lnTo>
                  <a:lnTo>
                    <a:pt x="8" y="0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2" name="Freeform 1856"/>
            <p:cNvSpPr>
              <a:spLocks/>
            </p:cNvSpPr>
            <p:nvPr/>
          </p:nvSpPr>
          <p:spPr bwMode="auto">
            <a:xfrm>
              <a:off x="2532" y="2866"/>
              <a:ext cx="18" cy="17"/>
            </a:xfrm>
            <a:custGeom>
              <a:avLst/>
              <a:gdLst>
                <a:gd name="T0" fmla="*/ 4 w 18"/>
                <a:gd name="T1" fmla="*/ 16 h 17"/>
                <a:gd name="T2" fmla="*/ 17 w 18"/>
                <a:gd name="T3" fmla="*/ 12 h 17"/>
                <a:gd name="T4" fmla="*/ 14 w 18"/>
                <a:gd name="T5" fmla="*/ 0 h 17"/>
                <a:gd name="T6" fmla="*/ 0 w 18"/>
                <a:gd name="T7" fmla="*/ 1 h 17"/>
                <a:gd name="T8" fmla="*/ 4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4" y="16"/>
                  </a:moveTo>
                  <a:lnTo>
                    <a:pt x="17" y="12"/>
                  </a:lnTo>
                  <a:lnTo>
                    <a:pt x="14" y="0"/>
                  </a:lnTo>
                  <a:lnTo>
                    <a:pt x="0" y="1"/>
                  </a:lnTo>
                  <a:lnTo>
                    <a:pt x="4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3" name="Freeform 1857"/>
            <p:cNvSpPr>
              <a:spLocks/>
            </p:cNvSpPr>
            <p:nvPr/>
          </p:nvSpPr>
          <p:spPr bwMode="auto">
            <a:xfrm>
              <a:off x="2528" y="2866"/>
              <a:ext cx="17" cy="19"/>
            </a:xfrm>
            <a:custGeom>
              <a:avLst/>
              <a:gdLst>
                <a:gd name="T0" fmla="*/ 13 w 17"/>
                <a:gd name="T1" fmla="*/ 18 h 19"/>
                <a:gd name="T2" fmla="*/ 16 w 17"/>
                <a:gd name="T3" fmla="*/ 10 h 19"/>
                <a:gd name="T4" fmla="*/ 10 w 17"/>
                <a:gd name="T5" fmla="*/ 0 h 19"/>
                <a:gd name="T6" fmla="*/ 0 w 17"/>
                <a:gd name="T7" fmla="*/ 2 h 19"/>
                <a:gd name="T8" fmla="*/ 13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13" y="18"/>
                  </a:moveTo>
                  <a:lnTo>
                    <a:pt x="16" y="10"/>
                  </a:lnTo>
                  <a:lnTo>
                    <a:pt x="10" y="0"/>
                  </a:lnTo>
                  <a:lnTo>
                    <a:pt x="0" y="2"/>
                  </a:lnTo>
                  <a:lnTo>
                    <a:pt x="13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4" name="Freeform 1858"/>
            <p:cNvSpPr>
              <a:spLocks/>
            </p:cNvSpPr>
            <p:nvPr/>
          </p:nvSpPr>
          <p:spPr bwMode="auto">
            <a:xfrm>
              <a:off x="2562" y="2866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2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5" name="Freeform 1859"/>
            <p:cNvSpPr>
              <a:spLocks/>
            </p:cNvSpPr>
            <p:nvPr/>
          </p:nvSpPr>
          <p:spPr bwMode="auto">
            <a:xfrm>
              <a:off x="2557" y="2866"/>
              <a:ext cx="17" cy="17"/>
            </a:xfrm>
            <a:custGeom>
              <a:avLst/>
              <a:gdLst>
                <a:gd name="T0" fmla="*/ 9 w 17"/>
                <a:gd name="T1" fmla="*/ 0 h 17"/>
                <a:gd name="T2" fmla="*/ 16 w 17"/>
                <a:gd name="T3" fmla="*/ 8 h 17"/>
                <a:gd name="T4" fmla="*/ 12 w 17"/>
                <a:gd name="T5" fmla="*/ 16 h 17"/>
                <a:gd name="T6" fmla="*/ 0 w 17"/>
                <a:gd name="T7" fmla="*/ 2 h 17"/>
                <a:gd name="T8" fmla="*/ 9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0"/>
                  </a:moveTo>
                  <a:lnTo>
                    <a:pt x="16" y="8"/>
                  </a:lnTo>
                  <a:lnTo>
                    <a:pt x="12" y="16"/>
                  </a:lnTo>
                  <a:lnTo>
                    <a:pt x="0" y="2"/>
                  </a:lnTo>
                  <a:lnTo>
                    <a:pt x="9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6" name="Freeform 1860"/>
            <p:cNvSpPr>
              <a:spLocks/>
            </p:cNvSpPr>
            <p:nvPr/>
          </p:nvSpPr>
          <p:spPr bwMode="auto">
            <a:xfrm>
              <a:off x="2584" y="2864"/>
              <a:ext cx="17" cy="17"/>
            </a:xfrm>
            <a:custGeom>
              <a:avLst/>
              <a:gdLst>
                <a:gd name="T0" fmla="*/ 3 w 17"/>
                <a:gd name="T1" fmla="*/ 16 h 17"/>
                <a:gd name="T2" fmla="*/ 0 w 17"/>
                <a:gd name="T3" fmla="*/ 2 h 17"/>
                <a:gd name="T4" fmla="*/ 12 w 17"/>
                <a:gd name="T5" fmla="*/ 0 h 17"/>
                <a:gd name="T6" fmla="*/ 16 w 17"/>
                <a:gd name="T7" fmla="*/ 16 h 17"/>
                <a:gd name="T8" fmla="*/ 3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3" y="16"/>
                  </a:moveTo>
                  <a:lnTo>
                    <a:pt x="0" y="2"/>
                  </a:lnTo>
                  <a:lnTo>
                    <a:pt x="12" y="0"/>
                  </a:lnTo>
                  <a:lnTo>
                    <a:pt x="16" y="16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7" name="Freeform 1861"/>
            <p:cNvSpPr>
              <a:spLocks/>
            </p:cNvSpPr>
            <p:nvPr/>
          </p:nvSpPr>
          <p:spPr bwMode="auto">
            <a:xfrm>
              <a:off x="2602" y="2864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3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3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8" name="Freeform 1862"/>
            <p:cNvSpPr>
              <a:spLocks/>
            </p:cNvSpPr>
            <p:nvPr/>
          </p:nvSpPr>
          <p:spPr bwMode="auto">
            <a:xfrm>
              <a:off x="2581" y="2866"/>
              <a:ext cx="17" cy="17"/>
            </a:xfrm>
            <a:custGeom>
              <a:avLst/>
              <a:gdLst>
                <a:gd name="T0" fmla="*/ 10 w 17"/>
                <a:gd name="T1" fmla="*/ 0 h 17"/>
                <a:gd name="T2" fmla="*/ 16 w 17"/>
                <a:gd name="T3" fmla="*/ 6 h 17"/>
                <a:gd name="T4" fmla="*/ 10 w 17"/>
                <a:gd name="T5" fmla="*/ 16 h 17"/>
                <a:gd name="T6" fmla="*/ 0 w 17"/>
                <a:gd name="T7" fmla="*/ 2 h 17"/>
                <a:gd name="T8" fmla="*/ 1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0"/>
                  </a:moveTo>
                  <a:lnTo>
                    <a:pt x="16" y="6"/>
                  </a:lnTo>
                  <a:lnTo>
                    <a:pt x="10" y="16"/>
                  </a:lnTo>
                  <a:lnTo>
                    <a:pt x="0" y="2"/>
                  </a:lnTo>
                  <a:lnTo>
                    <a:pt x="1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59" name="Freeform 1863"/>
            <p:cNvSpPr>
              <a:spLocks/>
            </p:cNvSpPr>
            <p:nvPr/>
          </p:nvSpPr>
          <p:spPr bwMode="auto">
            <a:xfrm>
              <a:off x="2606" y="2864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3 w 19"/>
                <a:gd name="T3" fmla="*/ 16 h 17"/>
                <a:gd name="T4" fmla="*/ 18 w 19"/>
                <a:gd name="T5" fmla="*/ 16 h 17"/>
                <a:gd name="T6" fmla="*/ 14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0" name="Freeform 1864"/>
            <p:cNvSpPr>
              <a:spLocks/>
            </p:cNvSpPr>
            <p:nvPr/>
          </p:nvSpPr>
          <p:spPr bwMode="auto">
            <a:xfrm>
              <a:off x="2636" y="2859"/>
              <a:ext cx="17" cy="20"/>
            </a:xfrm>
            <a:custGeom>
              <a:avLst/>
              <a:gdLst>
                <a:gd name="T0" fmla="*/ 16 w 17"/>
                <a:gd name="T1" fmla="*/ 9 h 20"/>
                <a:gd name="T2" fmla="*/ 12 w 17"/>
                <a:gd name="T3" fmla="*/ 19 h 20"/>
                <a:gd name="T4" fmla="*/ 0 w 17"/>
                <a:gd name="T5" fmla="*/ 3 h 20"/>
                <a:gd name="T6" fmla="*/ 8 w 17"/>
                <a:gd name="T7" fmla="*/ 0 h 20"/>
                <a:gd name="T8" fmla="*/ 16 w 17"/>
                <a:gd name="T9" fmla="*/ 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16" y="9"/>
                  </a:moveTo>
                  <a:lnTo>
                    <a:pt x="12" y="19"/>
                  </a:lnTo>
                  <a:lnTo>
                    <a:pt x="0" y="3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1" name="Freeform 1865"/>
            <p:cNvSpPr>
              <a:spLocks/>
            </p:cNvSpPr>
            <p:nvPr/>
          </p:nvSpPr>
          <p:spPr bwMode="auto">
            <a:xfrm>
              <a:off x="2662" y="2859"/>
              <a:ext cx="17" cy="17"/>
            </a:xfrm>
            <a:custGeom>
              <a:avLst/>
              <a:gdLst>
                <a:gd name="T0" fmla="*/ 9 w 17"/>
                <a:gd name="T1" fmla="*/ 16 h 17"/>
                <a:gd name="T2" fmla="*/ 16 w 17"/>
                <a:gd name="T3" fmla="*/ 9 h 17"/>
                <a:gd name="T4" fmla="*/ 6 w 17"/>
                <a:gd name="T5" fmla="*/ 0 h 17"/>
                <a:gd name="T6" fmla="*/ 0 w 17"/>
                <a:gd name="T7" fmla="*/ 4 h 17"/>
                <a:gd name="T8" fmla="*/ 9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16"/>
                  </a:moveTo>
                  <a:lnTo>
                    <a:pt x="16" y="9"/>
                  </a:lnTo>
                  <a:lnTo>
                    <a:pt x="6" y="0"/>
                  </a:lnTo>
                  <a:lnTo>
                    <a:pt x="0" y="4"/>
                  </a:lnTo>
                  <a:lnTo>
                    <a:pt x="9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2" name="Freeform 1866"/>
            <p:cNvSpPr>
              <a:spLocks/>
            </p:cNvSpPr>
            <p:nvPr/>
          </p:nvSpPr>
          <p:spPr bwMode="auto">
            <a:xfrm>
              <a:off x="2688" y="2859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0 w 17"/>
                <a:gd name="T3" fmla="*/ 0 h 17"/>
                <a:gd name="T4" fmla="*/ 0 w 17"/>
                <a:gd name="T5" fmla="*/ 1 h 17"/>
                <a:gd name="T6" fmla="*/ 16 w 17"/>
                <a:gd name="T7" fmla="*/ 16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16" y="16"/>
                  </a:lnTo>
                  <a:lnTo>
                    <a:pt x="16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3" name="Freeform 1867"/>
            <p:cNvSpPr>
              <a:spLocks/>
            </p:cNvSpPr>
            <p:nvPr/>
          </p:nvSpPr>
          <p:spPr bwMode="auto">
            <a:xfrm>
              <a:off x="2640" y="2859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5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5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4" name="Freeform 1868"/>
            <p:cNvSpPr>
              <a:spLocks/>
            </p:cNvSpPr>
            <p:nvPr/>
          </p:nvSpPr>
          <p:spPr bwMode="auto">
            <a:xfrm>
              <a:off x="2658" y="2910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3 w 23"/>
                <a:gd name="T3" fmla="*/ 2 h 17"/>
                <a:gd name="T4" fmla="*/ 20 w 23"/>
                <a:gd name="T5" fmla="*/ 0 h 17"/>
                <a:gd name="T6" fmla="*/ 22 w 23"/>
                <a:gd name="T7" fmla="*/ 16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3" y="2"/>
                  </a:lnTo>
                  <a:lnTo>
                    <a:pt x="20" y="0"/>
                  </a:lnTo>
                  <a:lnTo>
                    <a:pt x="22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5" name="Freeform 1869"/>
            <p:cNvSpPr>
              <a:spLocks/>
            </p:cNvSpPr>
            <p:nvPr/>
          </p:nvSpPr>
          <p:spPr bwMode="auto">
            <a:xfrm>
              <a:off x="2654" y="2898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4 h 17"/>
                <a:gd name="T4" fmla="*/ 17 w 19"/>
                <a:gd name="T5" fmla="*/ 0 h 17"/>
                <a:gd name="T6" fmla="*/ 18 w 19"/>
                <a:gd name="T7" fmla="*/ 12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4"/>
                  </a:lnTo>
                  <a:lnTo>
                    <a:pt x="17" y="0"/>
                  </a:lnTo>
                  <a:lnTo>
                    <a:pt x="1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6" name="Freeform 1870"/>
            <p:cNvSpPr>
              <a:spLocks/>
            </p:cNvSpPr>
            <p:nvPr/>
          </p:nvSpPr>
          <p:spPr bwMode="auto">
            <a:xfrm>
              <a:off x="2680" y="2898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3 h 17"/>
                <a:gd name="T4" fmla="*/ 19 w 21"/>
                <a:gd name="T5" fmla="*/ 0 h 17"/>
                <a:gd name="T6" fmla="*/ 20 w 21"/>
                <a:gd name="T7" fmla="*/ 12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3"/>
                  </a:lnTo>
                  <a:lnTo>
                    <a:pt x="19" y="0"/>
                  </a:lnTo>
                  <a:lnTo>
                    <a:pt x="20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7" name="Freeform 1871"/>
            <p:cNvSpPr>
              <a:spLocks/>
            </p:cNvSpPr>
            <p:nvPr/>
          </p:nvSpPr>
          <p:spPr bwMode="auto">
            <a:xfrm>
              <a:off x="2684" y="2910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3 w 21"/>
                <a:gd name="T3" fmla="*/ 2 h 17"/>
                <a:gd name="T4" fmla="*/ 19 w 21"/>
                <a:gd name="T5" fmla="*/ 0 h 17"/>
                <a:gd name="T6" fmla="*/ 20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3" y="2"/>
                  </a:lnTo>
                  <a:lnTo>
                    <a:pt x="19" y="0"/>
                  </a:lnTo>
                  <a:lnTo>
                    <a:pt x="20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8" name="Freeform 1872"/>
            <p:cNvSpPr>
              <a:spLocks/>
            </p:cNvSpPr>
            <p:nvPr/>
          </p:nvSpPr>
          <p:spPr bwMode="auto">
            <a:xfrm>
              <a:off x="2704" y="2897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1 w 21"/>
                <a:gd name="T3" fmla="*/ 2 h 17"/>
                <a:gd name="T4" fmla="*/ 17 w 21"/>
                <a:gd name="T5" fmla="*/ 0 h 17"/>
                <a:gd name="T6" fmla="*/ 20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1" y="2"/>
                  </a:lnTo>
                  <a:lnTo>
                    <a:pt x="17" y="0"/>
                  </a:lnTo>
                  <a:lnTo>
                    <a:pt x="20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69" name="Freeform 1873"/>
            <p:cNvSpPr>
              <a:spLocks/>
            </p:cNvSpPr>
            <p:nvPr/>
          </p:nvSpPr>
          <p:spPr bwMode="auto">
            <a:xfrm>
              <a:off x="2710" y="2910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 w 23"/>
                <a:gd name="T3" fmla="*/ 2 h 17"/>
                <a:gd name="T4" fmla="*/ 18 w 23"/>
                <a:gd name="T5" fmla="*/ 0 h 17"/>
                <a:gd name="T6" fmla="*/ 22 w 23"/>
                <a:gd name="T7" fmla="*/ 11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" y="2"/>
                  </a:lnTo>
                  <a:lnTo>
                    <a:pt x="18" y="0"/>
                  </a:lnTo>
                  <a:lnTo>
                    <a:pt x="22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0" name="Freeform 1874"/>
            <p:cNvSpPr>
              <a:spLocks/>
            </p:cNvSpPr>
            <p:nvPr/>
          </p:nvSpPr>
          <p:spPr bwMode="auto">
            <a:xfrm>
              <a:off x="2648" y="2890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9 h 17"/>
                <a:gd name="T4" fmla="*/ 5 w 17"/>
                <a:gd name="T5" fmla="*/ 0 h 17"/>
                <a:gd name="T6" fmla="*/ 0 w 17"/>
                <a:gd name="T7" fmla="*/ 7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9"/>
                  </a:lnTo>
                  <a:lnTo>
                    <a:pt x="5" y="0"/>
                  </a:lnTo>
                  <a:lnTo>
                    <a:pt x="0" y="7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1" name="Freeform 1875"/>
            <p:cNvSpPr>
              <a:spLocks/>
            </p:cNvSpPr>
            <p:nvPr/>
          </p:nvSpPr>
          <p:spPr bwMode="auto">
            <a:xfrm>
              <a:off x="2676" y="2887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9 h 17"/>
                <a:gd name="T4" fmla="*/ 12 w 17"/>
                <a:gd name="T5" fmla="*/ 0 h 17"/>
                <a:gd name="T6" fmla="*/ 0 w 17"/>
                <a:gd name="T7" fmla="*/ 7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9"/>
                  </a:lnTo>
                  <a:lnTo>
                    <a:pt x="12" y="0"/>
                  </a:lnTo>
                  <a:lnTo>
                    <a:pt x="0" y="7"/>
                  </a:lnTo>
                  <a:lnTo>
                    <a:pt x="12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2" name="Freeform 1876"/>
            <p:cNvSpPr>
              <a:spLocks/>
            </p:cNvSpPr>
            <p:nvPr/>
          </p:nvSpPr>
          <p:spPr bwMode="auto">
            <a:xfrm>
              <a:off x="2700" y="2887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9 h 17"/>
                <a:gd name="T4" fmla="*/ 8 w 17"/>
                <a:gd name="T5" fmla="*/ 0 h 17"/>
                <a:gd name="T6" fmla="*/ 0 w 17"/>
                <a:gd name="T7" fmla="*/ 5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5"/>
                  </a:lnTo>
                  <a:lnTo>
                    <a:pt x="12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3" name="Freeform 1877"/>
            <p:cNvSpPr>
              <a:spLocks/>
            </p:cNvSpPr>
            <p:nvPr/>
          </p:nvSpPr>
          <p:spPr bwMode="auto">
            <a:xfrm>
              <a:off x="2654" y="2906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6 h 17"/>
                <a:gd name="T4" fmla="*/ 8 w 17"/>
                <a:gd name="T5" fmla="*/ 0 h 17"/>
                <a:gd name="T6" fmla="*/ 0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6"/>
                  </a:lnTo>
                  <a:lnTo>
                    <a:pt x="8" y="0"/>
                  </a:lnTo>
                  <a:lnTo>
                    <a:pt x="0" y="5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4" name="Freeform 1878"/>
            <p:cNvSpPr>
              <a:spLocks/>
            </p:cNvSpPr>
            <p:nvPr/>
          </p:nvSpPr>
          <p:spPr bwMode="auto">
            <a:xfrm>
              <a:off x="2658" y="2903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3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3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5" name="Freeform 1879"/>
            <p:cNvSpPr>
              <a:spLocks/>
            </p:cNvSpPr>
            <p:nvPr/>
          </p:nvSpPr>
          <p:spPr bwMode="auto">
            <a:xfrm>
              <a:off x="2680" y="2903"/>
              <a:ext cx="17" cy="17"/>
            </a:xfrm>
            <a:custGeom>
              <a:avLst/>
              <a:gdLst>
                <a:gd name="T0" fmla="*/ 10 w 17"/>
                <a:gd name="T1" fmla="*/ 16 h 17"/>
                <a:gd name="T2" fmla="*/ 16 w 17"/>
                <a:gd name="T3" fmla="*/ 6 h 17"/>
                <a:gd name="T4" fmla="*/ 6 w 17"/>
                <a:gd name="T5" fmla="*/ 0 h 17"/>
                <a:gd name="T6" fmla="*/ 0 w 17"/>
                <a:gd name="T7" fmla="*/ 5 h 17"/>
                <a:gd name="T8" fmla="*/ 1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16"/>
                  </a:moveTo>
                  <a:lnTo>
                    <a:pt x="16" y="6"/>
                  </a:lnTo>
                  <a:lnTo>
                    <a:pt x="6" y="0"/>
                  </a:lnTo>
                  <a:lnTo>
                    <a:pt x="0" y="5"/>
                  </a:lnTo>
                  <a:lnTo>
                    <a:pt x="1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6" name="Freeform 1880"/>
            <p:cNvSpPr>
              <a:spLocks/>
            </p:cNvSpPr>
            <p:nvPr/>
          </p:nvSpPr>
          <p:spPr bwMode="auto">
            <a:xfrm>
              <a:off x="2705" y="2903"/>
              <a:ext cx="17" cy="17"/>
            </a:xfrm>
            <a:custGeom>
              <a:avLst/>
              <a:gdLst>
                <a:gd name="T0" fmla="*/ 9 w 17"/>
                <a:gd name="T1" fmla="*/ 16 h 17"/>
                <a:gd name="T2" fmla="*/ 16 w 17"/>
                <a:gd name="T3" fmla="*/ 6 h 17"/>
                <a:gd name="T4" fmla="*/ 9 w 17"/>
                <a:gd name="T5" fmla="*/ 0 h 17"/>
                <a:gd name="T6" fmla="*/ 0 w 17"/>
                <a:gd name="T7" fmla="*/ 6 h 17"/>
                <a:gd name="T8" fmla="*/ 9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16"/>
                  </a:moveTo>
                  <a:lnTo>
                    <a:pt x="16" y="6"/>
                  </a:lnTo>
                  <a:lnTo>
                    <a:pt x="9" y="0"/>
                  </a:lnTo>
                  <a:lnTo>
                    <a:pt x="0" y="6"/>
                  </a:lnTo>
                  <a:lnTo>
                    <a:pt x="9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7" name="Freeform 1881"/>
            <p:cNvSpPr>
              <a:spLocks/>
            </p:cNvSpPr>
            <p:nvPr/>
          </p:nvSpPr>
          <p:spPr bwMode="auto">
            <a:xfrm>
              <a:off x="2654" y="2887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3 w 19"/>
                <a:gd name="T3" fmla="*/ 16 h 17"/>
                <a:gd name="T4" fmla="*/ 18 w 19"/>
                <a:gd name="T5" fmla="*/ 16 h 17"/>
                <a:gd name="T6" fmla="*/ 15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8" name="Freeform 1882"/>
            <p:cNvSpPr>
              <a:spLocks/>
            </p:cNvSpPr>
            <p:nvPr/>
          </p:nvSpPr>
          <p:spPr bwMode="auto">
            <a:xfrm>
              <a:off x="2680" y="2887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79" name="Freeform 1883"/>
            <p:cNvSpPr>
              <a:spLocks/>
            </p:cNvSpPr>
            <p:nvPr/>
          </p:nvSpPr>
          <p:spPr bwMode="auto">
            <a:xfrm>
              <a:off x="2704" y="2886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3 w 18"/>
                <a:gd name="T3" fmla="*/ 16 h 17"/>
                <a:gd name="T4" fmla="*/ 17 w 18"/>
                <a:gd name="T5" fmla="*/ 14 h 17"/>
                <a:gd name="T6" fmla="*/ 14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3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0" name="Freeform 1884"/>
            <p:cNvSpPr>
              <a:spLocks/>
            </p:cNvSpPr>
            <p:nvPr/>
          </p:nvSpPr>
          <p:spPr bwMode="auto">
            <a:xfrm>
              <a:off x="2684" y="2903"/>
              <a:ext cx="21" cy="17"/>
            </a:xfrm>
            <a:custGeom>
              <a:avLst/>
              <a:gdLst>
                <a:gd name="T0" fmla="*/ 0 w 21"/>
                <a:gd name="T1" fmla="*/ 2 h 17"/>
                <a:gd name="T2" fmla="*/ 3 w 21"/>
                <a:gd name="T3" fmla="*/ 16 h 17"/>
                <a:gd name="T4" fmla="*/ 20 w 21"/>
                <a:gd name="T5" fmla="*/ 13 h 17"/>
                <a:gd name="T6" fmla="*/ 16 w 21"/>
                <a:gd name="T7" fmla="*/ 0 h 17"/>
                <a:gd name="T8" fmla="*/ 0 w 2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2"/>
                  </a:moveTo>
                  <a:lnTo>
                    <a:pt x="3" y="16"/>
                  </a:lnTo>
                  <a:lnTo>
                    <a:pt x="20" y="13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1" name="Freeform 1885"/>
            <p:cNvSpPr>
              <a:spLocks/>
            </p:cNvSpPr>
            <p:nvPr/>
          </p:nvSpPr>
          <p:spPr bwMode="auto">
            <a:xfrm>
              <a:off x="2708" y="2901"/>
              <a:ext cx="21" cy="17"/>
            </a:xfrm>
            <a:custGeom>
              <a:avLst/>
              <a:gdLst>
                <a:gd name="T0" fmla="*/ 0 w 21"/>
                <a:gd name="T1" fmla="*/ 3 h 17"/>
                <a:gd name="T2" fmla="*/ 3 w 21"/>
                <a:gd name="T3" fmla="*/ 16 h 17"/>
                <a:gd name="T4" fmla="*/ 20 w 21"/>
                <a:gd name="T5" fmla="*/ 16 h 17"/>
                <a:gd name="T6" fmla="*/ 16 w 21"/>
                <a:gd name="T7" fmla="*/ 0 h 17"/>
                <a:gd name="T8" fmla="*/ 0 w 21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3"/>
                  </a:moveTo>
                  <a:lnTo>
                    <a:pt x="3" y="16"/>
                  </a:lnTo>
                  <a:lnTo>
                    <a:pt x="20" y="16"/>
                  </a:lnTo>
                  <a:lnTo>
                    <a:pt x="16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2" name="Freeform 1886"/>
            <p:cNvSpPr>
              <a:spLocks/>
            </p:cNvSpPr>
            <p:nvPr/>
          </p:nvSpPr>
          <p:spPr bwMode="auto">
            <a:xfrm>
              <a:off x="2696" y="2942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2 w 23"/>
                <a:gd name="T3" fmla="*/ 10 h 17"/>
                <a:gd name="T4" fmla="*/ 21 w 23"/>
                <a:gd name="T5" fmla="*/ 0 h 17"/>
                <a:gd name="T6" fmla="*/ 5 w 23"/>
                <a:gd name="T7" fmla="*/ 1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2" y="10"/>
                  </a:lnTo>
                  <a:lnTo>
                    <a:pt x="21" y="0"/>
                  </a:lnTo>
                  <a:lnTo>
                    <a:pt x="5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3" name="Freeform 1887"/>
            <p:cNvSpPr>
              <a:spLocks/>
            </p:cNvSpPr>
            <p:nvPr/>
          </p:nvSpPr>
          <p:spPr bwMode="auto">
            <a:xfrm>
              <a:off x="2689" y="2933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16 w 17"/>
                <a:gd name="T3" fmla="*/ 8 h 19"/>
                <a:gd name="T4" fmla="*/ 8 w 17"/>
                <a:gd name="T5" fmla="*/ 0 h 19"/>
                <a:gd name="T6" fmla="*/ 0 w 17"/>
                <a:gd name="T7" fmla="*/ 6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8" y="1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4" name="Freeform 1888"/>
            <p:cNvSpPr>
              <a:spLocks/>
            </p:cNvSpPr>
            <p:nvPr/>
          </p:nvSpPr>
          <p:spPr bwMode="auto">
            <a:xfrm>
              <a:off x="2696" y="2932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4 w 19"/>
                <a:gd name="T3" fmla="*/ 16 h 17"/>
                <a:gd name="T4" fmla="*/ 18 w 19"/>
                <a:gd name="T5" fmla="*/ 14 h 17"/>
                <a:gd name="T6" fmla="*/ 13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5" name="Freeform 1889"/>
            <p:cNvSpPr>
              <a:spLocks/>
            </p:cNvSpPr>
            <p:nvPr/>
          </p:nvSpPr>
          <p:spPr bwMode="auto">
            <a:xfrm>
              <a:off x="2732" y="2957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17 w 18"/>
                <a:gd name="T3" fmla="*/ 12 h 17"/>
                <a:gd name="T4" fmla="*/ 17 w 18"/>
                <a:gd name="T5" fmla="*/ 0 h 17"/>
                <a:gd name="T6" fmla="*/ 3 w 18"/>
                <a:gd name="T7" fmla="*/ 1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17" y="12"/>
                  </a:lnTo>
                  <a:lnTo>
                    <a:pt x="17" y="0"/>
                  </a:lnTo>
                  <a:lnTo>
                    <a:pt x="3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6" name="Freeform 1890"/>
            <p:cNvSpPr>
              <a:spLocks/>
            </p:cNvSpPr>
            <p:nvPr/>
          </p:nvSpPr>
          <p:spPr bwMode="auto">
            <a:xfrm>
              <a:off x="2724" y="2947"/>
              <a:ext cx="17" cy="20"/>
            </a:xfrm>
            <a:custGeom>
              <a:avLst/>
              <a:gdLst>
                <a:gd name="T0" fmla="*/ 10 w 17"/>
                <a:gd name="T1" fmla="*/ 19 h 20"/>
                <a:gd name="T2" fmla="*/ 16 w 17"/>
                <a:gd name="T3" fmla="*/ 8 h 20"/>
                <a:gd name="T4" fmla="*/ 8 w 17"/>
                <a:gd name="T5" fmla="*/ 0 h 20"/>
                <a:gd name="T6" fmla="*/ 0 w 17"/>
                <a:gd name="T7" fmla="*/ 6 h 20"/>
                <a:gd name="T8" fmla="*/ 10 w 17"/>
                <a:gd name="T9" fmla="*/ 19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0"/>
                <a:gd name="T17" fmla="*/ 17 w 17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0">
                  <a:moveTo>
                    <a:pt x="10" y="19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10" y="1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7" name="Freeform 1891"/>
            <p:cNvSpPr>
              <a:spLocks/>
            </p:cNvSpPr>
            <p:nvPr/>
          </p:nvSpPr>
          <p:spPr bwMode="auto">
            <a:xfrm>
              <a:off x="2732" y="2947"/>
              <a:ext cx="18" cy="17"/>
            </a:xfrm>
            <a:custGeom>
              <a:avLst/>
              <a:gdLst>
                <a:gd name="T0" fmla="*/ 0 w 18"/>
                <a:gd name="T1" fmla="*/ 2 h 17"/>
                <a:gd name="T2" fmla="*/ 4 w 18"/>
                <a:gd name="T3" fmla="*/ 16 h 17"/>
                <a:gd name="T4" fmla="*/ 17 w 18"/>
                <a:gd name="T5" fmla="*/ 14 h 17"/>
                <a:gd name="T6" fmla="*/ 13 w 18"/>
                <a:gd name="T7" fmla="*/ 0 h 17"/>
                <a:gd name="T8" fmla="*/ 0 w 18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2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8" name="Freeform 1892"/>
            <p:cNvSpPr>
              <a:spLocks/>
            </p:cNvSpPr>
            <p:nvPr/>
          </p:nvSpPr>
          <p:spPr bwMode="auto">
            <a:xfrm>
              <a:off x="2676" y="2959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0 w 21"/>
                <a:gd name="T3" fmla="*/ 12 h 17"/>
                <a:gd name="T4" fmla="*/ 20 w 21"/>
                <a:gd name="T5" fmla="*/ 0 h 17"/>
                <a:gd name="T6" fmla="*/ 5 w 21"/>
                <a:gd name="T7" fmla="*/ 1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0" y="12"/>
                  </a:lnTo>
                  <a:lnTo>
                    <a:pt x="20" y="0"/>
                  </a:lnTo>
                  <a:lnTo>
                    <a:pt x="5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89" name="Freeform 1893"/>
            <p:cNvSpPr>
              <a:spLocks/>
            </p:cNvSpPr>
            <p:nvPr/>
          </p:nvSpPr>
          <p:spPr bwMode="auto">
            <a:xfrm>
              <a:off x="2672" y="2951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8 h 18"/>
                <a:gd name="T4" fmla="*/ 8 w 17"/>
                <a:gd name="T5" fmla="*/ 0 h 18"/>
                <a:gd name="T6" fmla="*/ 0 w 17"/>
                <a:gd name="T7" fmla="*/ 6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8" y="17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0" name="Freeform 1894"/>
            <p:cNvSpPr>
              <a:spLocks/>
            </p:cNvSpPr>
            <p:nvPr/>
          </p:nvSpPr>
          <p:spPr bwMode="auto">
            <a:xfrm>
              <a:off x="2676" y="2949"/>
              <a:ext cx="21" cy="17"/>
            </a:xfrm>
            <a:custGeom>
              <a:avLst/>
              <a:gdLst>
                <a:gd name="T0" fmla="*/ 0 w 21"/>
                <a:gd name="T1" fmla="*/ 1 h 17"/>
                <a:gd name="T2" fmla="*/ 4 w 21"/>
                <a:gd name="T3" fmla="*/ 16 h 17"/>
                <a:gd name="T4" fmla="*/ 20 w 21"/>
                <a:gd name="T5" fmla="*/ 12 h 17"/>
                <a:gd name="T6" fmla="*/ 15 w 21"/>
                <a:gd name="T7" fmla="*/ 0 h 17"/>
                <a:gd name="T8" fmla="*/ 0 w 21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"/>
                  </a:moveTo>
                  <a:lnTo>
                    <a:pt x="4" y="16"/>
                  </a:lnTo>
                  <a:lnTo>
                    <a:pt x="20" y="12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1" name="Freeform 1895"/>
            <p:cNvSpPr>
              <a:spLocks/>
            </p:cNvSpPr>
            <p:nvPr/>
          </p:nvSpPr>
          <p:spPr bwMode="auto">
            <a:xfrm>
              <a:off x="2704" y="2959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0 w 21"/>
                <a:gd name="T3" fmla="*/ 11 h 17"/>
                <a:gd name="T4" fmla="*/ 18 w 21"/>
                <a:gd name="T5" fmla="*/ 0 h 17"/>
                <a:gd name="T6" fmla="*/ 4 w 21"/>
                <a:gd name="T7" fmla="*/ 2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0" y="11"/>
                  </a:lnTo>
                  <a:lnTo>
                    <a:pt x="18" y="0"/>
                  </a:lnTo>
                  <a:lnTo>
                    <a:pt x="4" y="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2" name="Freeform 1896"/>
            <p:cNvSpPr>
              <a:spLocks/>
            </p:cNvSpPr>
            <p:nvPr/>
          </p:nvSpPr>
          <p:spPr bwMode="auto">
            <a:xfrm>
              <a:off x="2696" y="2949"/>
              <a:ext cx="17" cy="18"/>
            </a:xfrm>
            <a:custGeom>
              <a:avLst/>
              <a:gdLst>
                <a:gd name="T0" fmla="*/ 10 w 17"/>
                <a:gd name="T1" fmla="*/ 17 h 18"/>
                <a:gd name="T2" fmla="*/ 16 w 17"/>
                <a:gd name="T3" fmla="*/ 8 h 18"/>
                <a:gd name="T4" fmla="*/ 10 w 17"/>
                <a:gd name="T5" fmla="*/ 0 h 18"/>
                <a:gd name="T6" fmla="*/ 0 w 17"/>
                <a:gd name="T7" fmla="*/ 5 h 18"/>
                <a:gd name="T8" fmla="*/ 10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0" y="17"/>
                  </a:moveTo>
                  <a:lnTo>
                    <a:pt x="16" y="8"/>
                  </a:lnTo>
                  <a:lnTo>
                    <a:pt x="10" y="0"/>
                  </a:lnTo>
                  <a:lnTo>
                    <a:pt x="0" y="5"/>
                  </a:lnTo>
                  <a:lnTo>
                    <a:pt x="10" y="17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3" name="Freeform 1897"/>
            <p:cNvSpPr>
              <a:spLocks/>
            </p:cNvSpPr>
            <p:nvPr/>
          </p:nvSpPr>
          <p:spPr bwMode="auto">
            <a:xfrm>
              <a:off x="2704" y="2947"/>
              <a:ext cx="21" cy="17"/>
            </a:xfrm>
            <a:custGeom>
              <a:avLst/>
              <a:gdLst>
                <a:gd name="T0" fmla="*/ 0 w 21"/>
                <a:gd name="T1" fmla="*/ 3 h 17"/>
                <a:gd name="T2" fmla="*/ 4 w 21"/>
                <a:gd name="T3" fmla="*/ 16 h 17"/>
                <a:gd name="T4" fmla="*/ 20 w 21"/>
                <a:gd name="T5" fmla="*/ 14 h 17"/>
                <a:gd name="T6" fmla="*/ 16 w 21"/>
                <a:gd name="T7" fmla="*/ 0 h 17"/>
                <a:gd name="T8" fmla="*/ 0 w 21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3"/>
                  </a:moveTo>
                  <a:lnTo>
                    <a:pt x="4" y="16"/>
                  </a:lnTo>
                  <a:lnTo>
                    <a:pt x="20" y="14"/>
                  </a:lnTo>
                  <a:lnTo>
                    <a:pt x="16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4" name="Freeform 1898"/>
            <p:cNvSpPr>
              <a:spLocks/>
            </p:cNvSpPr>
            <p:nvPr/>
          </p:nvSpPr>
          <p:spPr bwMode="auto">
            <a:xfrm>
              <a:off x="2741" y="289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5" name="Freeform 1899"/>
            <p:cNvSpPr>
              <a:spLocks/>
            </p:cNvSpPr>
            <p:nvPr/>
          </p:nvSpPr>
          <p:spPr bwMode="auto">
            <a:xfrm>
              <a:off x="2764" y="2893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2 w 18"/>
                <a:gd name="T3" fmla="*/ 3 h 17"/>
                <a:gd name="T4" fmla="*/ 16 w 18"/>
                <a:gd name="T5" fmla="*/ 0 h 17"/>
                <a:gd name="T6" fmla="*/ 17 w 18"/>
                <a:gd name="T7" fmla="*/ 12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2" y="3"/>
                  </a:lnTo>
                  <a:lnTo>
                    <a:pt x="16" y="0"/>
                  </a:lnTo>
                  <a:lnTo>
                    <a:pt x="17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6" name="Freeform 1900"/>
            <p:cNvSpPr>
              <a:spLocks/>
            </p:cNvSpPr>
            <p:nvPr/>
          </p:nvSpPr>
          <p:spPr bwMode="auto">
            <a:xfrm>
              <a:off x="2790" y="2890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1 w 20"/>
                <a:gd name="T3" fmla="*/ 4 h 17"/>
                <a:gd name="T4" fmla="*/ 18 w 20"/>
                <a:gd name="T5" fmla="*/ 0 h 17"/>
                <a:gd name="T6" fmla="*/ 19 w 20"/>
                <a:gd name="T7" fmla="*/ 11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1" y="4"/>
                  </a:lnTo>
                  <a:lnTo>
                    <a:pt x="18" y="0"/>
                  </a:lnTo>
                  <a:lnTo>
                    <a:pt x="19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7" name="Freeform 1901"/>
            <p:cNvSpPr>
              <a:spLocks/>
            </p:cNvSpPr>
            <p:nvPr/>
          </p:nvSpPr>
          <p:spPr bwMode="auto">
            <a:xfrm>
              <a:off x="2814" y="288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6 w 17"/>
                <a:gd name="T5" fmla="*/ 0 h 17"/>
                <a:gd name="T6" fmla="*/ 16 w 17"/>
                <a:gd name="T7" fmla="*/ 14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6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8" name="Freeform 1902"/>
            <p:cNvSpPr>
              <a:spLocks/>
            </p:cNvSpPr>
            <p:nvPr/>
          </p:nvSpPr>
          <p:spPr bwMode="auto">
            <a:xfrm>
              <a:off x="2745" y="2906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3 w 20"/>
                <a:gd name="T3" fmla="*/ 1 h 17"/>
                <a:gd name="T4" fmla="*/ 18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3" y="1"/>
                  </a:lnTo>
                  <a:lnTo>
                    <a:pt x="18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399" name="Freeform 1903"/>
            <p:cNvSpPr>
              <a:spLocks/>
            </p:cNvSpPr>
            <p:nvPr/>
          </p:nvSpPr>
          <p:spPr bwMode="auto">
            <a:xfrm>
              <a:off x="2772" y="2906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3 w 21"/>
                <a:gd name="T3" fmla="*/ 3 h 17"/>
                <a:gd name="T4" fmla="*/ 17 w 21"/>
                <a:gd name="T5" fmla="*/ 0 h 17"/>
                <a:gd name="T6" fmla="*/ 20 w 21"/>
                <a:gd name="T7" fmla="*/ 14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3" y="3"/>
                  </a:lnTo>
                  <a:lnTo>
                    <a:pt x="17" y="0"/>
                  </a:lnTo>
                  <a:lnTo>
                    <a:pt x="20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0" name="Freeform 1904"/>
            <p:cNvSpPr>
              <a:spLocks/>
            </p:cNvSpPr>
            <p:nvPr/>
          </p:nvSpPr>
          <p:spPr bwMode="auto">
            <a:xfrm>
              <a:off x="2792" y="2904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4 w 23"/>
                <a:gd name="T3" fmla="*/ 2 h 17"/>
                <a:gd name="T4" fmla="*/ 19 w 23"/>
                <a:gd name="T5" fmla="*/ 0 h 17"/>
                <a:gd name="T6" fmla="*/ 22 w 23"/>
                <a:gd name="T7" fmla="*/ 13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4" y="2"/>
                  </a:lnTo>
                  <a:lnTo>
                    <a:pt x="19" y="0"/>
                  </a:lnTo>
                  <a:lnTo>
                    <a:pt x="22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1" name="Freeform 1905"/>
            <p:cNvSpPr>
              <a:spLocks/>
            </p:cNvSpPr>
            <p:nvPr/>
          </p:nvSpPr>
          <p:spPr bwMode="auto">
            <a:xfrm>
              <a:off x="2753" y="2921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3 w 20"/>
                <a:gd name="T3" fmla="*/ 2 h 17"/>
                <a:gd name="T4" fmla="*/ 17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3" y="2"/>
                  </a:lnTo>
                  <a:lnTo>
                    <a:pt x="17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2" name="Freeform 1906"/>
            <p:cNvSpPr>
              <a:spLocks/>
            </p:cNvSpPr>
            <p:nvPr/>
          </p:nvSpPr>
          <p:spPr bwMode="auto">
            <a:xfrm>
              <a:off x="2778" y="2920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4 w 20"/>
                <a:gd name="T3" fmla="*/ 2 h 17"/>
                <a:gd name="T4" fmla="*/ 17 w 20"/>
                <a:gd name="T5" fmla="*/ 0 h 17"/>
                <a:gd name="T6" fmla="*/ 19 w 20"/>
                <a:gd name="T7" fmla="*/ 14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4" y="2"/>
                  </a:lnTo>
                  <a:lnTo>
                    <a:pt x="17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3" name="Freeform 1907"/>
            <p:cNvSpPr>
              <a:spLocks/>
            </p:cNvSpPr>
            <p:nvPr/>
          </p:nvSpPr>
          <p:spPr bwMode="auto">
            <a:xfrm>
              <a:off x="2804" y="2917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1 h 17"/>
                <a:gd name="T4" fmla="*/ 18 w 21"/>
                <a:gd name="T5" fmla="*/ 0 h 17"/>
                <a:gd name="T6" fmla="*/ 20 w 21"/>
                <a:gd name="T7" fmla="*/ 14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1"/>
                  </a:lnTo>
                  <a:lnTo>
                    <a:pt x="18" y="0"/>
                  </a:lnTo>
                  <a:lnTo>
                    <a:pt x="20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4" name="Freeform 1908"/>
            <p:cNvSpPr>
              <a:spLocks/>
            </p:cNvSpPr>
            <p:nvPr/>
          </p:nvSpPr>
          <p:spPr bwMode="auto">
            <a:xfrm>
              <a:off x="2830" y="291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1 h 17"/>
                <a:gd name="T4" fmla="*/ 15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1"/>
                  </a:lnTo>
                  <a:lnTo>
                    <a:pt x="15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5" name="Freeform 1909"/>
            <p:cNvSpPr>
              <a:spLocks/>
            </p:cNvSpPr>
            <p:nvPr/>
          </p:nvSpPr>
          <p:spPr bwMode="auto">
            <a:xfrm>
              <a:off x="2758" y="2935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4 h 17"/>
                <a:gd name="T4" fmla="*/ 17 w 19"/>
                <a:gd name="T5" fmla="*/ 0 h 17"/>
                <a:gd name="T6" fmla="*/ 18 w 19"/>
                <a:gd name="T7" fmla="*/ 14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4"/>
                  </a:lnTo>
                  <a:lnTo>
                    <a:pt x="17" y="0"/>
                  </a:lnTo>
                  <a:lnTo>
                    <a:pt x="18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6" name="Freeform 1910"/>
            <p:cNvSpPr>
              <a:spLocks/>
            </p:cNvSpPr>
            <p:nvPr/>
          </p:nvSpPr>
          <p:spPr bwMode="auto">
            <a:xfrm>
              <a:off x="2784" y="2934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4 h 17"/>
                <a:gd name="T4" fmla="*/ 18 w 21"/>
                <a:gd name="T5" fmla="*/ 0 h 17"/>
                <a:gd name="T6" fmla="*/ 20 w 21"/>
                <a:gd name="T7" fmla="*/ 16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4"/>
                  </a:lnTo>
                  <a:lnTo>
                    <a:pt x="18" y="0"/>
                  </a:lnTo>
                  <a:lnTo>
                    <a:pt x="20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7" name="Freeform 1911"/>
            <p:cNvSpPr>
              <a:spLocks/>
            </p:cNvSpPr>
            <p:nvPr/>
          </p:nvSpPr>
          <p:spPr bwMode="auto">
            <a:xfrm>
              <a:off x="2809" y="2934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4 w 20"/>
                <a:gd name="T3" fmla="*/ 0 h 17"/>
                <a:gd name="T4" fmla="*/ 18 w 20"/>
                <a:gd name="T5" fmla="*/ 0 h 17"/>
                <a:gd name="T6" fmla="*/ 19 w 20"/>
                <a:gd name="T7" fmla="*/ 12 h 17"/>
                <a:gd name="T8" fmla="*/ 0 w 20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6"/>
                  </a:moveTo>
                  <a:lnTo>
                    <a:pt x="4" y="0"/>
                  </a:lnTo>
                  <a:lnTo>
                    <a:pt x="18" y="0"/>
                  </a:lnTo>
                  <a:lnTo>
                    <a:pt x="19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8" name="Freeform 1912"/>
            <p:cNvSpPr>
              <a:spLocks/>
            </p:cNvSpPr>
            <p:nvPr/>
          </p:nvSpPr>
          <p:spPr bwMode="auto">
            <a:xfrm>
              <a:off x="2766" y="2953"/>
              <a:ext cx="47" cy="17"/>
            </a:xfrm>
            <a:custGeom>
              <a:avLst/>
              <a:gdLst>
                <a:gd name="T0" fmla="*/ 0 w 47"/>
                <a:gd name="T1" fmla="*/ 16 h 17"/>
                <a:gd name="T2" fmla="*/ 3 w 47"/>
                <a:gd name="T3" fmla="*/ 2 h 17"/>
                <a:gd name="T4" fmla="*/ 45 w 47"/>
                <a:gd name="T5" fmla="*/ 0 h 17"/>
                <a:gd name="T6" fmla="*/ 46 w 47"/>
                <a:gd name="T7" fmla="*/ 11 h 17"/>
                <a:gd name="T8" fmla="*/ 0 w 4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17"/>
                <a:gd name="T17" fmla="*/ 47 w 4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17">
                  <a:moveTo>
                    <a:pt x="0" y="16"/>
                  </a:moveTo>
                  <a:lnTo>
                    <a:pt x="3" y="2"/>
                  </a:lnTo>
                  <a:lnTo>
                    <a:pt x="45" y="0"/>
                  </a:lnTo>
                  <a:lnTo>
                    <a:pt x="46" y="11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09" name="Freeform 1913"/>
            <p:cNvSpPr>
              <a:spLocks/>
            </p:cNvSpPr>
            <p:nvPr/>
          </p:nvSpPr>
          <p:spPr bwMode="auto">
            <a:xfrm>
              <a:off x="2814" y="2949"/>
              <a:ext cx="23" cy="17"/>
            </a:xfrm>
            <a:custGeom>
              <a:avLst/>
              <a:gdLst>
                <a:gd name="T0" fmla="*/ 0 w 23"/>
                <a:gd name="T1" fmla="*/ 16 h 17"/>
                <a:gd name="T2" fmla="*/ 2 w 23"/>
                <a:gd name="T3" fmla="*/ 1 h 17"/>
                <a:gd name="T4" fmla="*/ 21 w 23"/>
                <a:gd name="T5" fmla="*/ 0 h 17"/>
                <a:gd name="T6" fmla="*/ 22 w 23"/>
                <a:gd name="T7" fmla="*/ 14 h 17"/>
                <a:gd name="T8" fmla="*/ 0 w 23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16"/>
                  </a:moveTo>
                  <a:lnTo>
                    <a:pt x="2" y="1"/>
                  </a:lnTo>
                  <a:lnTo>
                    <a:pt x="21" y="0"/>
                  </a:lnTo>
                  <a:lnTo>
                    <a:pt x="22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0" name="Freeform 1914"/>
            <p:cNvSpPr>
              <a:spLocks/>
            </p:cNvSpPr>
            <p:nvPr/>
          </p:nvSpPr>
          <p:spPr bwMode="auto">
            <a:xfrm>
              <a:off x="2844" y="2947"/>
              <a:ext cx="19" cy="17"/>
            </a:xfrm>
            <a:custGeom>
              <a:avLst/>
              <a:gdLst>
                <a:gd name="T0" fmla="*/ 0 w 19"/>
                <a:gd name="T1" fmla="*/ 16 h 17"/>
                <a:gd name="T2" fmla="*/ 3 w 19"/>
                <a:gd name="T3" fmla="*/ 3 h 17"/>
                <a:gd name="T4" fmla="*/ 17 w 19"/>
                <a:gd name="T5" fmla="*/ 0 h 17"/>
                <a:gd name="T6" fmla="*/ 18 w 19"/>
                <a:gd name="T7" fmla="*/ 12 h 17"/>
                <a:gd name="T8" fmla="*/ 0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6"/>
                  </a:moveTo>
                  <a:lnTo>
                    <a:pt x="3" y="3"/>
                  </a:lnTo>
                  <a:lnTo>
                    <a:pt x="17" y="0"/>
                  </a:lnTo>
                  <a:lnTo>
                    <a:pt x="1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1" name="Freeform 1915"/>
            <p:cNvSpPr>
              <a:spLocks/>
            </p:cNvSpPr>
            <p:nvPr/>
          </p:nvSpPr>
          <p:spPr bwMode="auto">
            <a:xfrm>
              <a:off x="2736" y="2886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6 w 17"/>
                <a:gd name="T5" fmla="*/ 0 h 17"/>
                <a:gd name="T6" fmla="*/ 0 w 17"/>
                <a:gd name="T7" fmla="*/ 5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6" y="0"/>
                  </a:lnTo>
                  <a:lnTo>
                    <a:pt x="0" y="5"/>
                  </a:lnTo>
                  <a:lnTo>
                    <a:pt x="6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2" name="Freeform 1916"/>
            <p:cNvSpPr>
              <a:spLocks/>
            </p:cNvSpPr>
            <p:nvPr/>
          </p:nvSpPr>
          <p:spPr bwMode="auto">
            <a:xfrm>
              <a:off x="2762" y="2884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8 h 17"/>
                <a:gd name="T4" fmla="*/ 5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8"/>
                  </a:lnTo>
                  <a:lnTo>
                    <a:pt x="5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3" name="Freeform 1917"/>
            <p:cNvSpPr>
              <a:spLocks/>
            </p:cNvSpPr>
            <p:nvPr/>
          </p:nvSpPr>
          <p:spPr bwMode="auto">
            <a:xfrm>
              <a:off x="2784" y="2884"/>
              <a:ext cx="17" cy="17"/>
            </a:xfrm>
            <a:custGeom>
              <a:avLst/>
              <a:gdLst>
                <a:gd name="T0" fmla="*/ 10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4 h 17"/>
                <a:gd name="T8" fmla="*/ 1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0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4"/>
                  </a:lnTo>
                  <a:lnTo>
                    <a:pt x="1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4" name="Freeform 1918"/>
            <p:cNvSpPr>
              <a:spLocks/>
            </p:cNvSpPr>
            <p:nvPr/>
          </p:nvSpPr>
          <p:spPr bwMode="auto">
            <a:xfrm>
              <a:off x="2812" y="2884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5 h 17"/>
                <a:gd name="T4" fmla="*/ 8 w 17"/>
                <a:gd name="T5" fmla="*/ 0 h 17"/>
                <a:gd name="T6" fmla="*/ 0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5"/>
                  </a:lnTo>
                  <a:lnTo>
                    <a:pt x="8" y="0"/>
                  </a:lnTo>
                  <a:lnTo>
                    <a:pt x="0" y="5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5" name="Freeform 1919"/>
            <p:cNvSpPr>
              <a:spLocks/>
            </p:cNvSpPr>
            <p:nvPr/>
          </p:nvSpPr>
          <p:spPr bwMode="auto">
            <a:xfrm>
              <a:off x="2740" y="2886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6" name="Freeform 1920"/>
            <p:cNvSpPr>
              <a:spLocks/>
            </p:cNvSpPr>
            <p:nvPr/>
          </p:nvSpPr>
          <p:spPr bwMode="auto">
            <a:xfrm>
              <a:off x="2764" y="2884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5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5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7" name="Freeform 1921"/>
            <p:cNvSpPr>
              <a:spLocks/>
            </p:cNvSpPr>
            <p:nvPr/>
          </p:nvSpPr>
          <p:spPr bwMode="auto">
            <a:xfrm>
              <a:off x="2789" y="2884"/>
              <a:ext cx="18" cy="17"/>
            </a:xfrm>
            <a:custGeom>
              <a:avLst/>
              <a:gdLst>
                <a:gd name="T0" fmla="*/ 0 w 18"/>
                <a:gd name="T1" fmla="*/ 0 h 17"/>
                <a:gd name="T2" fmla="*/ 4 w 18"/>
                <a:gd name="T3" fmla="*/ 16 h 17"/>
                <a:gd name="T4" fmla="*/ 17 w 18"/>
                <a:gd name="T5" fmla="*/ 10 h 17"/>
                <a:gd name="T6" fmla="*/ 13 w 18"/>
                <a:gd name="T7" fmla="*/ 0 h 17"/>
                <a:gd name="T8" fmla="*/ 0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0"/>
                  </a:moveTo>
                  <a:lnTo>
                    <a:pt x="4" y="16"/>
                  </a:lnTo>
                  <a:lnTo>
                    <a:pt x="17" y="1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8" name="Freeform 1922"/>
            <p:cNvSpPr>
              <a:spLocks/>
            </p:cNvSpPr>
            <p:nvPr/>
          </p:nvSpPr>
          <p:spPr bwMode="auto">
            <a:xfrm>
              <a:off x="2814" y="2884"/>
              <a:ext cx="17" cy="17"/>
            </a:xfrm>
            <a:custGeom>
              <a:avLst/>
              <a:gdLst>
                <a:gd name="T0" fmla="*/ 0 w 17"/>
                <a:gd name="T1" fmla="*/ 5 h 17"/>
                <a:gd name="T2" fmla="*/ 3 w 17"/>
                <a:gd name="T3" fmla="*/ 16 h 17"/>
                <a:gd name="T4" fmla="*/ 16 w 17"/>
                <a:gd name="T5" fmla="*/ 16 h 17"/>
                <a:gd name="T6" fmla="*/ 13 w 17"/>
                <a:gd name="T7" fmla="*/ 0 h 17"/>
                <a:gd name="T8" fmla="*/ 0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5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3" y="0"/>
                  </a:lnTo>
                  <a:lnTo>
                    <a:pt x="0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19" name="Freeform 1923"/>
            <p:cNvSpPr>
              <a:spLocks/>
            </p:cNvSpPr>
            <p:nvPr/>
          </p:nvSpPr>
          <p:spPr bwMode="auto">
            <a:xfrm>
              <a:off x="2741" y="2901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3 h 17"/>
                <a:gd name="T8" fmla="*/ 1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2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3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0" name="Freeform 1924"/>
            <p:cNvSpPr>
              <a:spLocks/>
            </p:cNvSpPr>
            <p:nvPr/>
          </p:nvSpPr>
          <p:spPr bwMode="auto">
            <a:xfrm>
              <a:off x="2766" y="2898"/>
              <a:ext cx="17" cy="18"/>
            </a:xfrm>
            <a:custGeom>
              <a:avLst/>
              <a:gdLst>
                <a:gd name="T0" fmla="*/ 10 w 17"/>
                <a:gd name="T1" fmla="*/ 17 h 18"/>
                <a:gd name="T2" fmla="*/ 16 w 17"/>
                <a:gd name="T3" fmla="*/ 9 h 18"/>
                <a:gd name="T4" fmla="*/ 8 w 17"/>
                <a:gd name="T5" fmla="*/ 0 h 18"/>
                <a:gd name="T6" fmla="*/ 0 w 17"/>
                <a:gd name="T7" fmla="*/ 5 h 18"/>
                <a:gd name="T8" fmla="*/ 10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0" y="17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5"/>
                  </a:lnTo>
                  <a:lnTo>
                    <a:pt x="10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1" name="Freeform 1925"/>
            <p:cNvSpPr>
              <a:spLocks/>
            </p:cNvSpPr>
            <p:nvPr/>
          </p:nvSpPr>
          <p:spPr bwMode="auto">
            <a:xfrm>
              <a:off x="2792" y="2897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2" name="Freeform 1926"/>
            <p:cNvSpPr>
              <a:spLocks/>
            </p:cNvSpPr>
            <p:nvPr/>
          </p:nvSpPr>
          <p:spPr bwMode="auto">
            <a:xfrm>
              <a:off x="2744" y="2901"/>
              <a:ext cx="19" cy="17"/>
            </a:xfrm>
            <a:custGeom>
              <a:avLst/>
              <a:gdLst>
                <a:gd name="T0" fmla="*/ 3 w 19"/>
                <a:gd name="T1" fmla="*/ 16 h 17"/>
                <a:gd name="T2" fmla="*/ 18 w 19"/>
                <a:gd name="T3" fmla="*/ 12 h 17"/>
                <a:gd name="T4" fmla="*/ 15 w 19"/>
                <a:gd name="T5" fmla="*/ 0 h 17"/>
                <a:gd name="T6" fmla="*/ 0 w 19"/>
                <a:gd name="T7" fmla="*/ 3 h 17"/>
                <a:gd name="T8" fmla="*/ 3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16"/>
                  </a:moveTo>
                  <a:lnTo>
                    <a:pt x="18" y="12"/>
                  </a:lnTo>
                  <a:lnTo>
                    <a:pt x="15" y="0"/>
                  </a:lnTo>
                  <a:lnTo>
                    <a:pt x="0" y="3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3" name="Freeform 1927"/>
            <p:cNvSpPr>
              <a:spLocks/>
            </p:cNvSpPr>
            <p:nvPr/>
          </p:nvSpPr>
          <p:spPr bwMode="auto">
            <a:xfrm>
              <a:off x="2770" y="2898"/>
              <a:ext cx="19" cy="17"/>
            </a:xfrm>
            <a:custGeom>
              <a:avLst/>
              <a:gdLst>
                <a:gd name="T0" fmla="*/ 3 w 19"/>
                <a:gd name="T1" fmla="*/ 16 h 17"/>
                <a:gd name="T2" fmla="*/ 18 w 19"/>
                <a:gd name="T3" fmla="*/ 12 h 17"/>
                <a:gd name="T4" fmla="*/ 15 w 19"/>
                <a:gd name="T5" fmla="*/ 0 h 17"/>
                <a:gd name="T6" fmla="*/ 0 w 19"/>
                <a:gd name="T7" fmla="*/ 4 h 17"/>
                <a:gd name="T8" fmla="*/ 3 w 1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16"/>
                  </a:moveTo>
                  <a:lnTo>
                    <a:pt x="18" y="12"/>
                  </a:lnTo>
                  <a:lnTo>
                    <a:pt x="15" y="0"/>
                  </a:lnTo>
                  <a:lnTo>
                    <a:pt x="0" y="4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4" name="Freeform 1928"/>
            <p:cNvSpPr>
              <a:spLocks/>
            </p:cNvSpPr>
            <p:nvPr/>
          </p:nvSpPr>
          <p:spPr bwMode="auto">
            <a:xfrm>
              <a:off x="2792" y="2897"/>
              <a:ext cx="21" cy="17"/>
            </a:xfrm>
            <a:custGeom>
              <a:avLst/>
              <a:gdLst>
                <a:gd name="T0" fmla="*/ 4 w 21"/>
                <a:gd name="T1" fmla="*/ 16 h 17"/>
                <a:gd name="T2" fmla="*/ 20 w 21"/>
                <a:gd name="T3" fmla="*/ 16 h 17"/>
                <a:gd name="T4" fmla="*/ 16 w 21"/>
                <a:gd name="T5" fmla="*/ 0 h 17"/>
                <a:gd name="T6" fmla="*/ 0 w 21"/>
                <a:gd name="T7" fmla="*/ 2 h 17"/>
                <a:gd name="T8" fmla="*/ 4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4" y="16"/>
                  </a:moveTo>
                  <a:lnTo>
                    <a:pt x="20" y="16"/>
                  </a:lnTo>
                  <a:lnTo>
                    <a:pt x="16" y="0"/>
                  </a:lnTo>
                  <a:lnTo>
                    <a:pt x="0" y="2"/>
                  </a:lnTo>
                  <a:lnTo>
                    <a:pt x="4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5" name="Freeform 1929"/>
            <p:cNvSpPr>
              <a:spLocks/>
            </p:cNvSpPr>
            <p:nvPr/>
          </p:nvSpPr>
          <p:spPr bwMode="auto">
            <a:xfrm>
              <a:off x="2814" y="2897"/>
              <a:ext cx="17" cy="30"/>
            </a:xfrm>
            <a:custGeom>
              <a:avLst/>
              <a:gdLst>
                <a:gd name="T0" fmla="*/ 14 w 17"/>
                <a:gd name="T1" fmla="*/ 29 h 30"/>
                <a:gd name="T2" fmla="*/ 16 w 17"/>
                <a:gd name="T3" fmla="*/ 19 h 30"/>
                <a:gd name="T4" fmla="*/ 5 w 17"/>
                <a:gd name="T5" fmla="*/ 0 h 30"/>
                <a:gd name="T6" fmla="*/ 0 w 17"/>
                <a:gd name="T7" fmla="*/ 4 h 30"/>
                <a:gd name="T8" fmla="*/ 14 w 17"/>
                <a:gd name="T9" fmla="*/ 29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0"/>
                <a:gd name="T17" fmla="*/ 17 w 17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0">
                  <a:moveTo>
                    <a:pt x="14" y="29"/>
                  </a:moveTo>
                  <a:lnTo>
                    <a:pt x="16" y="19"/>
                  </a:lnTo>
                  <a:lnTo>
                    <a:pt x="5" y="0"/>
                  </a:lnTo>
                  <a:lnTo>
                    <a:pt x="0" y="4"/>
                  </a:lnTo>
                  <a:lnTo>
                    <a:pt x="14" y="29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6" name="Freeform 1930"/>
            <p:cNvSpPr>
              <a:spLocks/>
            </p:cNvSpPr>
            <p:nvPr/>
          </p:nvSpPr>
          <p:spPr bwMode="auto">
            <a:xfrm>
              <a:off x="2820" y="2895"/>
              <a:ext cx="25" cy="21"/>
            </a:xfrm>
            <a:custGeom>
              <a:avLst/>
              <a:gdLst>
                <a:gd name="T0" fmla="*/ 10 w 25"/>
                <a:gd name="T1" fmla="*/ 20 h 21"/>
                <a:gd name="T2" fmla="*/ 24 w 25"/>
                <a:gd name="T3" fmla="*/ 19 h 21"/>
                <a:gd name="T4" fmla="*/ 14 w 25"/>
                <a:gd name="T5" fmla="*/ 0 h 21"/>
                <a:gd name="T6" fmla="*/ 0 w 25"/>
                <a:gd name="T7" fmla="*/ 1 h 21"/>
                <a:gd name="T8" fmla="*/ 10 w 25"/>
                <a:gd name="T9" fmla="*/ 2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1"/>
                <a:gd name="T17" fmla="*/ 25 w 25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1">
                  <a:moveTo>
                    <a:pt x="10" y="20"/>
                  </a:moveTo>
                  <a:lnTo>
                    <a:pt x="24" y="19"/>
                  </a:lnTo>
                  <a:lnTo>
                    <a:pt x="14" y="0"/>
                  </a:lnTo>
                  <a:lnTo>
                    <a:pt x="0" y="1"/>
                  </a:lnTo>
                  <a:lnTo>
                    <a:pt x="10" y="2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7" name="Freeform 1931"/>
            <p:cNvSpPr>
              <a:spLocks/>
            </p:cNvSpPr>
            <p:nvPr/>
          </p:nvSpPr>
          <p:spPr bwMode="auto">
            <a:xfrm>
              <a:off x="2745" y="2915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9 h 18"/>
                <a:gd name="T4" fmla="*/ 6 w 17"/>
                <a:gd name="T5" fmla="*/ 0 h 18"/>
                <a:gd name="T6" fmla="*/ 0 w 17"/>
                <a:gd name="T7" fmla="*/ 5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9"/>
                  </a:lnTo>
                  <a:lnTo>
                    <a:pt x="6" y="0"/>
                  </a:lnTo>
                  <a:lnTo>
                    <a:pt x="0" y="5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8" name="Freeform 1932"/>
            <p:cNvSpPr>
              <a:spLocks/>
            </p:cNvSpPr>
            <p:nvPr/>
          </p:nvSpPr>
          <p:spPr bwMode="auto">
            <a:xfrm>
              <a:off x="2750" y="2915"/>
              <a:ext cx="21" cy="17"/>
            </a:xfrm>
            <a:custGeom>
              <a:avLst/>
              <a:gdLst>
                <a:gd name="T0" fmla="*/ 0 w 21"/>
                <a:gd name="T1" fmla="*/ 2 h 17"/>
                <a:gd name="T2" fmla="*/ 5 w 21"/>
                <a:gd name="T3" fmla="*/ 16 h 17"/>
                <a:gd name="T4" fmla="*/ 20 w 21"/>
                <a:gd name="T5" fmla="*/ 10 h 17"/>
                <a:gd name="T6" fmla="*/ 15 w 21"/>
                <a:gd name="T7" fmla="*/ 0 h 17"/>
                <a:gd name="T8" fmla="*/ 0 w 2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2"/>
                  </a:moveTo>
                  <a:lnTo>
                    <a:pt x="5" y="16"/>
                  </a:lnTo>
                  <a:lnTo>
                    <a:pt x="20" y="10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29" name="Freeform 1933"/>
            <p:cNvSpPr>
              <a:spLocks/>
            </p:cNvSpPr>
            <p:nvPr/>
          </p:nvSpPr>
          <p:spPr bwMode="auto">
            <a:xfrm>
              <a:off x="2773" y="2911"/>
              <a:ext cx="17" cy="18"/>
            </a:xfrm>
            <a:custGeom>
              <a:avLst/>
              <a:gdLst>
                <a:gd name="T0" fmla="*/ 12 w 17"/>
                <a:gd name="T1" fmla="*/ 17 h 18"/>
                <a:gd name="T2" fmla="*/ 16 w 17"/>
                <a:gd name="T3" fmla="*/ 6 h 18"/>
                <a:gd name="T4" fmla="*/ 6 w 17"/>
                <a:gd name="T5" fmla="*/ 0 h 18"/>
                <a:gd name="T6" fmla="*/ 0 w 17"/>
                <a:gd name="T7" fmla="*/ 5 h 18"/>
                <a:gd name="T8" fmla="*/ 12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2" y="17"/>
                  </a:moveTo>
                  <a:lnTo>
                    <a:pt x="16" y="6"/>
                  </a:lnTo>
                  <a:lnTo>
                    <a:pt x="6" y="0"/>
                  </a:lnTo>
                  <a:lnTo>
                    <a:pt x="0" y="5"/>
                  </a:lnTo>
                  <a:lnTo>
                    <a:pt x="12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0" name="Freeform 1934"/>
            <p:cNvSpPr>
              <a:spLocks/>
            </p:cNvSpPr>
            <p:nvPr/>
          </p:nvSpPr>
          <p:spPr bwMode="auto">
            <a:xfrm>
              <a:off x="2776" y="291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4 w 17"/>
                <a:gd name="T3" fmla="*/ 16 h 17"/>
                <a:gd name="T4" fmla="*/ 16 w 17"/>
                <a:gd name="T5" fmla="*/ 13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4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1" name="Freeform 1935"/>
            <p:cNvSpPr>
              <a:spLocks/>
            </p:cNvSpPr>
            <p:nvPr/>
          </p:nvSpPr>
          <p:spPr bwMode="auto">
            <a:xfrm>
              <a:off x="2800" y="2910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16 w 17"/>
                <a:gd name="T3" fmla="*/ 6 h 17"/>
                <a:gd name="T4" fmla="*/ 8 w 17"/>
                <a:gd name="T5" fmla="*/ 0 h 17"/>
                <a:gd name="T6" fmla="*/ 0 w 17"/>
                <a:gd name="T7" fmla="*/ 4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16" y="6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2" name="Freeform 1936"/>
            <p:cNvSpPr>
              <a:spLocks/>
            </p:cNvSpPr>
            <p:nvPr/>
          </p:nvSpPr>
          <p:spPr bwMode="auto">
            <a:xfrm>
              <a:off x="2802" y="2910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4 w 19"/>
                <a:gd name="T3" fmla="*/ 16 h 17"/>
                <a:gd name="T4" fmla="*/ 18 w 19"/>
                <a:gd name="T5" fmla="*/ 11 h 17"/>
                <a:gd name="T6" fmla="*/ 15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4" y="16"/>
                  </a:lnTo>
                  <a:lnTo>
                    <a:pt x="18" y="11"/>
                  </a:lnTo>
                  <a:lnTo>
                    <a:pt x="15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3" name="Freeform 1937"/>
            <p:cNvSpPr>
              <a:spLocks/>
            </p:cNvSpPr>
            <p:nvPr/>
          </p:nvSpPr>
          <p:spPr bwMode="auto">
            <a:xfrm>
              <a:off x="2753" y="2928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7 h 17"/>
                <a:gd name="T4" fmla="*/ 6 w 17"/>
                <a:gd name="T5" fmla="*/ 0 h 17"/>
                <a:gd name="T6" fmla="*/ 0 w 17"/>
                <a:gd name="T7" fmla="*/ 3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7"/>
                  </a:lnTo>
                  <a:lnTo>
                    <a:pt x="6" y="0"/>
                  </a:lnTo>
                  <a:lnTo>
                    <a:pt x="0" y="3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4" name="Freeform 1938"/>
            <p:cNvSpPr>
              <a:spLocks/>
            </p:cNvSpPr>
            <p:nvPr/>
          </p:nvSpPr>
          <p:spPr bwMode="auto">
            <a:xfrm>
              <a:off x="2756" y="2926"/>
              <a:ext cx="21" cy="17"/>
            </a:xfrm>
            <a:custGeom>
              <a:avLst/>
              <a:gdLst>
                <a:gd name="T0" fmla="*/ 0 w 21"/>
                <a:gd name="T1" fmla="*/ 0 h 17"/>
                <a:gd name="T2" fmla="*/ 5 w 21"/>
                <a:gd name="T3" fmla="*/ 16 h 17"/>
                <a:gd name="T4" fmla="*/ 20 w 21"/>
                <a:gd name="T5" fmla="*/ 12 h 17"/>
                <a:gd name="T6" fmla="*/ 16 w 21"/>
                <a:gd name="T7" fmla="*/ 0 h 17"/>
                <a:gd name="T8" fmla="*/ 0 w 21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0"/>
                  </a:moveTo>
                  <a:lnTo>
                    <a:pt x="5" y="16"/>
                  </a:lnTo>
                  <a:lnTo>
                    <a:pt x="20" y="12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5" name="Freeform 1939"/>
            <p:cNvSpPr>
              <a:spLocks/>
            </p:cNvSpPr>
            <p:nvPr/>
          </p:nvSpPr>
          <p:spPr bwMode="auto">
            <a:xfrm>
              <a:off x="2778" y="2926"/>
              <a:ext cx="17" cy="17"/>
            </a:xfrm>
            <a:custGeom>
              <a:avLst/>
              <a:gdLst>
                <a:gd name="T0" fmla="*/ 13 w 17"/>
                <a:gd name="T1" fmla="*/ 16 h 17"/>
                <a:gd name="T2" fmla="*/ 16 w 17"/>
                <a:gd name="T3" fmla="*/ 7 h 17"/>
                <a:gd name="T4" fmla="*/ 8 w 17"/>
                <a:gd name="T5" fmla="*/ 0 h 17"/>
                <a:gd name="T6" fmla="*/ 0 w 17"/>
                <a:gd name="T7" fmla="*/ 5 h 17"/>
                <a:gd name="T8" fmla="*/ 13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3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5"/>
                  </a:lnTo>
                  <a:lnTo>
                    <a:pt x="13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6" name="Freeform 1940"/>
            <p:cNvSpPr>
              <a:spLocks/>
            </p:cNvSpPr>
            <p:nvPr/>
          </p:nvSpPr>
          <p:spPr bwMode="auto">
            <a:xfrm>
              <a:off x="2784" y="2926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3 h 17"/>
                <a:gd name="T6" fmla="*/ 14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3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7" name="Freeform 1941"/>
            <p:cNvSpPr>
              <a:spLocks/>
            </p:cNvSpPr>
            <p:nvPr/>
          </p:nvSpPr>
          <p:spPr bwMode="auto">
            <a:xfrm>
              <a:off x="2804" y="2926"/>
              <a:ext cx="17" cy="17"/>
            </a:xfrm>
            <a:custGeom>
              <a:avLst/>
              <a:gdLst>
                <a:gd name="T0" fmla="*/ 6 w 17"/>
                <a:gd name="T1" fmla="*/ 16 h 17"/>
                <a:gd name="T2" fmla="*/ 16 w 17"/>
                <a:gd name="T3" fmla="*/ 8 h 17"/>
                <a:gd name="T4" fmla="*/ 6 w 17"/>
                <a:gd name="T5" fmla="*/ 0 h 17"/>
                <a:gd name="T6" fmla="*/ 0 w 17"/>
                <a:gd name="T7" fmla="*/ 4 h 17"/>
                <a:gd name="T8" fmla="*/ 6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6" y="0"/>
                  </a:lnTo>
                  <a:lnTo>
                    <a:pt x="0" y="4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8" name="Freeform 1942"/>
            <p:cNvSpPr>
              <a:spLocks/>
            </p:cNvSpPr>
            <p:nvPr/>
          </p:nvSpPr>
          <p:spPr bwMode="auto">
            <a:xfrm>
              <a:off x="2809" y="2926"/>
              <a:ext cx="20" cy="17"/>
            </a:xfrm>
            <a:custGeom>
              <a:avLst/>
              <a:gdLst>
                <a:gd name="T0" fmla="*/ 0 w 20"/>
                <a:gd name="T1" fmla="*/ 2 h 17"/>
                <a:gd name="T2" fmla="*/ 4 w 20"/>
                <a:gd name="T3" fmla="*/ 16 h 17"/>
                <a:gd name="T4" fmla="*/ 19 w 20"/>
                <a:gd name="T5" fmla="*/ 13 h 17"/>
                <a:gd name="T6" fmla="*/ 15 w 20"/>
                <a:gd name="T7" fmla="*/ 0 h 17"/>
                <a:gd name="T8" fmla="*/ 0 w 20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2"/>
                  </a:moveTo>
                  <a:lnTo>
                    <a:pt x="4" y="16"/>
                  </a:lnTo>
                  <a:lnTo>
                    <a:pt x="19" y="13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39" name="Freeform 1943"/>
            <p:cNvSpPr>
              <a:spLocks/>
            </p:cNvSpPr>
            <p:nvPr/>
          </p:nvSpPr>
          <p:spPr bwMode="auto">
            <a:xfrm>
              <a:off x="2830" y="2926"/>
              <a:ext cx="17" cy="32"/>
            </a:xfrm>
            <a:custGeom>
              <a:avLst/>
              <a:gdLst>
                <a:gd name="T0" fmla="*/ 12 w 17"/>
                <a:gd name="T1" fmla="*/ 31 h 32"/>
                <a:gd name="T2" fmla="*/ 16 w 17"/>
                <a:gd name="T3" fmla="*/ 21 h 32"/>
                <a:gd name="T4" fmla="*/ 3 w 17"/>
                <a:gd name="T5" fmla="*/ 0 h 32"/>
                <a:gd name="T6" fmla="*/ 0 w 17"/>
                <a:gd name="T7" fmla="*/ 5 h 32"/>
                <a:gd name="T8" fmla="*/ 12 w 17"/>
                <a:gd name="T9" fmla="*/ 31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2"/>
                <a:gd name="T17" fmla="*/ 17 w 17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2">
                  <a:moveTo>
                    <a:pt x="12" y="31"/>
                  </a:moveTo>
                  <a:lnTo>
                    <a:pt x="16" y="21"/>
                  </a:lnTo>
                  <a:lnTo>
                    <a:pt x="3" y="0"/>
                  </a:lnTo>
                  <a:lnTo>
                    <a:pt x="0" y="5"/>
                  </a:lnTo>
                  <a:lnTo>
                    <a:pt x="12" y="31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0" name="Freeform 1944"/>
            <p:cNvSpPr>
              <a:spLocks/>
            </p:cNvSpPr>
            <p:nvPr/>
          </p:nvSpPr>
          <p:spPr bwMode="auto">
            <a:xfrm>
              <a:off x="2832" y="2926"/>
              <a:ext cx="30" cy="21"/>
            </a:xfrm>
            <a:custGeom>
              <a:avLst/>
              <a:gdLst>
                <a:gd name="T0" fmla="*/ 0 w 30"/>
                <a:gd name="T1" fmla="*/ 0 h 21"/>
                <a:gd name="T2" fmla="*/ 12 w 30"/>
                <a:gd name="T3" fmla="*/ 20 h 21"/>
                <a:gd name="T4" fmla="*/ 29 w 30"/>
                <a:gd name="T5" fmla="*/ 19 h 21"/>
                <a:gd name="T6" fmla="*/ 16 w 30"/>
                <a:gd name="T7" fmla="*/ 0 h 21"/>
                <a:gd name="T8" fmla="*/ 0 w 30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1"/>
                <a:gd name="T17" fmla="*/ 30 w 30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1">
                  <a:moveTo>
                    <a:pt x="0" y="0"/>
                  </a:moveTo>
                  <a:lnTo>
                    <a:pt x="12" y="20"/>
                  </a:lnTo>
                  <a:lnTo>
                    <a:pt x="29" y="19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1" name="Freeform 1945"/>
            <p:cNvSpPr>
              <a:spLocks/>
            </p:cNvSpPr>
            <p:nvPr/>
          </p:nvSpPr>
          <p:spPr bwMode="auto">
            <a:xfrm>
              <a:off x="2758" y="2946"/>
              <a:ext cx="17" cy="17"/>
            </a:xfrm>
            <a:custGeom>
              <a:avLst/>
              <a:gdLst>
                <a:gd name="T0" fmla="*/ 11 w 17"/>
                <a:gd name="T1" fmla="*/ 16 h 17"/>
                <a:gd name="T2" fmla="*/ 16 w 17"/>
                <a:gd name="T3" fmla="*/ 8 h 17"/>
                <a:gd name="T4" fmla="*/ 8 w 17"/>
                <a:gd name="T5" fmla="*/ 0 h 17"/>
                <a:gd name="T6" fmla="*/ 0 w 17"/>
                <a:gd name="T7" fmla="*/ 5 h 17"/>
                <a:gd name="T8" fmla="*/ 11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1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5"/>
                  </a:lnTo>
                  <a:lnTo>
                    <a:pt x="11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2" name="Freeform 1946"/>
            <p:cNvSpPr>
              <a:spLocks/>
            </p:cNvSpPr>
            <p:nvPr/>
          </p:nvSpPr>
          <p:spPr bwMode="auto">
            <a:xfrm>
              <a:off x="2764" y="2942"/>
              <a:ext cx="46" cy="17"/>
            </a:xfrm>
            <a:custGeom>
              <a:avLst/>
              <a:gdLst>
                <a:gd name="T0" fmla="*/ 0 w 46"/>
                <a:gd name="T1" fmla="*/ 4 h 17"/>
                <a:gd name="T2" fmla="*/ 4 w 46"/>
                <a:gd name="T3" fmla="*/ 16 h 17"/>
                <a:gd name="T4" fmla="*/ 45 w 46"/>
                <a:gd name="T5" fmla="*/ 10 h 17"/>
                <a:gd name="T6" fmla="*/ 39 w 46"/>
                <a:gd name="T7" fmla="*/ 0 h 17"/>
                <a:gd name="T8" fmla="*/ 0 w 46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"/>
                <a:gd name="T16" fmla="*/ 0 h 17"/>
                <a:gd name="T17" fmla="*/ 46 w 46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" h="17">
                  <a:moveTo>
                    <a:pt x="0" y="4"/>
                  </a:moveTo>
                  <a:lnTo>
                    <a:pt x="4" y="16"/>
                  </a:lnTo>
                  <a:lnTo>
                    <a:pt x="45" y="10"/>
                  </a:lnTo>
                  <a:lnTo>
                    <a:pt x="39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3" name="Freeform 1947"/>
            <p:cNvSpPr>
              <a:spLocks/>
            </p:cNvSpPr>
            <p:nvPr/>
          </p:nvSpPr>
          <p:spPr bwMode="auto">
            <a:xfrm>
              <a:off x="2812" y="2942"/>
              <a:ext cx="17" cy="18"/>
            </a:xfrm>
            <a:custGeom>
              <a:avLst/>
              <a:gdLst>
                <a:gd name="T0" fmla="*/ 8 w 17"/>
                <a:gd name="T1" fmla="*/ 17 h 18"/>
                <a:gd name="T2" fmla="*/ 16 w 17"/>
                <a:gd name="T3" fmla="*/ 9 h 18"/>
                <a:gd name="T4" fmla="*/ 8 w 17"/>
                <a:gd name="T5" fmla="*/ 0 h 18"/>
                <a:gd name="T6" fmla="*/ 0 w 17"/>
                <a:gd name="T7" fmla="*/ 4 h 18"/>
                <a:gd name="T8" fmla="*/ 8 w 17"/>
                <a:gd name="T9" fmla="*/ 17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17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4" name="Freeform 1948"/>
            <p:cNvSpPr>
              <a:spLocks/>
            </p:cNvSpPr>
            <p:nvPr/>
          </p:nvSpPr>
          <p:spPr bwMode="auto">
            <a:xfrm>
              <a:off x="2814" y="2942"/>
              <a:ext cx="23" cy="17"/>
            </a:xfrm>
            <a:custGeom>
              <a:avLst/>
              <a:gdLst>
                <a:gd name="T0" fmla="*/ 0 w 23"/>
                <a:gd name="T1" fmla="*/ 0 h 17"/>
                <a:gd name="T2" fmla="*/ 5 w 23"/>
                <a:gd name="T3" fmla="*/ 16 h 17"/>
                <a:gd name="T4" fmla="*/ 22 w 23"/>
                <a:gd name="T5" fmla="*/ 12 h 17"/>
                <a:gd name="T6" fmla="*/ 16 w 23"/>
                <a:gd name="T7" fmla="*/ 0 h 17"/>
                <a:gd name="T8" fmla="*/ 0 w 23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17"/>
                <a:gd name="T17" fmla="*/ 23 w 2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17">
                  <a:moveTo>
                    <a:pt x="0" y="0"/>
                  </a:moveTo>
                  <a:lnTo>
                    <a:pt x="5" y="16"/>
                  </a:lnTo>
                  <a:lnTo>
                    <a:pt x="22" y="12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5" name="Freeform 1949"/>
            <p:cNvSpPr>
              <a:spLocks/>
            </p:cNvSpPr>
            <p:nvPr/>
          </p:nvSpPr>
          <p:spPr bwMode="auto">
            <a:xfrm>
              <a:off x="2273" y="2977"/>
              <a:ext cx="32" cy="17"/>
            </a:xfrm>
            <a:custGeom>
              <a:avLst/>
              <a:gdLst>
                <a:gd name="T0" fmla="*/ 0 w 32"/>
                <a:gd name="T1" fmla="*/ 2 h 17"/>
                <a:gd name="T2" fmla="*/ 1 w 32"/>
                <a:gd name="T3" fmla="*/ 16 h 17"/>
                <a:gd name="T4" fmla="*/ 31 w 32"/>
                <a:gd name="T5" fmla="*/ 13 h 17"/>
                <a:gd name="T6" fmla="*/ 29 w 32"/>
                <a:gd name="T7" fmla="*/ 0 h 17"/>
                <a:gd name="T8" fmla="*/ 0 w 32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17"/>
                <a:gd name="T17" fmla="*/ 32 w 32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17">
                  <a:moveTo>
                    <a:pt x="0" y="2"/>
                  </a:moveTo>
                  <a:lnTo>
                    <a:pt x="1" y="16"/>
                  </a:lnTo>
                  <a:lnTo>
                    <a:pt x="31" y="13"/>
                  </a:lnTo>
                  <a:lnTo>
                    <a:pt x="29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6" name="Freeform 1950"/>
            <p:cNvSpPr>
              <a:spLocks/>
            </p:cNvSpPr>
            <p:nvPr/>
          </p:nvSpPr>
          <p:spPr bwMode="auto">
            <a:xfrm>
              <a:off x="2266" y="2928"/>
              <a:ext cx="33" cy="17"/>
            </a:xfrm>
            <a:custGeom>
              <a:avLst/>
              <a:gdLst>
                <a:gd name="T0" fmla="*/ 0 w 33"/>
                <a:gd name="T1" fmla="*/ 1 h 17"/>
                <a:gd name="T2" fmla="*/ 31 w 33"/>
                <a:gd name="T3" fmla="*/ 0 h 17"/>
                <a:gd name="T4" fmla="*/ 32 w 33"/>
                <a:gd name="T5" fmla="*/ 13 h 17"/>
                <a:gd name="T6" fmla="*/ 1 w 33"/>
                <a:gd name="T7" fmla="*/ 16 h 17"/>
                <a:gd name="T8" fmla="*/ 0 w 33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1"/>
                  </a:moveTo>
                  <a:lnTo>
                    <a:pt x="31" y="0"/>
                  </a:lnTo>
                  <a:lnTo>
                    <a:pt x="32" y="13"/>
                  </a:lnTo>
                  <a:lnTo>
                    <a:pt x="1" y="16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7" name="Freeform 1951"/>
            <p:cNvSpPr>
              <a:spLocks/>
            </p:cNvSpPr>
            <p:nvPr/>
          </p:nvSpPr>
          <p:spPr bwMode="auto">
            <a:xfrm>
              <a:off x="2441" y="2906"/>
              <a:ext cx="1" cy="17"/>
            </a:xfrm>
            <a:custGeom>
              <a:avLst/>
              <a:gdLst>
                <a:gd name="T0" fmla="*/ 0 w 1"/>
                <a:gd name="T1" fmla="*/ 5 h 17"/>
                <a:gd name="T2" fmla="*/ 0 w 1"/>
                <a:gd name="T3" fmla="*/ 0 h 17"/>
                <a:gd name="T4" fmla="*/ 0 w 1"/>
                <a:gd name="T5" fmla="*/ 9 h 17"/>
                <a:gd name="T6" fmla="*/ 0 w 1"/>
                <a:gd name="T7" fmla="*/ 16 h 17"/>
                <a:gd name="T8" fmla="*/ 0 w 1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5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0" y="5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8" name="Freeform 1952"/>
            <p:cNvSpPr>
              <a:spLocks/>
            </p:cNvSpPr>
            <p:nvPr/>
          </p:nvSpPr>
          <p:spPr bwMode="auto">
            <a:xfrm>
              <a:off x="2441" y="291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9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9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49" name="Freeform 1953"/>
            <p:cNvSpPr>
              <a:spLocks/>
            </p:cNvSpPr>
            <p:nvPr/>
          </p:nvSpPr>
          <p:spPr bwMode="auto">
            <a:xfrm>
              <a:off x="2441" y="2904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0" name="Freeform 1954"/>
            <p:cNvSpPr>
              <a:spLocks/>
            </p:cNvSpPr>
            <p:nvPr/>
          </p:nvSpPr>
          <p:spPr bwMode="auto">
            <a:xfrm>
              <a:off x="2462" y="2904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11 h 17"/>
                <a:gd name="T4" fmla="*/ 12 w 17"/>
                <a:gd name="T5" fmla="*/ 16 h 17"/>
                <a:gd name="T6" fmla="*/ 0 w 17"/>
                <a:gd name="T7" fmla="*/ 4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11"/>
                  </a:lnTo>
                  <a:lnTo>
                    <a:pt x="12" y="16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1" name="Freeform 1955"/>
            <p:cNvSpPr>
              <a:spLocks/>
            </p:cNvSpPr>
            <p:nvPr/>
          </p:nvSpPr>
          <p:spPr bwMode="auto">
            <a:xfrm>
              <a:off x="2466" y="2915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2" name="Freeform 1956"/>
            <p:cNvSpPr>
              <a:spLocks/>
            </p:cNvSpPr>
            <p:nvPr/>
          </p:nvSpPr>
          <p:spPr bwMode="auto">
            <a:xfrm>
              <a:off x="2486" y="2903"/>
              <a:ext cx="17" cy="17"/>
            </a:xfrm>
            <a:custGeom>
              <a:avLst/>
              <a:gdLst>
                <a:gd name="T0" fmla="*/ 5 w 17"/>
                <a:gd name="T1" fmla="*/ 0 h 17"/>
                <a:gd name="T2" fmla="*/ 16 w 17"/>
                <a:gd name="T3" fmla="*/ 10 h 17"/>
                <a:gd name="T4" fmla="*/ 10 w 17"/>
                <a:gd name="T5" fmla="*/ 16 h 17"/>
                <a:gd name="T6" fmla="*/ 0 w 17"/>
                <a:gd name="T7" fmla="*/ 5 h 17"/>
                <a:gd name="T8" fmla="*/ 5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5" y="0"/>
                  </a:moveTo>
                  <a:lnTo>
                    <a:pt x="16" y="10"/>
                  </a:lnTo>
                  <a:lnTo>
                    <a:pt x="10" y="1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3" name="Freeform 1957"/>
            <p:cNvSpPr>
              <a:spLocks/>
            </p:cNvSpPr>
            <p:nvPr/>
          </p:nvSpPr>
          <p:spPr bwMode="auto">
            <a:xfrm>
              <a:off x="2490" y="2915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0 h 17"/>
                <a:gd name="T4" fmla="*/ 14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0"/>
                  </a:lnTo>
                  <a:lnTo>
                    <a:pt x="14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4" name="Freeform 1958"/>
            <p:cNvSpPr>
              <a:spLocks/>
            </p:cNvSpPr>
            <p:nvPr/>
          </p:nvSpPr>
          <p:spPr bwMode="auto">
            <a:xfrm>
              <a:off x="2510" y="290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6 w 17"/>
                <a:gd name="T3" fmla="*/ 10 h 17"/>
                <a:gd name="T4" fmla="*/ 16 w 17"/>
                <a:gd name="T5" fmla="*/ 16 h 17"/>
                <a:gd name="T6" fmla="*/ 0 w 17"/>
                <a:gd name="T7" fmla="*/ 6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10"/>
                  </a:lnTo>
                  <a:lnTo>
                    <a:pt x="16" y="1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5" name="Freeform 1959"/>
            <p:cNvSpPr>
              <a:spLocks/>
            </p:cNvSpPr>
            <p:nvPr/>
          </p:nvSpPr>
          <p:spPr bwMode="auto">
            <a:xfrm>
              <a:off x="2514" y="2910"/>
              <a:ext cx="17" cy="17"/>
            </a:xfrm>
            <a:custGeom>
              <a:avLst/>
              <a:gdLst>
                <a:gd name="T0" fmla="*/ 1 w 17"/>
                <a:gd name="T1" fmla="*/ 5 h 17"/>
                <a:gd name="T2" fmla="*/ 0 w 17"/>
                <a:gd name="T3" fmla="*/ 16 h 17"/>
                <a:gd name="T4" fmla="*/ 16 w 17"/>
                <a:gd name="T5" fmla="*/ 13 h 17"/>
                <a:gd name="T6" fmla="*/ 14 w 17"/>
                <a:gd name="T7" fmla="*/ 0 h 17"/>
                <a:gd name="T8" fmla="*/ 1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5"/>
                  </a:moveTo>
                  <a:lnTo>
                    <a:pt x="0" y="16"/>
                  </a:lnTo>
                  <a:lnTo>
                    <a:pt x="16" y="13"/>
                  </a:lnTo>
                  <a:lnTo>
                    <a:pt x="14" y="0"/>
                  </a:lnTo>
                  <a:lnTo>
                    <a:pt x="1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6" name="Freeform 1960"/>
            <p:cNvSpPr>
              <a:spLocks/>
            </p:cNvSpPr>
            <p:nvPr/>
          </p:nvSpPr>
          <p:spPr bwMode="auto">
            <a:xfrm>
              <a:off x="2532" y="290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10 w 17"/>
                <a:gd name="T3" fmla="*/ 16 h 17"/>
                <a:gd name="T4" fmla="*/ 0 w 17"/>
                <a:gd name="T5" fmla="*/ 4 h 17"/>
                <a:gd name="T6" fmla="*/ 2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2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7" name="Freeform 1961"/>
            <p:cNvSpPr>
              <a:spLocks/>
            </p:cNvSpPr>
            <p:nvPr/>
          </p:nvSpPr>
          <p:spPr bwMode="auto">
            <a:xfrm>
              <a:off x="2538" y="2910"/>
              <a:ext cx="17" cy="17"/>
            </a:xfrm>
            <a:custGeom>
              <a:avLst/>
              <a:gdLst>
                <a:gd name="T0" fmla="*/ 1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4 w 17"/>
                <a:gd name="T7" fmla="*/ 0 h 17"/>
                <a:gd name="T8" fmla="*/ 1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4" y="0"/>
                  </a:lnTo>
                  <a:lnTo>
                    <a:pt x="1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8" name="Freeform 1962"/>
            <p:cNvSpPr>
              <a:spLocks/>
            </p:cNvSpPr>
            <p:nvPr/>
          </p:nvSpPr>
          <p:spPr bwMode="auto">
            <a:xfrm>
              <a:off x="2557" y="2901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3 h 17"/>
                <a:gd name="T6" fmla="*/ 6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3"/>
                  </a:lnTo>
                  <a:lnTo>
                    <a:pt x="6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59" name="Freeform 1963"/>
            <p:cNvSpPr>
              <a:spLocks/>
            </p:cNvSpPr>
            <p:nvPr/>
          </p:nvSpPr>
          <p:spPr bwMode="auto">
            <a:xfrm>
              <a:off x="2562" y="2910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0" name="Freeform 1964"/>
            <p:cNvSpPr>
              <a:spLocks/>
            </p:cNvSpPr>
            <p:nvPr/>
          </p:nvSpPr>
          <p:spPr bwMode="auto">
            <a:xfrm>
              <a:off x="2330" y="2940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8 w 17"/>
                <a:gd name="T3" fmla="*/ 16 h 17"/>
                <a:gd name="T4" fmla="*/ 9 w 17"/>
                <a:gd name="T5" fmla="*/ 16 h 17"/>
                <a:gd name="T6" fmla="*/ 16 w 17"/>
                <a:gd name="T7" fmla="*/ 16 h 17"/>
                <a:gd name="T8" fmla="*/ 16 w 17"/>
                <a:gd name="T9" fmla="*/ 0 h 17"/>
                <a:gd name="T10" fmla="*/ 3 w 17"/>
                <a:gd name="T11" fmla="*/ 0 h 17"/>
                <a:gd name="T12" fmla="*/ 0 w 17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17"/>
                <a:gd name="T23" fmla="*/ 17 w 17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17">
                  <a:moveTo>
                    <a:pt x="0" y="16"/>
                  </a:moveTo>
                  <a:lnTo>
                    <a:pt x="8" y="16"/>
                  </a:lnTo>
                  <a:lnTo>
                    <a:pt x="9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3" y="0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1" name="Freeform 1965"/>
            <p:cNvSpPr>
              <a:spLocks/>
            </p:cNvSpPr>
            <p:nvPr/>
          </p:nvSpPr>
          <p:spPr bwMode="auto">
            <a:xfrm>
              <a:off x="2325" y="2926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4 h 17"/>
                <a:gd name="T6" fmla="*/ 9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4"/>
                  </a:lnTo>
                  <a:lnTo>
                    <a:pt x="9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2" name="Freeform 1966"/>
            <p:cNvSpPr>
              <a:spLocks/>
            </p:cNvSpPr>
            <p:nvPr/>
          </p:nvSpPr>
          <p:spPr bwMode="auto">
            <a:xfrm>
              <a:off x="2330" y="292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3" name="Freeform 1967"/>
            <p:cNvSpPr>
              <a:spLocks/>
            </p:cNvSpPr>
            <p:nvPr/>
          </p:nvSpPr>
          <p:spPr bwMode="auto">
            <a:xfrm>
              <a:off x="2356" y="293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4" name="Freeform 1968"/>
            <p:cNvSpPr>
              <a:spLocks/>
            </p:cNvSpPr>
            <p:nvPr/>
          </p:nvSpPr>
          <p:spPr bwMode="auto">
            <a:xfrm>
              <a:off x="2354" y="2926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4 h 17"/>
                <a:gd name="T4" fmla="*/ 8 w 17"/>
                <a:gd name="T5" fmla="*/ 0 h 17"/>
                <a:gd name="T6" fmla="*/ 16 w 17"/>
                <a:gd name="T7" fmla="*/ 9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5" name="Freeform 1969"/>
            <p:cNvSpPr>
              <a:spLocks/>
            </p:cNvSpPr>
            <p:nvPr/>
          </p:nvSpPr>
          <p:spPr bwMode="auto">
            <a:xfrm>
              <a:off x="2356" y="2926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2 h 17"/>
                <a:gd name="T4" fmla="*/ 13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2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6" name="Freeform 1970"/>
            <p:cNvSpPr>
              <a:spLocks/>
            </p:cNvSpPr>
            <p:nvPr/>
          </p:nvSpPr>
          <p:spPr bwMode="auto">
            <a:xfrm>
              <a:off x="2382" y="2934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2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7" name="Freeform 1971"/>
            <p:cNvSpPr>
              <a:spLocks/>
            </p:cNvSpPr>
            <p:nvPr/>
          </p:nvSpPr>
          <p:spPr bwMode="auto">
            <a:xfrm>
              <a:off x="2380" y="2926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8" name="Freeform 1972"/>
            <p:cNvSpPr>
              <a:spLocks/>
            </p:cNvSpPr>
            <p:nvPr/>
          </p:nvSpPr>
          <p:spPr bwMode="auto">
            <a:xfrm>
              <a:off x="2382" y="2924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3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69" name="Freeform 1973"/>
            <p:cNvSpPr>
              <a:spLocks/>
            </p:cNvSpPr>
            <p:nvPr/>
          </p:nvSpPr>
          <p:spPr bwMode="auto">
            <a:xfrm>
              <a:off x="2302" y="2926"/>
              <a:ext cx="1" cy="17"/>
            </a:xfrm>
            <a:custGeom>
              <a:avLst/>
              <a:gdLst>
                <a:gd name="T0" fmla="*/ 0 w 1"/>
                <a:gd name="T1" fmla="*/ 5 h 17"/>
                <a:gd name="T2" fmla="*/ 0 w 1"/>
                <a:gd name="T3" fmla="*/ 0 h 17"/>
                <a:gd name="T4" fmla="*/ 0 w 1"/>
                <a:gd name="T5" fmla="*/ 13 h 17"/>
                <a:gd name="T6" fmla="*/ 0 w 1"/>
                <a:gd name="T7" fmla="*/ 16 h 17"/>
                <a:gd name="T8" fmla="*/ 0 w 1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5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0" y="5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0" name="Freeform 1974"/>
            <p:cNvSpPr>
              <a:spLocks/>
            </p:cNvSpPr>
            <p:nvPr/>
          </p:nvSpPr>
          <p:spPr bwMode="auto">
            <a:xfrm>
              <a:off x="2304" y="2940"/>
              <a:ext cx="18" cy="17"/>
            </a:xfrm>
            <a:custGeom>
              <a:avLst/>
              <a:gdLst>
                <a:gd name="T0" fmla="*/ 3 w 18"/>
                <a:gd name="T1" fmla="*/ 0 h 17"/>
                <a:gd name="T2" fmla="*/ 0 w 18"/>
                <a:gd name="T3" fmla="*/ 16 h 17"/>
                <a:gd name="T4" fmla="*/ 16 w 18"/>
                <a:gd name="T5" fmla="*/ 16 h 17"/>
                <a:gd name="T6" fmla="*/ 17 w 18"/>
                <a:gd name="T7" fmla="*/ 0 h 17"/>
                <a:gd name="T8" fmla="*/ 3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3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7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1" name="Freeform 1975"/>
            <p:cNvSpPr>
              <a:spLocks/>
            </p:cNvSpPr>
            <p:nvPr/>
          </p:nvSpPr>
          <p:spPr bwMode="auto">
            <a:xfrm>
              <a:off x="2410" y="2933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4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4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2" name="Freeform 1976"/>
            <p:cNvSpPr>
              <a:spLocks/>
            </p:cNvSpPr>
            <p:nvPr/>
          </p:nvSpPr>
          <p:spPr bwMode="auto">
            <a:xfrm>
              <a:off x="2406" y="2924"/>
              <a:ext cx="1" cy="17"/>
            </a:xfrm>
            <a:custGeom>
              <a:avLst/>
              <a:gdLst>
                <a:gd name="T0" fmla="*/ 0 w 1"/>
                <a:gd name="T1" fmla="*/ 9 h 17"/>
                <a:gd name="T2" fmla="*/ 0 w 1"/>
                <a:gd name="T3" fmla="*/ 16 h 17"/>
                <a:gd name="T4" fmla="*/ 0 w 1"/>
                <a:gd name="T5" fmla="*/ 3 h 17"/>
                <a:gd name="T6" fmla="*/ 0 w 1"/>
                <a:gd name="T7" fmla="*/ 0 h 17"/>
                <a:gd name="T8" fmla="*/ 0 w 1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9"/>
                  </a:moveTo>
                  <a:lnTo>
                    <a:pt x="0" y="16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3" name="Freeform 1977"/>
            <p:cNvSpPr>
              <a:spLocks/>
            </p:cNvSpPr>
            <p:nvPr/>
          </p:nvSpPr>
          <p:spPr bwMode="auto">
            <a:xfrm>
              <a:off x="2410" y="2921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4" name="Freeform 1978"/>
            <p:cNvSpPr>
              <a:spLocks/>
            </p:cNvSpPr>
            <p:nvPr/>
          </p:nvSpPr>
          <p:spPr bwMode="auto">
            <a:xfrm>
              <a:off x="2458" y="2917"/>
              <a:ext cx="19" cy="17"/>
            </a:xfrm>
            <a:custGeom>
              <a:avLst/>
              <a:gdLst>
                <a:gd name="T0" fmla="*/ 0 w 19"/>
                <a:gd name="T1" fmla="*/ 0 h 17"/>
                <a:gd name="T2" fmla="*/ 4 w 19"/>
                <a:gd name="T3" fmla="*/ 16 h 17"/>
                <a:gd name="T4" fmla="*/ 18 w 19"/>
                <a:gd name="T5" fmla="*/ 14 h 17"/>
                <a:gd name="T6" fmla="*/ 13 w 19"/>
                <a:gd name="T7" fmla="*/ 0 h 17"/>
                <a:gd name="T8" fmla="*/ 0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0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5" name="Freeform 1979"/>
            <p:cNvSpPr>
              <a:spLocks/>
            </p:cNvSpPr>
            <p:nvPr/>
          </p:nvSpPr>
          <p:spPr bwMode="auto">
            <a:xfrm>
              <a:off x="2434" y="2920"/>
              <a:ext cx="1" cy="17"/>
            </a:xfrm>
            <a:custGeom>
              <a:avLst/>
              <a:gdLst>
                <a:gd name="T0" fmla="*/ 0 w 1"/>
                <a:gd name="T1" fmla="*/ 6 h 17"/>
                <a:gd name="T2" fmla="*/ 0 w 1"/>
                <a:gd name="T3" fmla="*/ 0 h 17"/>
                <a:gd name="T4" fmla="*/ 0 w 1"/>
                <a:gd name="T5" fmla="*/ 9 h 17"/>
                <a:gd name="T6" fmla="*/ 0 w 1"/>
                <a:gd name="T7" fmla="*/ 16 h 17"/>
                <a:gd name="T8" fmla="*/ 0 w 1"/>
                <a:gd name="T9" fmla="*/ 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6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0" y="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6" name="Freeform 1980"/>
            <p:cNvSpPr>
              <a:spLocks/>
            </p:cNvSpPr>
            <p:nvPr/>
          </p:nvSpPr>
          <p:spPr bwMode="auto">
            <a:xfrm>
              <a:off x="2434" y="2928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0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0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7" name="Freeform 1981"/>
            <p:cNvSpPr>
              <a:spLocks/>
            </p:cNvSpPr>
            <p:nvPr/>
          </p:nvSpPr>
          <p:spPr bwMode="auto">
            <a:xfrm>
              <a:off x="2434" y="2917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6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8" name="Freeform 1982"/>
            <p:cNvSpPr>
              <a:spLocks/>
            </p:cNvSpPr>
            <p:nvPr/>
          </p:nvSpPr>
          <p:spPr bwMode="auto">
            <a:xfrm>
              <a:off x="2456" y="2917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12 h 17"/>
                <a:gd name="T4" fmla="*/ 8 w 17"/>
                <a:gd name="T5" fmla="*/ 16 h 17"/>
                <a:gd name="T6" fmla="*/ 0 w 17"/>
                <a:gd name="T7" fmla="*/ 7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12"/>
                  </a:lnTo>
                  <a:lnTo>
                    <a:pt x="8" y="16"/>
                  </a:lnTo>
                  <a:lnTo>
                    <a:pt x="0" y="7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79" name="Freeform 1983"/>
            <p:cNvSpPr>
              <a:spLocks/>
            </p:cNvSpPr>
            <p:nvPr/>
          </p:nvSpPr>
          <p:spPr bwMode="auto">
            <a:xfrm>
              <a:off x="2458" y="2928"/>
              <a:ext cx="19" cy="17"/>
            </a:xfrm>
            <a:custGeom>
              <a:avLst/>
              <a:gdLst>
                <a:gd name="T0" fmla="*/ 3 w 19"/>
                <a:gd name="T1" fmla="*/ 0 h 17"/>
                <a:gd name="T2" fmla="*/ 0 w 19"/>
                <a:gd name="T3" fmla="*/ 16 h 17"/>
                <a:gd name="T4" fmla="*/ 18 w 19"/>
                <a:gd name="T5" fmla="*/ 12 h 17"/>
                <a:gd name="T6" fmla="*/ 18 w 19"/>
                <a:gd name="T7" fmla="*/ 0 h 17"/>
                <a:gd name="T8" fmla="*/ 3 w 19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3" y="0"/>
                  </a:moveTo>
                  <a:lnTo>
                    <a:pt x="0" y="16"/>
                  </a:lnTo>
                  <a:lnTo>
                    <a:pt x="18" y="12"/>
                  </a:lnTo>
                  <a:lnTo>
                    <a:pt x="18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0" name="Freeform 1984"/>
            <p:cNvSpPr>
              <a:spLocks/>
            </p:cNvSpPr>
            <p:nvPr/>
          </p:nvSpPr>
          <p:spPr bwMode="auto">
            <a:xfrm>
              <a:off x="2480" y="2917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6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6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1" name="Freeform 1985"/>
            <p:cNvSpPr>
              <a:spLocks/>
            </p:cNvSpPr>
            <p:nvPr/>
          </p:nvSpPr>
          <p:spPr bwMode="auto">
            <a:xfrm>
              <a:off x="2506" y="291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5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2" name="Freeform 1986"/>
            <p:cNvSpPr>
              <a:spLocks/>
            </p:cNvSpPr>
            <p:nvPr/>
          </p:nvSpPr>
          <p:spPr bwMode="auto">
            <a:xfrm>
              <a:off x="2528" y="2915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5 w 19"/>
                <a:gd name="T3" fmla="*/ 16 h 17"/>
                <a:gd name="T4" fmla="*/ 18 w 19"/>
                <a:gd name="T5" fmla="*/ 14 h 17"/>
                <a:gd name="T6" fmla="*/ 12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5" y="16"/>
                  </a:lnTo>
                  <a:lnTo>
                    <a:pt x="18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3" name="Freeform 1987"/>
            <p:cNvSpPr>
              <a:spLocks/>
            </p:cNvSpPr>
            <p:nvPr/>
          </p:nvSpPr>
          <p:spPr bwMode="auto">
            <a:xfrm>
              <a:off x="2553" y="2911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3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4" name="Freeform 1988"/>
            <p:cNvSpPr>
              <a:spLocks/>
            </p:cNvSpPr>
            <p:nvPr/>
          </p:nvSpPr>
          <p:spPr bwMode="auto">
            <a:xfrm>
              <a:off x="2480" y="2917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11 h 17"/>
                <a:gd name="T4" fmla="*/ 8 w 17"/>
                <a:gd name="T5" fmla="*/ 16 h 17"/>
                <a:gd name="T6" fmla="*/ 0 w 17"/>
                <a:gd name="T7" fmla="*/ 6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11"/>
                  </a:lnTo>
                  <a:lnTo>
                    <a:pt x="8" y="16"/>
                  </a:lnTo>
                  <a:lnTo>
                    <a:pt x="0" y="6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5" name="Freeform 1989"/>
            <p:cNvSpPr>
              <a:spLocks/>
            </p:cNvSpPr>
            <p:nvPr/>
          </p:nvSpPr>
          <p:spPr bwMode="auto">
            <a:xfrm>
              <a:off x="2482" y="292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2 h 17"/>
                <a:gd name="T4" fmla="*/ 14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6" name="Freeform 1990"/>
            <p:cNvSpPr>
              <a:spLocks/>
            </p:cNvSpPr>
            <p:nvPr/>
          </p:nvSpPr>
          <p:spPr bwMode="auto">
            <a:xfrm>
              <a:off x="2504" y="2915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6 w 17"/>
                <a:gd name="T3" fmla="*/ 12 h 17"/>
                <a:gd name="T4" fmla="*/ 16 w 17"/>
                <a:gd name="T5" fmla="*/ 16 h 17"/>
                <a:gd name="T6" fmla="*/ 0 w 17"/>
                <a:gd name="T7" fmla="*/ 4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12"/>
                  </a:lnTo>
                  <a:lnTo>
                    <a:pt x="16" y="16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7" name="Freeform 1991"/>
            <p:cNvSpPr>
              <a:spLocks/>
            </p:cNvSpPr>
            <p:nvPr/>
          </p:nvSpPr>
          <p:spPr bwMode="auto">
            <a:xfrm>
              <a:off x="2510" y="2926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4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4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8" name="Freeform 1992"/>
            <p:cNvSpPr>
              <a:spLocks/>
            </p:cNvSpPr>
            <p:nvPr/>
          </p:nvSpPr>
          <p:spPr bwMode="auto">
            <a:xfrm>
              <a:off x="2526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0 w 17"/>
                <a:gd name="T3" fmla="*/ 16 h 17"/>
                <a:gd name="T4" fmla="*/ 0 w 17"/>
                <a:gd name="T5" fmla="*/ 4 h 17"/>
                <a:gd name="T6" fmla="*/ 5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5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89" name="Freeform 1993"/>
            <p:cNvSpPr>
              <a:spLocks/>
            </p:cNvSpPr>
            <p:nvPr/>
          </p:nvSpPr>
          <p:spPr bwMode="auto">
            <a:xfrm>
              <a:off x="2532" y="2926"/>
              <a:ext cx="17" cy="1"/>
            </a:xfrm>
            <a:custGeom>
              <a:avLst/>
              <a:gdLst>
                <a:gd name="T0" fmla="*/ 2 w 17"/>
                <a:gd name="T1" fmla="*/ 0 h 1"/>
                <a:gd name="T2" fmla="*/ 0 w 17"/>
                <a:gd name="T3" fmla="*/ 0 h 1"/>
                <a:gd name="T4" fmla="*/ 16 w 17"/>
                <a:gd name="T5" fmla="*/ 0 h 1"/>
                <a:gd name="T6" fmla="*/ 2 w 17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"/>
                <a:gd name="T14" fmla="*/ 17 w 17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">
                  <a:moveTo>
                    <a:pt x="2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0" name="Freeform 1994"/>
            <p:cNvSpPr>
              <a:spLocks/>
            </p:cNvSpPr>
            <p:nvPr/>
          </p:nvSpPr>
          <p:spPr bwMode="auto">
            <a:xfrm>
              <a:off x="2550" y="2915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0 w 17"/>
                <a:gd name="T3" fmla="*/ 16 h 17"/>
                <a:gd name="T4" fmla="*/ 0 w 17"/>
                <a:gd name="T5" fmla="*/ 2 h 17"/>
                <a:gd name="T6" fmla="*/ 5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0" y="16"/>
                  </a:lnTo>
                  <a:lnTo>
                    <a:pt x="0" y="2"/>
                  </a:lnTo>
                  <a:lnTo>
                    <a:pt x="5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1" name="Freeform 1995"/>
            <p:cNvSpPr>
              <a:spLocks/>
            </p:cNvSpPr>
            <p:nvPr/>
          </p:nvSpPr>
          <p:spPr bwMode="auto">
            <a:xfrm>
              <a:off x="2557" y="2926"/>
              <a:ext cx="17" cy="1"/>
            </a:xfrm>
            <a:custGeom>
              <a:avLst/>
              <a:gdLst>
                <a:gd name="T0" fmla="*/ 1 w 17"/>
                <a:gd name="T1" fmla="*/ 0 h 1"/>
                <a:gd name="T2" fmla="*/ 0 w 17"/>
                <a:gd name="T3" fmla="*/ 0 h 1"/>
                <a:gd name="T4" fmla="*/ 16 w 17"/>
                <a:gd name="T5" fmla="*/ 0 h 1"/>
                <a:gd name="T6" fmla="*/ 1 w 17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"/>
                <a:gd name="T14" fmla="*/ 17 w 17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">
                  <a:moveTo>
                    <a:pt x="1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2" name="Freeform 1996"/>
            <p:cNvSpPr>
              <a:spLocks/>
            </p:cNvSpPr>
            <p:nvPr/>
          </p:nvSpPr>
          <p:spPr bwMode="auto">
            <a:xfrm>
              <a:off x="2576" y="2911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3 h 17"/>
                <a:gd name="T6" fmla="*/ 3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3"/>
                  </a:lnTo>
                  <a:lnTo>
                    <a:pt x="3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3" name="Freeform 1997"/>
            <p:cNvSpPr>
              <a:spLocks/>
            </p:cNvSpPr>
            <p:nvPr/>
          </p:nvSpPr>
          <p:spPr bwMode="auto">
            <a:xfrm>
              <a:off x="2581" y="2921"/>
              <a:ext cx="17" cy="17"/>
            </a:xfrm>
            <a:custGeom>
              <a:avLst/>
              <a:gdLst>
                <a:gd name="T0" fmla="*/ 1 w 17"/>
                <a:gd name="T1" fmla="*/ 6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1 w 17"/>
                <a:gd name="T9" fmla="*/ 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6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1" y="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4" name="Freeform 1998"/>
            <p:cNvSpPr>
              <a:spLocks/>
            </p:cNvSpPr>
            <p:nvPr/>
          </p:nvSpPr>
          <p:spPr bwMode="auto">
            <a:xfrm>
              <a:off x="2321" y="2955"/>
              <a:ext cx="20" cy="17"/>
            </a:xfrm>
            <a:custGeom>
              <a:avLst/>
              <a:gdLst>
                <a:gd name="T0" fmla="*/ 0 w 20"/>
                <a:gd name="T1" fmla="*/ 16 h 17"/>
                <a:gd name="T2" fmla="*/ 8 w 20"/>
                <a:gd name="T3" fmla="*/ 12 h 17"/>
                <a:gd name="T4" fmla="*/ 11 w 20"/>
                <a:gd name="T5" fmla="*/ 12 h 17"/>
                <a:gd name="T6" fmla="*/ 19 w 20"/>
                <a:gd name="T7" fmla="*/ 12 h 17"/>
                <a:gd name="T8" fmla="*/ 19 w 20"/>
                <a:gd name="T9" fmla="*/ 0 h 17"/>
                <a:gd name="T10" fmla="*/ 4 w 20"/>
                <a:gd name="T11" fmla="*/ 4 h 17"/>
                <a:gd name="T12" fmla="*/ 0 w 20"/>
                <a:gd name="T13" fmla="*/ 16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"/>
                <a:gd name="T22" fmla="*/ 0 h 17"/>
                <a:gd name="T23" fmla="*/ 20 w 20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" h="17">
                  <a:moveTo>
                    <a:pt x="0" y="16"/>
                  </a:moveTo>
                  <a:lnTo>
                    <a:pt x="8" y="12"/>
                  </a:lnTo>
                  <a:lnTo>
                    <a:pt x="11" y="12"/>
                  </a:lnTo>
                  <a:lnTo>
                    <a:pt x="19" y="12"/>
                  </a:lnTo>
                  <a:lnTo>
                    <a:pt x="19" y="0"/>
                  </a:lnTo>
                  <a:lnTo>
                    <a:pt x="4" y="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5" name="Freeform 1999"/>
            <p:cNvSpPr>
              <a:spLocks/>
            </p:cNvSpPr>
            <p:nvPr/>
          </p:nvSpPr>
          <p:spPr bwMode="auto">
            <a:xfrm>
              <a:off x="2316" y="2942"/>
              <a:ext cx="17" cy="18"/>
            </a:xfrm>
            <a:custGeom>
              <a:avLst/>
              <a:gdLst>
                <a:gd name="T0" fmla="*/ 16 w 17"/>
                <a:gd name="T1" fmla="*/ 12 h 18"/>
                <a:gd name="T2" fmla="*/ 3 w 17"/>
                <a:gd name="T3" fmla="*/ 17 h 18"/>
                <a:gd name="T4" fmla="*/ 6 w 17"/>
                <a:gd name="T5" fmla="*/ 17 h 18"/>
                <a:gd name="T6" fmla="*/ 0 w 17"/>
                <a:gd name="T7" fmla="*/ 5 h 18"/>
                <a:gd name="T8" fmla="*/ 12 w 17"/>
                <a:gd name="T9" fmla="*/ 0 h 18"/>
                <a:gd name="T10" fmla="*/ 16 w 17"/>
                <a:gd name="T11" fmla="*/ 12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8"/>
                <a:gd name="T20" fmla="*/ 17 w 17"/>
                <a:gd name="T21" fmla="*/ 18 h 1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8">
                  <a:moveTo>
                    <a:pt x="16" y="12"/>
                  </a:moveTo>
                  <a:lnTo>
                    <a:pt x="3" y="17"/>
                  </a:lnTo>
                  <a:lnTo>
                    <a:pt x="6" y="17"/>
                  </a:lnTo>
                  <a:lnTo>
                    <a:pt x="0" y="5"/>
                  </a:lnTo>
                  <a:lnTo>
                    <a:pt x="12" y="0"/>
                  </a:lnTo>
                  <a:lnTo>
                    <a:pt x="16" y="1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6" name="Freeform 2000"/>
            <p:cNvSpPr>
              <a:spLocks/>
            </p:cNvSpPr>
            <p:nvPr/>
          </p:nvSpPr>
          <p:spPr bwMode="auto">
            <a:xfrm>
              <a:off x="2321" y="2942"/>
              <a:ext cx="20" cy="17"/>
            </a:xfrm>
            <a:custGeom>
              <a:avLst/>
              <a:gdLst>
                <a:gd name="T0" fmla="*/ 0 w 20"/>
                <a:gd name="T1" fmla="*/ 1 h 17"/>
                <a:gd name="T2" fmla="*/ 2 w 20"/>
                <a:gd name="T3" fmla="*/ 16 h 17"/>
                <a:gd name="T4" fmla="*/ 19 w 20"/>
                <a:gd name="T5" fmla="*/ 14 h 17"/>
                <a:gd name="T6" fmla="*/ 15 w 20"/>
                <a:gd name="T7" fmla="*/ 0 h 17"/>
                <a:gd name="T8" fmla="*/ 0 w 20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17"/>
                <a:gd name="T17" fmla="*/ 20 w 2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17">
                  <a:moveTo>
                    <a:pt x="0" y="1"/>
                  </a:moveTo>
                  <a:lnTo>
                    <a:pt x="2" y="16"/>
                  </a:lnTo>
                  <a:lnTo>
                    <a:pt x="19" y="14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7" name="Freeform 2001"/>
            <p:cNvSpPr>
              <a:spLocks/>
            </p:cNvSpPr>
            <p:nvPr/>
          </p:nvSpPr>
          <p:spPr bwMode="auto">
            <a:xfrm>
              <a:off x="2273" y="2955"/>
              <a:ext cx="53" cy="17"/>
            </a:xfrm>
            <a:custGeom>
              <a:avLst/>
              <a:gdLst>
                <a:gd name="T0" fmla="*/ 0 w 53"/>
                <a:gd name="T1" fmla="*/ 3 h 17"/>
                <a:gd name="T2" fmla="*/ 1 w 53"/>
                <a:gd name="T3" fmla="*/ 16 h 17"/>
                <a:gd name="T4" fmla="*/ 52 w 53"/>
                <a:gd name="T5" fmla="*/ 11 h 17"/>
                <a:gd name="T6" fmla="*/ 49 w 53"/>
                <a:gd name="T7" fmla="*/ 0 h 17"/>
                <a:gd name="T8" fmla="*/ 0 w 5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"/>
                <a:gd name="T16" fmla="*/ 0 h 17"/>
                <a:gd name="T17" fmla="*/ 53 w 5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" h="17">
                  <a:moveTo>
                    <a:pt x="0" y="3"/>
                  </a:moveTo>
                  <a:lnTo>
                    <a:pt x="1" y="16"/>
                  </a:lnTo>
                  <a:lnTo>
                    <a:pt x="52" y="11"/>
                  </a:lnTo>
                  <a:lnTo>
                    <a:pt x="4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8" name="Freeform 2002"/>
            <p:cNvSpPr>
              <a:spLocks/>
            </p:cNvSpPr>
            <p:nvPr/>
          </p:nvSpPr>
          <p:spPr bwMode="auto">
            <a:xfrm>
              <a:off x="2349" y="2951"/>
              <a:ext cx="18" cy="17"/>
            </a:xfrm>
            <a:custGeom>
              <a:avLst/>
              <a:gdLst>
                <a:gd name="T0" fmla="*/ 0 w 18"/>
                <a:gd name="T1" fmla="*/ 16 h 17"/>
                <a:gd name="T2" fmla="*/ 3 w 18"/>
                <a:gd name="T3" fmla="*/ 5 h 17"/>
                <a:gd name="T4" fmla="*/ 16 w 18"/>
                <a:gd name="T5" fmla="*/ 0 h 17"/>
                <a:gd name="T6" fmla="*/ 17 w 18"/>
                <a:gd name="T7" fmla="*/ 13 h 17"/>
                <a:gd name="T8" fmla="*/ 0 w 1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6"/>
                  </a:moveTo>
                  <a:lnTo>
                    <a:pt x="3" y="5"/>
                  </a:lnTo>
                  <a:lnTo>
                    <a:pt x="16" y="0"/>
                  </a:lnTo>
                  <a:lnTo>
                    <a:pt x="17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499" name="Freeform 2003"/>
            <p:cNvSpPr>
              <a:spLocks/>
            </p:cNvSpPr>
            <p:nvPr/>
          </p:nvSpPr>
          <p:spPr bwMode="auto">
            <a:xfrm>
              <a:off x="2346" y="2942"/>
              <a:ext cx="17" cy="17"/>
            </a:xfrm>
            <a:custGeom>
              <a:avLst/>
              <a:gdLst>
                <a:gd name="T0" fmla="*/ 5 w 17"/>
                <a:gd name="T1" fmla="*/ 16 h 17"/>
                <a:gd name="T2" fmla="*/ 0 w 17"/>
                <a:gd name="T3" fmla="*/ 4 h 17"/>
                <a:gd name="T4" fmla="*/ 10 w 17"/>
                <a:gd name="T5" fmla="*/ 0 h 17"/>
                <a:gd name="T6" fmla="*/ 16 w 17"/>
                <a:gd name="T7" fmla="*/ 10 h 17"/>
                <a:gd name="T8" fmla="*/ 5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5" y="16"/>
                  </a:moveTo>
                  <a:lnTo>
                    <a:pt x="0" y="4"/>
                  </a:lnTo>
                  <a:lnTo>
                    <a:pt x="10" y="0"/>
                  </a:lnTo>
                  <a:lnTo>
                    <a:pt x="16" y="10"/>
                  </a:lnTo>
                  <a:lnTo>
                    <a:pt x="5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0" name="Freeform 2004"/>
            <p:cNvSpPr>
              <a:spLocks/>
            </p:cNvSpPr>
            <p:nvPr/>
          </p:nvSpPr>
          <p:spPr bwMode="auto">
            <a:xfrm>
              <a:off x="2352" y="2942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3 w 17"/>
                <a:gd name="T5" fmla="*/ 0 h 17"/>
                <a:gd name="T6" fmla="*/ 16 w 17"/>
                <a:gd name="T7" fmla="*/ 16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1" name="Freeform 2005"/>
            <p:cNvSpPr>
              <a:spLocks/>
            </p:cNvSpPr>
            <p:nvPr/>
          </p:nvSpPr>
          <p:spPr bwMode="auto">
            <a:xfrm>
              <a:off x="2374" y="295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4 w 17"/>
                <a:gd name="T3" fmla="*/ 5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4" y="5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2" name="Freeform 2006"/>
            <p:cNvSpPr>
              <a:spLocks/>
            </p:cNvSpPr>
            <p:nvPr/>
          </p:nvSpPr>
          <p:spPr bwMode="auto">
            <a:xfrm>
              <a:off x="2372" y="2942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8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3" name="Freeform 2007"/>
            <p:cNvSpPr>
              <a:spLocks/>
            </p:cNvSpPr>
            <p:nvPr/>
          </p:nvSpPr>
          <p:spPr bwMode="auto">
            <a:xfrm>
              <a:off x="2376" y="2942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2 w 17"/>
                <a:gd name="T3" fmla="*/ 16 h 17"/>
                <a:gd name="T4" fmla="*/ 16 w 17"/>
                <a:gd name="T5" fmla="*/ 12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2" y="16"/>
                  </a:lnTo>
                  <a:lnTo>
                    <a:pt x="16" y="12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4" name="Freeform 2008"/>
            <p:cNvSpPr>
              <a:spLocks/>
            </p:cNvSpPr>
            <p:nvPr/>
          </p:nvSpPr>
          <p:spPr bwMode="auto">
            <a:xfrm>
              <a:off x="2400" y="2949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3 w 17"/>
                <a:gd name="T3" fmla="*/ 0 h 17"/>
                <a:gd name="T4" fmla="*/ 16 w 17"/>
                <a:gd name="T5" fmla="*/ 0 h 17"/>
                <a:gd name="T6" fmla="*/ 15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6" y="0"/>
                  </a:lnTo>
                  <a:lnTo>
                    <a:pt x="15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5" name="Freeform 2009"/>
            <p:cNvSpPr>
              <a:spLocks/>
            </p:cNvSpPr>
            <p:nvPr/>
          </p:nvSpPr>
          <p:spPr bwMode="auto">
            <a:xfrm>
              <a:off x="2398" y="2940"/>
              <a:ext cx="1" cy="17"/>
            </a:xfrm>
            <a:custGeom>
              <a:avLst/>
              <a:gdLst>
                <a:gd name="T0" fmla="*/ 0 w 1"/>
                <a:gd name="T1" fmla="*/ 9 h 17"/>
                <a:gd name="T2" fmla="*/ 0 w 1"/>
                <a:gd name="T3" fmla="*/ 16 h 17"/>
                <a:gd name="T4" fmla="*/ 0 w 1"/>
                <a:gd name="T5" fmla="*/ 3 h 17"/>
                <a:gd name="T6" fmla="*/ 0 w 1"/>
                <a:gd name="T7" fmla="*/ 0 h 17"/>
                <a:gd name="T8" fmla="*/ 0 w 1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9"/>
                  </a:moveTo>
                  <a:lnTo>
                    <a:pt x="0" y="16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6" name="Freeform 2010"/>
            <p:cNvSpPr>
              <a:spLocks/>
            </p:cNvSpPr>
            <p:nvPr/>
          </p:nvSpPr>
          <p:spPr bwMode="auto">
            <a:xfrm>
              <a:off x="2402" y="2940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1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1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7" name="Freeform 2011"/>
            <p:cNvSpPr>
              <a:spLocks/>
            </p:cNvSpPr>
            <p:nvPr/>
          </p:nvSpPr>
          <p:spPr bwMode="auto">
            <a:xfrm>
              <a:off x="2424" y="2940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0 w 17"/>
                <a:gd name="T3" fmla="*/ 0 h 17"/>
                <a:gd name="T4" fmla="*/ 16 w 17"/>
                <a:gd name="T5" fmla="*/ 9 h 17"/>
                <a:gd name="T6" fmla="*/ 16 w 17"/>
                <a:gd name="T7" fmla="*/ 16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0" y="0"/>
                  </a:lnTo>
                  <a:lnTo>
                    <a:pt x="16" y="9"/>
                  </a:lnTo>
                  <a:lnTo>
                    <a:pt x="16" y="16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8" name="Freeform 2012"/>
            <p:cNvSpPr>
              <a:spLocks/>
            </p:cNvSpPr>
            <p:nvPr/>
          </p:nvSpPr>
          <p:spPr bwMode="auto">
            <a:xfrm>
              <a:off x="2425" y="2947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09" name="Freeform 2013"/>
            <p:cNvSpPr>
              <a:spLocks/>
            </p:cNvSpPr>
            <p:nvPr/>
          </p:nvSpPr>
          <p:spPr bwMode="auto">
            <a:xfrm>
              <a:off x="2425" y="2935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2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0" name="Freeform 2014"/>
            <p:cNvSpPr>
              <a:spLocks/>
            </p:cNvSpPr>
            <p:nvPr/>
          </p:nvSpPr>
          <p:spPr bwMode="auto">
            <a:xfrm>
              <a:off x="2452" y="2935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3 w 17"/>
                <a:gd name="T3" fmla="*/ 16 h 17"/>
                <a:gd name="T4" fmla="*/ 16 w 17"/>
                <a:gd name="T5" fmla="*/ 13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1" name="Freeform 2015"/>
            <p:cNvSpPr>
              <a:spLocks/>
            </p:cNvSpPr>
            <p:nvPr/>
          </p:nvSpPr>
          <p:spPr bwMode="auto">
            <a:xfrm>
              <a:off x="2452" y="2935"/>
              <a:ext cx="17" cy="18"/>
            </a:xfrm>
            <a:custGeom>
              <a:avLst/>
              <a:gdLst>
                <a:gd name="T0" fmla="*/ 8 w 17"/>
                <a:gd name="T1" fmla="*/ 0 h 18"/>
                <a:gd name="T2" fmla="*/ 16 w 17"/>
                <a:gd name="T3" fmla="*/ 12 h 18"/>
                <a:gd name="T4" fmla="*/ 8 w 17"/>
                <a:gd name="T5" fmla="*/ 17 h 18"/>
                <a:gd name="T6" fmla="*/ 0 w 17"/>
                <a:gd name="T7" fmla="*/ 6 h 18"/>
                <a:gd name="T8" fmla="*/ 8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8" y="0"/>
                  </a:moveTo>
                  <a:lnTo>
                    <a:pt x="16" y="12"/>
                  </a:lnTo>
                  <a:lnTo>
                    <a:pt x="8" y="17"/>
                  </a:lnTo>
                  <a:lnTo>
                    <a:pt x="0" y="6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2" name="Freeform 2016"/>
            <p:cNvSpPr>
              <a:spLocks/>
            </p:cNvSpPr>
            <p:nvPr/>
          </p:nvSpPr>
          <p:spPr bwMode="auto">
            <a:xfrm>
              <a:off x="2454" y="2947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3" name="Freeform 2017"/>
            <p:cNvSpPr>
              <a:spLocks/>
            </p:cNvSpPr>
            <p:nvPr/>
          </p:nvSpPr>
          <p:spPr bwMode="auto">
            <a:xfrm>
              <a:off x="2476" y="2934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4 w 17"/>
                <a:gd name="T3" fmla="*/ 16 h 17"/>
                <a:gd name="T4" fmla="*/ 16 w 17"/>
                <a:gd name="T5" fmla="*/ 14 h 17"/>
                <a:gd name="T6" fmla="*/ 12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4" name="Freeform 2018"/>
            <p:cNvSpPr>
              <a:spLocks/>
            </p:cNvSpPr>
            <p:nvPr/>
          </p:nvSpPr>
          <p:spPr bwMode="auto">
            <a:xfrm>
              <a:off x="2472" y="2934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9 h 17"/>
                <a:gd name="T4" fmla="*/ 12 w 17"/>
                <a:gd name="T5" fmla="*/ 16 h 17"/>
                <a:gd name="T6" fmla="*/ 0 w 17"/>
                <a:gd name="T7" fmla="*/ 6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9"/>
                  </a:lnTo>
                  <a:lnTo>
                    <a:pt x="12" y="16"/>
                  </a:lnTo>
                  <a:lnTo>
                    <a:pt x="0" y="6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5" name="Freeform 2019"/>
            <p:cNvSpPr>
              <a:spLocks/>
            </p:cNvSpPr>
            <p:nvPr/>
          </p:nvSpPr>
          <p:spPr bwMode="auto">
            <a:xfrm>
              <a:off x="2476" y="294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4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4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6" name="Freeform 2020"/>
            <p:cNvSpPr>
              <a:spLocks/>
            </p:cNvSpPr>
            <p:nvPr/>
          </p:nvSpPr>
          <p:spPr bwMode="auto">
            <a:xfrm>
              <a:off x="2497" y="2933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6 w 18"/>
                <a:gd name="T3" fmla="*/ 16 h 17"/>
                <a:gd name="T4" fmla="*/ 17 w 18"/>
                <a:gd name="T5" fmla="*/ 14 h 17"/>
                <a:gd name="T6" fmla="*/ 13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6" y="16"/>
                  </a:lnTo>
                  <a:lnTo>
                    <a:pt x="17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7" name="Freeform 2021"/>
            <p:cNvSpPr>
              <a:spLocks/>
            </p:cNvSpPr>
            <p:nvPr/>
          </p:nvSpPr>
          <p:spPr bwMode="auto">
            <a:xfrm>
              <a:off x="2493" y="2933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11 h 17"/>
                <a:gd name="T4" fmla="*/ 12 w 17"/>
                <a:gd name="T5" fmla="*/ 16 h 17"/>
                <a:gd name="T6" fmla="*/ 0 w 17"/>
                <a:gd name="T7" fmla="*/ 5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11"/>
                  </a:lnTo>
                  <a:lnTo>
                    <a:pt x="12" y="1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8" name="Freeform 2022"/>
            <p:cNvSpPr>
              <a:spLocks/>
            </p:cNvSpPr>
            <p:nvPr/>
          </p:nvSpPr>
          <p:spPr bwMode="auto">
            <a:xfrm>
              <a:off x="2504" y="2942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3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3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19" name="Freeform 2023"/>
            <p:cNvSpPr>
              <a:spLocks/>
            </p:cNvSpPr>
            <p:nvPr/>
          </p:nvSpPr>
          <p:spPr bwMode="auto">
            <a:xfrm>
              <a:off x="2522" y="2932"/>
              <a:ext cx="19" cy="17"/>
            </a:xfrm>
            <a:custGeom>
              <a:avLst/>
              <a:gdLst>
                <a:gd name="T0" fmla="*/ 0 w 19"/>
                <a:gd name="T1" fmla="*/ 2 h 17"/>
                <a:gd name="T2" fmla="*/ 3 w 19"/>
                <a:gd name="T3" fmla="*/ 16 h 17"/>
                <a:gd name="T4" fmla="*/ 18 w 19"/>
                <a:gd name="T5" fmla="*/ 16 h 17"/>
                <a:gd name="T6" fmla="*/ 12 w 19"/>
                <a:gd name="T7" fmla="*/ 0 h 17"/>
                <a:gd name="T8" fmla="*/ 0 w 19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0" name="Freeform 2024"/>
            <p:cNvSpPr>
              <a:spLocks/>
            </p:cNvSpPr>
            <p:nvPr/>
          </p:nvSpPr>
          <p:spPr bwMode="auto">
            <a:xfrm>
              <a:off x="2522" y="2933"/>
              <a:ext cx="17" cy="17"/>
            </a:xfrm>
            <a:custGeom>
              <a:avLst/>
              <a:gdLst>
                <a:gd name="T0" fmla="*/ 16 w 17"/>
                <a:gd name="T1" fmla="*/ 9 h 17"/>
                <a:gd name="T2" fmla="*/ 12 w 17"/>
                <a:gd name="T3" fmla="*/ 16 h 17"/>
                <a:gd name="T4" fmla="*/ 0 w 17"/>
                <a:gd name="T5" fmla="*/ 6 h 17"/>
                <a:gd name="T6" fmla="*/ 4 w 17"/>
                <a:gd name="T7" fmla="*/ 0 h 17"/>
                <a:gd name="T8" fmla="*/ 16 w 17"/>
                <a:gd name="T9" fmla="*/ 9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9"/>
                  </a:moveTo>
                  <a:lnTo>
                    <a:pt x="12" y="16"/>
                  </a:lnTo>
                  <a:lnTo>
                    <a:pt x="0" y="6"/>
                  </a:lnTo>
                  <a:lnTo>
                    <a:pt x="4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1" name="Freeform 2025"/>
            <p:cNvSpPr>
              <a:spLocks/>
            </p:cNvSpPr>
            <p:nvPr/>
          </p:nvSpPr>
          <p:spPr bwMode="auto">
            <a:xfrm>
              <a:off x="2526" y="2942"/>
              <a:ext cx="17" cy="17"/>
            </a:xfrm>
            <a:custGeom>
              <a:avLst/>
              <a:gdLst>
                <a:gd name="T0" fmla="*/ 2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4 w 17"/>
                <a:gd name="T7" fmla="*/ 0 h 17"/>
                <a:gd name="T8" fmla="*/ 2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4" y="0"/>
                  </a:lnTo>
                  <a:lnTo>
                    <a:pt x="2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2" name="Freeform 2026"/>
            <p:cNvSpPr>
              <a:spLocks/>
            </p:cNvSpPr>
            <p:nvPr/>
          </p:nvSpPr>
          <p:spPr bwMode="auto">
            <a:xfrm>
              <a:off x="2548" y="2926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4 w 19"/>
                <a:gd name="T3" fmla="*/ 16 h 17"/>
                <a:gd name="T4" fmla="*/ 18 w 19"/>
                <a:gd name="T5" fmla="*/ 14 h 17"/>
                <a:gd name="T6" fmla="*/ 14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3" name="Freeform 2027"/>
            <p:cNvSpPr>
              <a:spLocks/>
            </p:cNvSpPr>
            <p:nvPr/>
          </p:nvSpPr>
          <p:spPr bwMode="auto">
            <a:xfrm>
              <a:off x="2548" y="2928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6 w 17"/>
                <a:gd name="T3" fmla="*/ 16 h 17"/>
                <a:gd name="T4" fmla="*/ 0 w 17"/>
                <a:gd name="T5" fmla="*/ 4 h 17"/>
                <a:gd name="T6" fmla="*/ 0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6" y="16"/>
                  </a:lnTo>
                  <a:lnTo>
                    <a:pt x="0" y="4"/>
                  </a:lnTo>
                  <a:lnTo>
                    <a:pt x="0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4" name="Freeform 2028"/>
            <p:cNvSpPr>
              <a:spLocks/>
            </p:cNvSpPr>
            <p:nvPr/>
          </p:nvSpPr>
          <p:spPr bwMode="auto">
            <a:xfrm>
              <a:off x="2550" y="2942"/>
              <a:ext cx="17" cy="17"/>
            </a:xfrm>
            <a:custGeom>
              <a:avLst/>
              <a:gdLst>
                <a:gd name="T0" fmla="*/ 1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1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5" name="Freeform 2029"/>
            <p:cNvSpPr>
              <a:spLocks/>
            </p:cNvSpPr>
            <p:nvPr/>
          </p:nvSpPr>
          <p:spPr bwMode="auto">
            <a:xfrm>
              <a:off x="2588" y="2901"/>
              <a:ext cx="49" cy="17"/>
            </a:xfrm>
            <a:custGeom>
              <a:avLst/>
              <a:gdLst>
                <a:gd name="T0" fmla="*/ 0 w 49"/>
                <a:gd name="T1" fmla="*/ 16 h 17"/>
                <a:gd name="T2" fmla="*/ 1 w 49"/>
                <a:gd name="T3" fmla="*/ 5 h 17"/>
                <a:gd name="T4" fmla="*/ 47 w 49"/>
                <a:gd name="T5" fmla="*/ 0 h 17"/>
                <a:gd name="T6" fmla="*/ 48 w 49"/>
                <a:gd name="T7" fmla="*/ 12 h 17"/>
                <a:gd name="T8" fmla="*/ 0 w 49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"/>
                <a:gd name="T16" fmla="*/ 0 h 17"/>
                <a:gd name="T17" fmla="*/ 49 w 4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" h="17">
                  <a:moveTo>
                    <a:pt x="0" y="16"/>
                  </a:moveTo>
                  <a:lnTo>
                    <a:pt x="1" y="5"/>
                  </a:lnTo>
                  <a:lnTo>
                    <a:pt x="47" y="0"/>
                  </a:lnTo>
                  <a:lnTo>
                    <a:pt x="4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6" name="Freeform 2030"/>
            <p:cNvSpPr>
              <a:spLocks/>
            </p:cNvSpPr>
            <p:nvPr/>
          </p:nvSpPr>
          <p:spPr bwMode="auto">
            <a:xfrm>
              <a:off x="2584" y="2895"/>
              <a:ext cx="1" cy="17"/>
            </a:xfrm>
            <a:custGeom>
              <a:avLst/>
              <a:gdLst>
                <a:gd name="T0" fmla="*/ 0 w 1"/>
                <a:gd name="T1" fmla="*/ 8 h 17"/>
                <a:gd name="T2" fmla="*/ 0 w 1"/>
                <a:gd name="T3" fmla="*/ 0 h 17"/>
                <a:gd name="T4" fmla="*/ 0 w 1"/>
                <a:gd name="T5" fmla="*/ 5 h 17"/>
                <a:gd name="T6" fmla="*/ 0 w 1"/>
                <a:gd name="T7" fmla="*/ 16 h 17"/>
                <a:gd name="T8" fmla="*/ 0 w 1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7"/>
                <a:gd name="T17" fmla="*/ 1 w 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7">
                  <a:moveTo>
                    <a:pt x="0" y="8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6"/>
                  </a:lnTo>
                  <a:lnTo>
                    <a:pt x="0" y="8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7" name="Freeform 2031"/>
            <p:cNvSpPr>
              <a:spLocks/>
            </p:cNvSpPr>
            <p:nvPr/>
          </p:nvSpPr>
          <p:spPr bwMode="auto">
            <a:xfrm>
              <a:off x="2584" y="2893"/>
              <a:ext cx="53" cy="17"/>
            </a:xfrm>
            <a:custGeom>
              <a:avLst/>
              <a:gdLst>
                <a:gd name="T0" fmla="*/ 0 w 53"/>
                <a:gd name="T1" fmla="*/ 3 h 17"/>
                <a:gd name="T2" fmla="*/ 5 w 53"/>
                <a:gd name="T3" fmla="*/ 16 h 17"/>
                <a:gd name="T4" fmla="*/ 52 w 53"/>
                <a:gd name="T5" fmla="*/ 11 h 17"/>
                <a:gd name="T6" fmla="*/ 48 w 53"/>
                <a:gd name="T7" fmla="*/ 0 h 17"/>
                <a:gd name="T8" fmla="*/ 0 w 5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3"/>
                <a:gd name="T16" fmla="*/ 0 h 17"/>
                <a:gd name="T17" fmla="*/ 53 w 5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3" h="17">
                  <a:moveTo>
                    <a:pt x="0" y="3"/>
                  </a:moveTo>
                  <a:lnTo>
                    <a:pt x="5" y="16"/>
                  </a:lnTo>
                  <a:lnTo>
                    <a:pt x="52" y="11"/>
                  </a:lnTo>
                  <a:lnTo>
                    <a:pt x="48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8" name="Freeform 2032"/>
            <p:cNvSpPr>
              <a:spLocks/>
            </p:cNvSpPr>
            <p:nvPr/>
          </p:nvSpPr>
          <p:spPr bwMode="auto">
            <a:xfrm>
              <a:off x="2577" y="2910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1 h 17"/>
                <a:gd name="T6" fmla="*/ 13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1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29" name="Freeform 2033"/>
            <p:cNvSpPr>
              <a:spLocks/>
            </p:cNvSpPr>
            <p:nvPr/>
          </p:nvSpPr>
          <p:spPr bwMode="auto">
            <a:xfrm>
              <a:off x="2601" y="2910"/>
              <a:ext cx="41" cy="17"/>
            </a:xfrm>
            <a:custGeom>
              <a:avLst/>
              <a:gdLst>
                <a:gd name="T0" fmla="*/ 0 w 41"/>
                <a:gd name="T1" fmla="*/ 2 h 17"/>
                <a:gd name="T2" fmla="*/ 3 w 41"/>
                <a:gd name="T3" fmla="*/ 16 h 17"/>
                <a:gd name="T4" fmla="*/ 40 w 41"/>
                <a:gd name="T5" fmla="*/ 13 h 17"/>
                <a:gd name="T6" fmla="*/ 35 w 41"/>
                <a:gd name="T7" fmla="*/ 0 h 17"/>
                <a:gd name="T8" fmla="*/ 0 w 41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"/>
                <a:gd name="T16" fmla="*/ 0 h 17"/>
                <a:gd name="T17" fmla="*/ 41 w 4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" h="17">
                  <a:moveTo>
                    <a:pt x="0" y="2"/>
                  </a:moveTo>
                  <a:lnTo>
                    <a:pt x="3" y="16"/>
                  </a:lnTo>
                  <a:lnTo>
                    <a:pt x="40" y="13"/>
                  </a:lnTo>
                  <a:lnTo>
                    <a:pt x="3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0" name="Freeform 2034"/>
            <p:cNvSpPr>
              <a:spLocks/>
            </p:cNvSpPr>
            <p:nvPr/>
          </p:nvSpPr>
          <p:spPr bwMode="auto">
            <a:xfrm>
              <a:off x="2598" y="2910"/>
              <a:ext cx="17" cy="17"/>
            </a:xfrm>
            <a:custGeom>
              <a:avLst/>
              <a:gdLst>
                <a:gd name="T0" fmla="*/ 4 w 17"/>
                <a:gd name="T1" fmla="*/ 0 h 17"/>
                <a:gd name="T2" fmla="*/ 16 w 17"/>
                <a:gd name="T3" fmla="*/ 9 h 17"/>
                <a:gd name="T4" fmla="*/ 16 w 17"/>
                <a:gd name="T5" fmla="*/ 16 h 17"/>
                <a:gd name="T6" fmla="*/ 0 w 17"/>
                <a:gd name="T7" fmla="*/ 5 h 17"/>
                <a:gd name="T8" fmla="*/ 4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4" y="0"/>
                  </a:moveTo>
                  <a:lnTo>
                    <a:pt x="16" y="9"/>
                  </a:lnTo>
                  <a:lnTo>
                    <a:pt x="16" y="1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1" name="Freeform 2035"/>
            <p:cNvSpPr>
              <a:spLocks/>
            </p:cNvSpPr>
            <p:nvPr/>
          </p:nvSpPr>
          <p:spPr bwMode="auto">
            <a:xfrm>
              <a:off x="2602" y="2920"/>
              <a:ext cx="40" cy="17"/>
            </a:xfrm>
            <a:custGeom>
              <a:avLst/>
              <a:gdLst>
                <a:gd name="T0" fmla="*/ 1 w 40"/>
                <a:gd name="T1" fmla="*/ 2 h 17"/>
                <a:gd name="T2" fmla="*/ 0 w 40"/>
                <a:gd name="T3" fmla="*/ 16 h 17"/>
                <a:gd name="T4" fmla="*/ 39 w 40"/>
                <a:gd name="T5" fmla="*/ 13 h 17"/>
                <a:gd name="T6" fmla="*/ 39 w 40"/>
                <a:gd name="T7" fmla="*/ 0 h 17"/>
                <a:gd name="T8" fmla="*/ 1 w 40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17"/>
                <a:gd name="T17" fmla="*/ 40 w 40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17">
                  <a:moveTo>
                    <a:pt x="1" y="2"/>
                  </a:moveTo>
                  <a:lnTo>
                    <a:pt x="0" y="16"/>
                  </a:lnTo>
                  <a:lnTo>
                    <a:pt x="39" y="13"/>
                  </a:lnTo>
                  <a:lnTo>
                    <a:pt x="39" y="0"/>
                  </a:lnTo>
                  <a:lnTo>
                    <a:pt x="1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2" name="Freeform 2036"/>
            <p:cNvSpPr>
              <a:spLocks/>
            </p:cNvSpPr>
            <p:nvPr/>
          </p:nvSpPr>
          <p:spPr bwMode="auto">
            <a:xfrm>
              <a:off x="2576" y="2926"/>
              <a:ext cx="17" cy="17"/>
            </a:xfrm>
            <a:custGeom>
              <a:avLst/>
              <a:gdLst>
                <a:gd name="T0" fmla="*/ 16 w 17"/>
                <a:gd name="T1" fmla="*/ 10 h 17"/>
                <a:gd name="T2" fmla="*/ 9 w 17"/>
                <a:gd name="T3" fmla="*/ 16 h 17"/>
                <a:gd name="T4" fmla="*/ 0 w 17"/>
                <a:gd name="T5" fmla="*/ 3 h 17"/>
                <a:gd name="T6" fmla="*/ 6 w 17"/>
                <a:gd name="T7" fmla="*/ 0 h 17"/>
                <a:gd name="T8" fmla="*/ 16 w 17"/>
                <a:gd name="T9" fmla="*/ 1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3"/>
                  </a:lnTo>
                  <a:lnTo>
                    <a:pt x="6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3" name="Freeform 2037"/>
            <p:cNvSpPr>
              <a:spLocks/>
            </p:cNvSpPr>
            <p:nvPr/>
          </p:nvSpPr>
          <p:spPr bwMode="auto">
            <a:xfrm>
              <a:off x="2581" y="2940"/>
              <a:ext cx="17" cy="17"/>
            </a:xfrm>
            <a:custGeom>
              <a:avLst/>
              <a:gdLst>
                <a:gd name="T0" fmla="*/ 2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2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4" name="Freeform 2038"/>
            <p:cNvSpPr>
              <a:spLocks/>
            </p:cNvSpPr>
            <p:nvPr/>
          </p:nvSpPr>
          <p:spPr bwMode="auto">
            <a:xfrm>
              <a:off x="2576" y="292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5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5" name="Freeform 2039"/>
            <p:cNvSpPr>
              <a:spLocks/>
            </p:cNvSpPr>
            <p:nvPr/>
          </p:nvSpPr>
          <p:spPr bwMode="auto">
            <a:xfrm>
              <a:off x="2624" y="2961"/>
              <a:ext cx="35" cy="17"/>
            </a:xfrm>
            <a:custGeom>
              <a:avLst/>
              <a:gdLst>
                <a:gd name="T0" fmla="*/ 0 w 35"/>
                <a:gd name="T1" fmla="*/ 16 h 17"/>
                <a:gd name="T2" fmla="*/ 4 w 35"/>
                <a:gd name="T3" fmla="*/ 2 h 17"/>
                <a:gd name="T4" fmla="*/ 32 w 35"/>
                <a:gd name="T5" fmla="*/ 0 h 17"/>
                <a:gd name="T6" fmla="*/ 34 w 35"/>
                <a:gd name="T7" fmla="*/ 13 h 17"/>
                <a:gd name="T8" fmla="*/ 0 w 35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17"/>
                <a:gd name="T17" fmla="*/ 35 w 3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17">
                  <a:moveTo>
                    <a:pt x="0" y="16"/>
                  </a:moveTo>
                  <a:lnTo>
                    <a:pt x="4" y="2"/>
                  </a:lnTo>
                  <a:lnTo>
                    <a:pt x="32" y="0"/>
                  </a:lnTo>
                  <a:lnTo>
                    <a:pt x="34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6" name="Freeform 2040"/>
            <p:cNvSpPr>
              <a:spLocks/>
            </p:cNvSpPr>
            <p:nvPr/>
          </p:nvSpPr>
          <p:spPr bwMode="auto">
            <a:xfrm>
              <a:off x="2624" y="2959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6 h 17"/>
                <a:gd name="T4" fmla="*/ 8 w 17"/>
                <a:gd name="T5" fmla="*/ 0 h 17"/>
                <a:gd name="T6" fmla="*/ 16 w 17"/>
                <a:gd name="T7" fmla="*/ 5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6"/>
                  </a:lnTo>
                  <a:lnTo>
                    <a:pt x="8" y="0"/>
                  </a:lnTo>
                  <a:lnTo>
                    <a:pt x="16" y="5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7" name="Freeform 2041"/>
            <p:cNvSpPr>
              <a:spLocks/>
            </p:cNvSpPr>
            <p:nvPr/>
          </p:nvSpPr>
          <p:spPr bwMode="auto">
            <a:xfrm>
              <a:off x="2601" y="2933"/>
              <a:ext cx="48" cy="17"/>
            </a:xfrm>
            <a:custGeom>
              <a:avLst/>
              <a:gdLst>
                <a:gd name="T0" fmla="*/ 0 w 48"/>
                <a:gd name="T1" fmla="*/ 16 h 17"/>
                <a:gd name="T2" fmla="*/ 3 w 48"/>
                <a:gd name="T3" fmla="*/ 2 h 17"/>
                <a:gd name="T4" fmla="*/ 45 w 48"/>
                <a:gd name="T5" fmla="*/ 0 h 17"/>
                <a:gd name="T6" fmla="*/ 47 w 48"/>
                <a:gd name="T7" fmla="*/ 13 h 17"/>
                <a:gd name="T8" fmla="*/ 0 w 48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7"/>
                <a:gd name="T17" fmla="*/ 48 w 4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7">
                  <a:moveTo>
                    <a:pt x="0" y="16"/>
                  </a:moveTo>
                  <a:lnTo>
                    <a:pt x="3" y="2"/>
                  </a:lnTo>
                  <a:lnTo>
                    <a:pt x="45" y="0"/>
                  </a:lnTo>
                  <a:lnTo>
                    <a:pt x="47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8" name="Freeform 2042"/>
            <p:cNvSpPr>
              <a:spLocks/>
            </p:cNvSpPr>
            <p:nvPr/>
          </p:nvSpPr>
          <p:spPr bwMode="auto">
            <a:xfrm>
              <a:off x="2598" y="2926"/>
              <a:ext cx="17" cy="17"/>
            </a:xfrm>
            <a:custGeom>
              <a:avLst/>
              <a:gdLst>
                <a:gd name="T0" fmla="*/ 16 w 17"/>
                <a:gd name="T1" fmla="*/ 8 h 17"/>
                <a:gd name="T2" fmla="*/ 8 w 17"/>
                <a:gd name="T3" fmla="*/ 16 h 17"/>
                <a:gd name="T4" fmla="*/ 0 w 17"/>
                <a:gd name="T5" fmla="*/ 6 h 17"/>
                <a:gd name="T6" fmla="*/ 8 w 17"/>
                <a:gd name="T7" fmla="*/ 0 h 17"/>
                <a:gd name="T8" fmla="*/ 16 w 17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8"/>
                  </a:moveTo>
                  <a:lnTo>
                    <a:pt x="8" y="16"/>
                  </a:lnTo>
                  <a:lnTo>
                    <a:pt x="0" y="6"/>
                  </a:lnTo>
                  <a:lnTo>
                    <a:pt x="8" y="0"/>
                  </a:lnTo>
                  <a:lnTo>
                    <a:pt x="16" y="8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39" name="Freeform 2043"/>
            <p:cNvSpPr>
              <a:spLocks/>
            </p:cNvSpPr>
            <p:nvPr/>
          </p:nvSpPr>
          <p:spPr bwMode="auto">
            <a:xfrm>
              <a:off x="2602" y="2926"/>
              <a:ext cx="47" cy="17"/>
            </a:xfrm>
            <a:custGeom>
              <a:avLst/>
              <a:gdLst>
                <a:gd name="T0" fmla="*/ 0 w 47"/>
                <a:gd name="T1" fmla="*/ 2 h 17"/>
                <a:gd name="T2" fmla="*/ 42 w 47"/>
                <a:gd name="T3" fmla="*/ 0 h 17"/>
                <a:gd name="T4" fmla="*/ 46 w 47"/>
                <a:gd name="T5" fmla="*/ 13 h 17"/>
                <a:gd name="T6" fmla="*/ 2 w 47"/>
                <a:gd name="T7" fmla="*/ 16 h 17"/>
                <a:gd name="T8" fmla="*/ 0 w 4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17"/>
                <a:gd name="T17" fmla="*/ 47 w 4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17">
                  <a:moveTo>
                    <a:pt x="0" y="2"/>
                  </a:moveTo>
                  <a:lnTo>
                    <a:pt x="42" y="0"/>
                  </a:lnTo>
                  <a:lnTo>
                    <a:pt x="46" y="13"/>
                  </a:lnTo>
                  <a:lnTo>
                    <a:pt x="2" y="16"/>
                  </a:lnTo>
                  <a:lnTo>
                    <a:pt x="0" y="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0" name="Freeform 2044"/>
            <p:cNvSpPr>
              <a:spLocks/>
            </p:cNvSpPr>
            <p:nvPr/>
          </p:nvSpPr>
          <p:spPr bwMode="auto">
            <a:xfrm>
              <a:off x="2665" y="2988"/>
              <a:ext cx="150" cy="70"/>
            </a:xfrm>
            <a:custGeom>
              <a:avLst/>
              <a:gdLst>
                <a:gd name="T0" fmla="*/ 0 w 150"/>
                <a:gd name="T1" fmla="*/ 44 h 70"/>
                <a:gd name="T2" fmla="*/ 9 w 150"/>
                <a:gd name="T3" fmla="*/ 41 h 70"/>
                <a:gd name="T4" fmla="*/ 14 w 150"/>
                <a:gd name="T5" fmla="*/ 40 h 70"/>
                <a:gd name="T6" fmla="*/ 23 w 150"/>
                <a:gd name="T7" fmla="*/ 38 h 70"/>
                <a:gd name="T8" fmla="*/ 23 w 150"/>
                <a:gd name="T9" fmla="*/ 32 h 70"/>
                <a:gd name="T10" fmla="*/ 56 w 150"/>
                <a:gd name="T11" fmla="*/ 0 h 70"/>
                <a:gd name="T12" fmla="*/ 23 w 150"/>
                <a:gd name="T13" fmla="*/ 32 h 70"/>
                <a:gd name="T14" fmla="*/ 23 w 150"/>
                <a:gd name="T15" fmla="*/ 38 h 70"/>
                <a:gd name="T16" fmla="*/ 31 w 150"/>
                <a:gd name="T17" fmla="*/ 38 h 70"/>
                <a:gd name="T18" fmla="*/ 41 w 150"/>
                <a:gd name="T19" fmla="*/ 40 h 70"/>
                <a:gd name="T20" fmla="*/ 53 w 150"/>
                <a:gd name="T21" fmla="*/ 43 h 70"/>
                <a:gd name="T22" fmla="*/ 66 w 150"/>
                <a:gd name="T23" fmla="*/ 48 h 70"/>
                <a:gd name="T24" fmla="*/ 78 w 150"/>
                <a:gd name="T25" fmla="*/ 51 h 70"/>
                <a:gd name="T26" fmla="*/ 90 w 150"/>
                <a:gd name="T27" fmla="*/ 58 h 70"/>
                <a:gd name="T28" fmla="*/ 101 w 150"/>
                <a:gd name="T29" fmla="*/ 64 h 70"/>
                <a:gd name="T30" fmla="*/ 108 w 150"/>
                <a:gd name="T31" fmla="*/ 66 h 70"/>
                <a:gd name="T32" fmla="*/ 115 w 150"/>
                <a:gd name="T33" fmla="*/ 69 h 70"/>
                <a:gd name="T34" fmla="*/ 124 w 150"/>
                <a:gd name="T35" fmla="*/ 69 h 70"/>
                <a:gd name="T36" fmla="*/ 134 w 150"/>
                <a:gd name="T37" fmla="*/ 68 h 70"/>
                <a:gd name="T38" fmla="*/ 143 w 150"/>
                <a:gd name="T39" fmla="*/ 63 h 70"/>
                <a:gd name="T40" fmla="*/ 148 w 150"/>
                <a:gd name="T41" fmla="*/ 57 h 70"/>
                <a:gd name="T42" fmla="*/ 149 w 150"/>
                <a:gd name="T43" fmla="*/ 49 h 70"/>
                <a:gd name="T44" fmla="*/ 149 w 150"/>
                <a:gd name="T45" fmla="*/ 44 h 7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0"/>
                <a:gd name="T70" fmla="*/ 0 h 70"/>
                <a:gd name="T71" fmla="*/ 150 w 150"/>
                <a:gd name="T72" fmla="*/ 70 h 7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0" h="70">
                  <a:moveTo>
                    <a:pt x="0" y="44"/>
                  </a:moveTo>
                  <a:lnTo>
                    <a:pt x="9" y="41"/>
                  </a:lnTo>
                  <a:lnTo>
                    <a:pt x="14" y="40"/>
                  </a:lnTo>
                  <a:lnTo>
                    <a:pt x="23" y="38"/>
                  </a:lnTo>
                  <a:lnTo>
                    <a:pt x="23" y="32"/>
                  </a:lnTo>
                  <a:lnTo>
                    <a:pt x="56" y="0"/>
                  </a:lnTo>
                  <a:lnTo>
                    <a:pt x="23" y="32"/>
                  </a:lnTo>
                  <a:lnTo>
                    <a:pt x="23" y="38"/>
                  </a:lnTo>
                  <a:lnTo>
                    <a:pt x="31" y="38"/>
                  </a:lnTo>
                  <a:lnTo>
                    <a:pt x="41" y="40"/>
                  </a:lnTo>
                  <a:lnTo>
                    <a:pt x="53" y="43"/>
                  </a:lnTo>
                  <a:lnTo>
                    <a:pt x="66" y="48"/>
                  </a:lnTo>
                  <a:lnTo>
                    <a:pt x="78" y="51"/>
                  </a:lnTo>
                  <a:lnTo>
                    <a:pt x="90" y="58"/>
                  </a:lnTo>
                  <a:lnTo>
                    <a:pt x="101" y="64"/>
                  </a:lnTo>
                  <a:lnTo>
                    <a:pt x="108" y="66"/>
                  </a:lnTo>
                  <a:lnTo>
                    <a:pt x="115" y="69"/>
                  </a:lnTo>
                  <a:lnTo>
                    <a:pt x="124" y="69"/>
                  </a:lnTo>
                  <a:lnTo>
                    <a:pt x="134" y="68"/>
                  </a:lnTo>
                  <a:lnTo>
                    <a:pt x="143" y="63"/>
                  </a:lnTo>
                  <a:lnTo>
                    <a:pt x="148" y="57"/>
                  </a:lnTo>
                  <a:lnTo>
                    <a:pt x="149" y="49"/>
                  </a:lnTo>
                  <a:lnTo>
                    <a:pt x="149" y="44"/>
                  </a:lnTo>
                </a:path>
              </a:pathLst>
            </a:custGeom>
            <a:noFill/>
            <a:ln w="9525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1" name="Freeform 2045"/>
            <p:cNvSpPr>
              <a:spLocks/>
            </p:cNvSpPr>
            <p:nvPr/>
          </p:nvSpPr>
          <p:spPr bwMode="auto">
            <a:xfrm>
              <a:off x="2696" y="3007"/>
              <a:ext cx="17" cy="17"/>
            </a:xfrm>
            <a:custGeom>
              <a:avLst/>
              <a:gdLst>
                <a:gd name="T0" fmla="*/ 0 w 17"/>
                <a:gd name="T1" fmla="*/ 13 h 17"/>
                <a:gd name="T2" fmla="*/ 13 w 17"/>
                <a:gd name="T3" fmla="*/ 0 h 17"/>
                <a:gd name="T4" fmla="*/ 16 w 17"/>
                <a:gd name="T5" fmla="*/ 0 h 17"/>
                <a:gd name="T6" fmla="*/ 4 w 17"/>
                <a:gd name="T7" fmla="*/ 16 h 17"/>
                <a:gd name="T8" fmla="*/ 0 w 17"/>
                <a:gd name="T9" fmla="*/ 1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3"/>
                  </a:moveTo>
                  <a:lnTo>
                    <a:pt x="13" y="0"/>
                  </a:lnTo>
                  <a:lnTo>
                    <a:pt x="16" y="0"/>
                  </a:lnTo>
                  <a:lnTo>
                    <a:pt x="4" y="16"/>
                  </a:lnTo>
                  <a:lnTo>
                    <a:pt x="0" y="1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2" name="Freeform 2046"/>
            <p:cNvSpPr>
              <a:spLocks/>
            </p:cNvSpPr>
            <p:nvPr/>
          </p:nvSpPr>
          <p:spPr bwMode="auto">
            <a:xfrm>
              <a:off x="2680" y="3004"/>
              <a:ext cx="26" cy="17"/>
            </a:xfrm>
            <a:custGeom>
              <a:avLst/>
              <a:gdLst>
                <a:gd name="T0" fmla="*/ 25 w 26"/>
                <a:gd name="T1" fmla="*/ 0 h 17"/>
                <a:gd name="T2" fmla="*/ 18 w 26"/>
                <a:gd name="T3" fmla="*/ 0 h 17"/>
                <a:gd name="T4" fmla="*/ 11 w 26"/>
                <a:gd name="T5" fmla="*/ 8 h 17"/>
                <a:gd name="T6" fmla="*/ 1 w 26"/>
                <a:gd name="T7" fmla="*/ 12 h 17"/>
                <a:gd name="T8" fmla="*/ 0 w 26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7"/>
                <a:gd name="T17" fmla="*/ 26 w 26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7">
                  <a:moveTo>
                    <a:pt x="25" y="0"/>
                  </a:moveTo>
                  <a:lnTo>
                    <a:pt x="18" y="0"/>
                  </a:lnTo>
                  <a:lnTo>
                    <a:pt x="11" y="8"/>
                  </a:lnTo>
                  <a:lnTo>
                    <a:pt x="1" y="12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3" name="Freeform 2047"/>
            <p:cNvSpPr>
              <a:spLocks/>
            </p:cNvSpPr>
            <p:nvPr/>
          </p:nvSpPr>
          <p:spPr bwMode="auto">
            <a:xfrm>
              <a:off x="2336" y="2971"/>
              <a:ext cx="21" cy="17"/>
            </a:xfrm>
            <a:custGeom>
              <a:avLst/>
              <a:gdLst>
                <a:gd name="T0" fmla="*/ 0 w 21"/>
                <a:gd name="T1" fmla="*/ 16 h 17"/>
                <a:gd name="T2" fmla="*/ 2 w 21"/>
                <a:gd name="T3" fmla="*/ 5 h 17"/>
                <a:gd name="T4" fmla="*/ 20 w 21"/>
                <a:gd name="T5" fmla="*/ 0 h 17"/>
                <a:gd name="T6" fmla="*/ 19 w 21"/>
                <a:gd name="T7" fmla="*/ 13 h 17"/>
                <a:gd name="T8" fmla="*/ 0 w 21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17"/>
                <a:gd name="T17" fmla="*/ 21 w 21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17">
                  <a:moveTo>
                    <a:pt x="0" y="16"/>
                  </a:moveTo>
                  <a:lnTo>
                    <a:pt x="2" y="5"/>
                  </a:lnTo>
                  <a:lnTo>
                    <a:pt x="20" y="0"/>
                  </a:lnTo>
                  <a:lnTo>
                    <a:pt x="19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4" name="Freeform 2048"/>
            <p:cNvSpPr>
              <a:spLocks/>
            </p:cNvSpPr>
            <p:nvPr/>
          </p:nvSpPr>
          <p:spPr bwMode="auto">
            <a:xfrm>
              <a:off x="2336" y="2959"/>
              <a:ext cx="17" cy="19"/>
            </a:xfrm>
            <a:custGeom>
              <a:avLst/>
              <a:gdLst>
                <a:gd name="T0" fmla="*/ 8 w 17"/>
                <a:gd name="T1" fmla="*/ 18 h 19"/>
                <a:gd name="T2" fmla="*/ 0 w 17"/>
                <a:gd name="T3" fmla="*/ 4 h 19"/>
                <a:gd name="T4" fmla="*/ 8 w 17"/>
                <a:gd name="T5" fmla="*/ 0 h 19"/>
                <a:gd name="T6" fmla="*/ 16 w 17"/>
                <a:gd name="T7" fmla="*/ 12 h 19"/>
                <a:gd name="T8" fmla="*/ 8 w 17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9"/>
                <a:gd name="T17" fmla="*/ 17 w 17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9">
                  <a:moveTo>
                    <a:pt x="8" y="18"/>
                  </a:moveTo>
                  <a:lnTo>
                    <a:pt x="0" y="4"/>
                  </a:lnTo>
                  <a:lnTo>
                    <a:pt x="8" y="0"/>
                  </a:lnTo>
                  <a:lnTo>
                    <a:pt x="16" y="12"/>
                  </a:lnTo>
                  <a:lnTo>
                    <a:pt x="8" y="18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5" name="Freeform 2049"/>
            <p:cNvSpPr>
              <a:spLocks/>
            </p:cNvSpPr>
            <p:nvPr/>
          </p:nvSpPr>
          <p:spPr bwMode="auto">
            <a:xfrm>
              <a:off x="2340" y="2959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2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6" name="Freeform 2050"/>
            <p:cNvSpPr>
              <a:spLocks/>
            </p:cNvSpPr>
            <p:nvPr/>
          </p:nvSpPr>
          <p:spPr bwMode="auto">
            <a:xfrm>
              <a:off x="2366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6 h 17"/>
                <a:gd name="T4" fmla="*/ 15 w 17"/>
                <a:gd name="T5" fmla="*/ 0 h 17"/>
                <a:gd name="T6" fmla="*/ 16 w 17"/>
                <a:gd name="T7" fmla="*/ 13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6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7" name="Freeform 2051"/>
            <p:cNvSpPr>
              <a:spLocks/>
            </p:cNvSpPr>
            <p:nvPr/>
          </p:nvSpPr>
          <p:spPr bwMode="auto">
            <a:xfrm>
              <a:off x="2360" y="2957"/>
              <a:ext cx="17" cy="17"/>
            </a:xfrm>
            <a:custGeom>
              <a:avLst/>
              <a:gdLst>
                <a:gd name="T0" fmla="*/ 8 w 17"/>
                <a:gd name="T1" fmla="*/ 16 h 17"/>
                <a:gd name="T2" fmla="*/ 0 w 17"/>
                <a:gd name="T3" fmla="*/ 4 h 17"/>
                <a:gd name="T4" fmla="*/ 13 w 17"/>
                <a:gd name="T5" fmla="*/ 0 h 17"/>
                <a:gd name="T6" fmla="*/ 16 w 17"/>
                <a:gd name="T7" fmla="*/ 11 h 17"/>
                <a:gd name="T8" fmla="*/ 8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16"/>
                  </a:moveTo>
                  <a:lnTo>
                    <a:pt x="0" y="4"/>
                  </a:lnTo>
                  <a:lnTo>
                    <a:pt x="13" y="0"/>
                  </a:lnTo>
                  <a:lnTo>
                    <a:pt x="16" y="11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8" name="Freeform 2052"/>
            <p:cNvSpPr>
              <a:spLocks/>
            </p:cNvSpPr>
            <p:nvPr/>
          </p:nvSpPr>
          <p:spPr bwMode="auto">
            <a:xfrm>
              <a:off x="2366" y="2957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0 h 17"/>
                <a:gd name="T4" fmla="*/ 12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49" name="Freeform 2053"/>
            <p:cNvSpPr>
              <a:spLocks/>
            </p:cNvSpPr>
            <p:nvPr/>
          </p:nvSpPr>
          <p:spPr bwMode="auto">
            <a:xfrm>
              <a:off x="2336" y="2973"/>
              <a:ext cx="37" cy="17"/>
            </a:xfrm>
            <a:custGeom>
              <a:avLst/>
              <a:gdLst>
                <a:gd name="T0" fmla="*/ 0 w 37"/>
                <a:gd name="T1" fmla="*/ 2 h 17"/>
                <a:gd name="T2" fmla="*/ 3 w 37"/>
                <a:gd name="T3" fmla="*/ 16 h 17"/>
                <a:gd name="T4" fmla="*/ 36 w 37"/>
                <a:gd name="T5" fmla="*/ 13 h 17"/>
                <a:gd name="T6" fmla="*/ 33 w 37"/>
                <a:gd name="T7" fmla="*/ 0 h 17"/>
                <a:gd name="T8" fmla="*/ 0 w 3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7"/>
                <a:gd name="T17" fmla="*/ 37 w 3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7">
                  <a:moveTo>
                    <a:pt x="0" y="2"/>
                  </a:moveTo>
                  <a:lnTo>
                    <a:pt x="3" y="16"/>
                  </a:lnTo>
                  <a:lnTo>
                    <a:pt x="36" y="13"/>
                  </a:lnTo>
                  <a:lnTo>
                    <a:pt x="33" y="0"/>
                  </a:lnTo>
                  <a:lnTo>
                    <a:pt x="0" y="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0" name="Freeform 2054"/>
            <p:cNvSpPr>
              <a:spLocks/>
            </p:cNvSpPr>
            <p:nvPr/>
          </p:nvSpPr>
          <p:spPr bwMode="auto">
            <a:xfrm>
              <a:off x="2394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3 h 17"/>
                <a:gd name="T4" fmla="*/ 14 w 17"/>
                <a:gd name="T5" fmla="*/ 0 h 17"/>
                <a:gd name="T6" fmla="*/ 16 w 17"/>
                <a:gd name="T7" fmla="*/ 16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3"/>
                  </a:lnTo>
                  <a:lnTo>
                    <a:pt x="14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1" name="Freeform 2055"/>
            <p:cNvSpPr>
              <a:spLocks/>
            </p:cNvSpPr>
            <p:nvPr/>
          </p:nvSpPr>
          <p:spPr bwMode="auto">
            <a:xfrm>
              <a:off x="2394" y="2955"/>
              <a:ext cx="17" cy="17"/>
            </a:xfrm>
            <a:custGeom>
              <a:avLst/>
              <a:gdLst>
                <a:gd name="T0" fmla="*/ 2 w 17"/>
                <a:gd name="T1" fmla="*/ 16 h 17"/>
                <a:gd name="T2" fmla="*/ 0 w 17"/>
                <a:gd name="T3" fmla="*/ 1 h 17"/>
                <a:gd name="T4" fmla="*/ 13 w 17"/>
                <a:gd name="T5" fmla="*/ 0 h 17"/>
                <a:gd name="T6" fmla="*/ 16 w 17"/>
                <a:gd name="T7" fmla="*/ 14 h 17"/>
                <a:gd name="T8" fmla="*/ 2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2" name="Freeform 2056"/>
            <p:cNvSpPr>
              <a:spLocks/>
            </p:cNvSpPr>
            <p:nvPr/>
          </p:nvSpPr>
          <p:spPr bwMode="auto">
            <a:xfrm>
              <a:off x="2389" y="2955"/>
              <a:ext cx="17" cy="17"/>
            </a:xfrm>
            <a:custGeom>
              <a:avLst/>
              <a:gdLst>
                <a:gd name="T0" fmla="*/ 9 w 17"/>
                <a:gd name="T1" fmla="*/ 0 h 17"/>
                <a:gd name="T2" fmla="*/ 0 w 17"/>
                <a:gd name="T3" fmla="*/ 4 h 17"/>
                <a:gd name="T4" fmla="*/ 6 w 17"/>
                <a:gd name="T5" fmla="*/ 16 h 17"/>
                <a:gd name="T6" fmla="*/ 16 w 17"/>
                <a:gd name="T7" fmla="*/ 9 h 17"/>
                <a:gd name="T8" fmla="*/ 9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9" y="0"/>
                  </a:moveTo>
                  <a:lnTo>
                    <a:pt x="0" y="4"/>
                  </a:lnTo>
                  <a:lnTo>
                    <a:pt x="6" y="16"/>
                  </a:lnTo>
                  <a:lnTo>
                    <a:pt x="16" y="9"/>
                  </a:lnTo>
                  <a:lnTo>
                    <a:pt x="9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3" name="Freeform 2057"/>
            <p:cNvSpPr>
              <a:spLocks/>
            </p:cNvSpPr>
            <p:nvPr/>
          </p:nvSpPr>
          <p:spPr bwMode="auto">
            <a:xfrm>
              <a:off x="2416" y="2955"/>
              <a:ext cx="17" cy="17"/>
            </a:xfrm>
            <a:custGeom>
              <a:avLst/>
              <a:gdLst>
                <a:gd name="T0" fmla="*/ 0 w 17"/>
                <a:gd name="T1" fmla="*/ 4 h 17"/>
                <a:gd name="T2" fmla="*/ 4 w 17"/>
                <a:gd name="T3" fmla="*/ 0 h 17"/>
                <a:gd name="T4" fmla="*/ 16 w 17"/>
                <a:gd name="T5" fmla="*/ 9 h 17"/>
                <a:gd name="T6" fmla="*/ 12 w 17"/>
                <a:gd name="T7" fmla="*/ 16 h 17"/>
                <a:gd name="T8" fmla="*/ 0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4"/>
                  </a:moveTo>
                  <a:lnTo>
                    <a:pt x="4" y="0"/>
                  </a:lnTo>
                  <a:lnTo>
                    <a:pt x="16" y="9"/>
                  </a:lnTo>
                  <a:lnTo>
                    <a:pt x="12" y="16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4" name="Freeform 2058"/>
            <p:cNvSpPr>
              <a:spLocks/>
            </p:cNvSpPr>
            <p:nvPr/>
          </p:nvSpPr>
          <p:spPr bwMode="auto">
            <a:xfrm>
              <a:off x="2420" y="2966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2 w 17"/>
                <a:gd name="T3" fmla="*/ 0 h 17"/>
                <a:gd name="T4" fmla="*/ 16 w 17"/>
                <a:gd name="T5" fmla="*/ 0 h 17"/>
                <a:gd name="T6" fmla="*/ 16 w 17"/>
                <a:gd name="T7" fmla="*/ 12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5" name="Freeform 2059"/>
            <p:cNvSpPr>
              <a:spLocks/>
            </p:cNvSpPr>
            <p:nvPr/>
          </p:nvSpPr>
          <p:spPr bwMode="auto">
            <a:xfrm>
              <a:off x="2420" y="2955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1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6" name="Freeform 2060"/>
            <p:cNvSpPr>
              <a:spLocks/>
            </p:cNvSpPr>
            <p:nvPr/>
          </p:nvSpPr>
          <p:spPr bwMode="auto">
            <a:xfrm>
              <a:off x="2441" y="2953"/>
              <a:ext cx="18" cy="17"/>
            </a:xfrm>
            <a:custGeom>
              <a:avLst/>
              <a:gdLst>
                <a:gd name="T0" fmla="*/ 0 w 18"/>
                <a:gd name="T1" fmla="*/ 0 h 17"/>
                <a:gd name="T2" fmla="*/ 5 w 18"/>
                <a:gd name="T3" fmla="*/ 16 h 17"/>
                <a:gd name="T4" fmla="*/ 17 w 18"/>
                <a:gd name="T5" fmla="*/ 14 h 17"/>
                <a:gd name="T6" fmla="*/ 12 w 18"/>
                <a:gd name="T7" fmla="*/ 0 h 17"/>
                <a:gd name="T8" fmla="*/ 0 w 18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0"/>
                  </a:moveTo>
                  <a:lnTo>
                    <a:pt x="5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7" name="Freeform 2061"/>
            <p:cNvSpPr>
              <a:spLocks/>
            </p:cNvSpPr>
            <p:nvPr/>
          </p:nvSpPr>
          <p:spPr bwMode="auto">
            <a:xfrm>
              <a:off x="2441" y="2953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9 h 17"/>
                <a:gd name="T4" fmla="*/ 12 w 17"/>
                <a:gd name="T5" fmla="*/ 16 h 17"/>
                <a:gd name="T6" fmla="*/ 0 w 17"/>
                <a:gd name="T7" fmla="*/ 5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9"/>
                  </a:lnTo>
                  <a:lnTo>
                    <a:pt x="12" y="16"/>
                  </a:lnTo>
                  <a:lnTo>
                    <a:pt x="0" y="5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8" name="Freeform 2062"/>
            <p:cNvSpPr>
              <a:spLocks/>
            </p:cNvSpPr>
            <p:nvPr/>
          </p:nvSpPr>
          <p:spPr bwMode="auto">
            <a:xfrm>
              <a:off x="2445" y="2964"/>
              <a:ext cx="17" cy="17"/>
            </a:xfrm>
            <a:custGeom>
              <a:avLst/>
              <a:gdLst>
                <a:gd name="T0" fmla="*/ 2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2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59" name="Freeform 2063"/>
            <p:cNvSpPr>
              <a:spLocks/>
            </p:cNvSpPr>
            <p:nvPr/>
          </p:nvSpPr>
          <p:spPr bwMode="auto">
            <a:xfrm>
              <a:off x="2466" y="2951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5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0" name="Freeform 2064"/>
            <p:cNvSpPr>
              <a:spLocks/>
            </p:cNvSpPr>
            <p:nvPr/>
          </p:nvSpPr>
          <p:spPr bwMode="auto">
            <a:xfrm>
              <a:off x="2466" y="2951"/>
              <a:ext cx="17" cy="17"/>
            </a:xfrm>
            <a:custGeom>
              <a:avLst/>
              <a:gdLst>
                <a:gd name="T0" fmla="*/ 8 w 17"/>
                <a:gd name="T1" fmla="*/ 0 h 17"/>
                <a:gd name="T2" fmla="*/ 16 w 17"/>
                <a:gd name="T3" fmla="*/ 9 h 17"/>
                <a:gd name="T4" fmla="*/ 16 w 17"/>
                <a:gd name="T5" fmla="*/ 16 h 17"/>
                <a:gd name="T6" fmla="*/ 0 w 17"/>
                <a:gd name="T7" fmla="*/ 5 h 17"/>
                <a:gd name="T8" fmla="*/ 8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8" y="0"/>
                  </a:moveTo>
                  <a:lnTo>
                    <a:pt x="16" y="9"/>
                  </a:lnTo>
                  <a:lnTo>
                    <a:pt x="16" y="16"/>
                  </a:lnTo>
                  <a:lnTo>
                    <a:pt x="0" y="5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1" name="Freeform 2065"/>
            <p:cNvSpPr>
              <a:spLocks/>
            </p:cNvSpPr>
            <p:nvPr/>
          </p:nvSpPr>
          <p:spPr bwMode="auto">
            <a:xfrm>
              <a:off x="2469" y="2961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 w 17"/>
                <a:gd name="T3" fmla="*/ 0 h 17"/>
                <a:gd name="T4" fmla="*/ 14 w 17"/>
                <a:gd name="T5" fmla="*/ 0 h 17"/>
                <a:gd name="T6" fmla="*/ 16 w 17"/>
                <a:gd name="T7" fmla="*/ 9 h 17"/>
                <a:gd name="T8" fmla="*/ 0 w 17"/>
                <a:gd name="T9" fmla="*/ 16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6"/>
                  </a:moveTo>
                  <a:lnTo>
                    <a:pt x="1" y="0"/>
                  </a:lnTo>
                  <a:lnTo>
                    <a:pt x="14" y="0"/>
                  </a:lnTo>
                  <a:lnTo>
                    <a:pt x="16" y="9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2" name="Freeform 2066"/>
            <p:cNvSpPr>
              <a:spLocks/>
            </p:cNvSpPr>
            <p:nvPr/>
          </p:nvSpPr>
          <p:spPr bwMode="auto">
            <a:xfrm>
              <a:off x="2493" y="2947"/>
              <a:ext cx="18" cy="17"/>
            </a:xfrm>
            <a:custGeom>
              <a:avLst/>
              <a:gdLst>
                <a:gd name="T0" fmla="*/ 0 w 18"/>
                <a:gd name="T1" fmla="*/ 1 h 17"/>
                <a:gd name="T2" fmla="*/ 4 w 18"/>
                <a:gd name="T3" fmla="*/ 16 h 17"/>
                <a:gd name="T4" fmla="*/ 17 w 18"/>
                <a:gd name="T5" fmla="*/ 16 h 17"/>
                <a:gd name="T6" fmla="*/ 12 w 18"/>
                <a:gd name="T7" fmla="*/ 0 h 17"/>
                <a:gd name="T8" fmla="*/ 0 w 18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3" name="Freeform 2067"/>
            <p:cNvSpPr>
              <a:spLocks/>
            </p:cNvSpPr>
            <p:nvPr/>
          </p:nvSpPr>
          <p:spPr bwMode="auto">
            <a:xfrm>
              <a:off x="2493" y="2947"/>
              <a:ext cx="1" cy="19"/>
            </a:xfrm>
            <a:custGeom>
              <a:avLst/>
              <a:gdLst>
                <a:gd name="T0" fmla="*/ 0 w 1"/>
                <a:gd name="T1" fmla="*/ 0 h 19"/>
                <a:gd name="T2" fmla="*/ 0 w 1"/>
                <a:gd name="T3" fmla="*/ 12 h 19"/>
                <a:gd name="T4" fmla="*/ 0 w 1"/>
                <a:gd name="T5" fmla="*/ 18 h 19"/>
                <a:gd name="T6" fmla="*/ 0 w 1"/>
                <a:gd name="T7" fmla="*/ 7 h 19"/>
                <a:gd name="T8" fmla="*/ 0 w 1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9"/>
                <a:gd name="T17" fmla="*/ 1 w 1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9">
                  <a:moveTo>
                    <a:pt x="0" y="0"/>
                  </a:moveTo>
                  <a:lnTo>
                    <a:pt x="0" y="12"/>
                  </a:lnTo>
                  <a:lnTo>
                    <a:pt x="0" y="18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4" name="Freeform 2068"/>
            <p:cNvSpPr>
              <a:spLocks/>
            </p:cNvSpPr>
            <p:nvPr/>
          </p:nvSpPr>
          <p:spPr bwMode="auto">
            <a:xfrm>
              <a:off x="2493" y="2959"/>
              <a:ext cx="18" cy="17"/>
            </a:xfrm>
            <a:custGeom>
              <a:avLst/>
              <a:gdLst>
                <a:gd name="T0" fmla="*/ 1 w 18"/>
                <a:gd name="T1" fmla="*/ 5 h 17"/>
                <a:gd name="T2" fmla="*/ 0 w 18"/>
                <a:gd name="T3" fmla="*/ 16 h 17"/>
                <a:gd name="T4" fmla="*/ 17 w 18"/>
                <a:gd name="T5" fmla="*/ 13 h 17"/>
                <a:gd name="T6" fmla="*/ 16 w 18"/>
                <a:gd name="T7" fmla="*/ 0 h 17"/>
                <a:gd name="T8" fmla="*/ 1 w 18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17"/>
                <a:gd name="T17" fmla="*/ 18 w 18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17">
                  <a:moveTo>
                    <a:pt x="1" y="5"/>
                  </a:moveTo>
                  <a:lnTo>
                    <a:pt x="0" y="16"/>
                  </a:lnTo>
                  <a:lnTo>
                    <a:pt x="17" y="13"/>
                  </a:lnTo>
                  <a:lnTo>
                    <a:pt x="16" y="0"/>
                  </a:lnTo>
                  <a:lnTo>
                    <a:pt x="1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5" name="Freeform 2069"/>
            <p:cNvSpPr>
              <a:spLocks/>
            </p:cNvSpPr>
            <p:nvPr/>
          </p:nvSpPr>
          <p:spPr bwMode="auto">
            <a:xfrm>
              <a:off x="2520" y="2947"/>
              <a:ext cx="19" cy="17"/>
            </a:xfrm>
            <a:custGeom>
              <a:avLst/>
              <a:gdLst>
                <a:gd name="T0" fmla="*/ 0 w 19"/>
                <a:gd name="T1" fmla="*/ 1 h 17"/>
                <a:gd name="T2" fmla="*/ 3 w 19"/>
                <a:gd name="T3" fmla="*/ 16 h 17"/>
                <a:gd name="T4" fmla="*/ 18 w 19"/>
                <a:gd name="T5" fmla="*/ 16 h 17"/>
                <a:gd name="T6" fmla="*/ 14 w 19"/>
                <a:gd name="T7" fmla="*/ 0 h 17"/>
                <a:gd name="T8" fmla="*/ 0 w 19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7"/>
                <a:gd name="T17" fmla="*/ 19 w 19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7">
                  <a:moveTo>
                    <a:pt x="0" y="1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6" name="Freeform 2070"/>
            <p:cNvSpPr>
              <a:spLocks/>
            </p:cNvSpPr>
            <p:nvPr/>
          </p:nvSpPr>
          <p:spPr bwMode="auto">
            <a:xfrm>
              <a:off x="2518" y="2947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5 h 17"/>
                <a:gd name="T6" fmla="*/ 4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5"/>
                  </a:lnTo>
                  <a:lnTo>
                    <a:pt x="4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7" name="Freeform 2071"/>
            <p:cNvSpPr>
              <a:spLocks/>
            </p:cNvSpPr>
            <p:nvPr/>
          </p:nvSpPr>
          <p:spPr bwMode="auto">
            <a:xfrm>
              <a:off x="2522" y="2959"/>
              <a:ext cx="17" cy="17"/>
            </a:xfrm>
            <a:custGeom>
              <a:avLst/>
              <a:gdLst>
                <a:gd name="T0" fmla="*/ 2 w 17"/>
                <a:gd name="T1" fmla="*/ 3 h 17"/>
                <a:gd name="T2" fmla="*/ 0 w 17"/>
                <a:gd name="T3" fmla="*/ 16 h 17"/>
                <a:gd name="T4" fmla="*/ 16 w 17"/>
                <a:gd name="T5" fmla="*/ 12 h 17"/>
                <a:gd name="T6" fmla="*/ 15 w 17"/>
                <a:gd name="T7" fmla="*/ 0 h 17"/>
                <a:gd name="T8" fmla="*/ 2 w 17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5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8" name="Freeform 2072"/>
            <p:cNvSpPr>
              <a:spLocks/>
            </p:cNvSpPr>
            <p:nvPr/>
          </p:nvSpPr>
          <p:spPr bwMode="auto">
            <a:xfrm>
              <a:off x="2546" y="2946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4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69" name="Freeform 2073"/>
            <p:cNvSpPr>
              <a:spLocks/>
            </p:cNvSpPr>
            <p:nvPr/>
          </p:nvSpPr>
          <p:spPr bwMode="auto">
            <a:xfrm>
              <a:off x="2545" y="2947"/>
              <a:ext cx="17" cy="17"/>
            </a:xfrm>
            <a:custGeom>
              <a:avLst/>
              <a:gdLst>
                <a:gd name="T0" fmla="*/ 16 w 17"/>
                <a:gd name="T1" fmla="*/ 12 h 17"/>
                <a:gd name="T2" fmla="*/ 10 w 17"/>
                <a:gd name="T3" fmla="*/ 16 h 17"/>
                <a:gd name="T4" fmla="*/ 0 w 17"/>
                <a:gd name="T5" fmla="*/ 4 h 17"/>
                <a:gd name="T6" fmla="*/ 10 w 17"/>
                <a:gd name="T7" fmla="*/ 0 h 17"/>
                <a:gd name="T8" fmla="*/ 16 w 17"/>
                <a:gd name="T9" fmla="*/ 1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2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10" y="0"/>
                  </a:lnTo>
                  <a:lnTo>
                    <a:pt x="16" y="12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0" name="Freeform 2074"/>
            <p:cNvSpPr>
              <a:spLocks/>
            </p:cNvSpPr>
            <p:nvPr/>
          </p:nvSpPr>
          <p:spPr bwMode="auto">
            <a:xfrm>
              <a:off x="2548" y="2957"/>
              <a:ext cx="17" cy="17"/>
            </a:xfrm>
            <a:custGeom>
              <a:avLst/>
              <a:gdLst>
                <a:gd name="T0" fmla="*/ 1 w 17"/>
                <a:gd name="T1" fmla="*/ 0 h 17"/>
                <a:gd name="T2" fmla="*/ 0 w 17"/>
                <a:gd name="T3" fmla="*/ 16 h 17"/>
                <a:gd name="T4" fmla="*/ 16 w 17"/>
                <a:gd name="T5" fmla="*/ 16 h 17"/>
                <a:gd name="T6" fmla="*/ 16 w 17"/>
                <a:gd name="T7" fmla="*/ 0 h 17"/>
                <a:gd name="T8" fmla="*/ 1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1" name="Freeform 2075"/>
            <p:cNvSpPr>
              <a:spLocks/>
            </p:cNvSpPr>
            <p:nvPr/>
          </p:nvSpPr>
          <p:spPr bwMode="auto">
            <a:xfrm>
              <a:off x="2568" y="2943"/>
              <a:ext cx="17" cy="17"/>
            </a:xfrm>
            <a:custGeom>
              <a:avLst/>
              <a:gdLst>
                <a:gd name="T0" fmla="*/ 16 w 17"/>
                <a:gd name="T1" fmla="*/ 11 h 17"/>
                <a:gd name="T2" fmla="*/ 12 w 17"/>
                <a:gd name="T3" fmla="*/ 16 h 17"/>
                <a:gd name="T4" fmla="*/ 0 w 17"/>
                <a:gd name="T5" fmla="*/ 4 h 17"/>
                <a:gd name="T6" fmla="*/ 8 w 17"/>
                <a:gd name="T7" fmla="*/ 0 h 17"/>
                <a:gd name="T8" fmla="*/ 16 w 17"/>
                <a:gd name="T9" fmla="*/ 1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2" name="Freeform 2076"/>
            <p:cNvSpPr>
              <a:spLocks/>
            </p:cNvSpPr>
            <p:nvPr/>
          </p:nvSpPr>
          <p:spPr bwMode="auto">
            <a:xfrm>
              <a:off x="2576" y="2955"/>
              <a:ext cx="17" cy="17"/>
            </a:xfrm>
            <a:custGeom>
              <a:avLst/>
              <a:gdLst>
                <a:gd name="T0" fmla="*/ 1 w 17"/>
                <a:gd name="T1" fmla="*/ 4 h 17"/>
                <a:gd name="T2" fmla="*/ 0 w 17"/>
                <a:gd name="T3" fmla="*/ 16 h 17"/>
                <a:gd name="T4" fmla="*/ 16 w 17"/>
                <a:gd name="T5" fmla="*/ 12 h 17"/>
                <a:gd name="T6" fmla="*/ 16 w 17"/>
                <a:gd name="T7" fmla="*/ 0 h 17"/>
                <a:gd name="T8" fmla="*/ 1 w 17"/>
                <a:gd name="T9" fmla="*/ 4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1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1" y="4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3" name="Freeform 2077"/>
            <p:cNvSpPr>
              <a:spLocks/>
            </p:cNvSpPr>
            <p:nvPr/>
          </p:nvSpPr>
          <p:spPr bwMode="auto">
            <a:xfrm>
              <a:off x="2576" y="2943"/>
              <a:ext cx="17" cy="17"/>
            </a:xfrm>
            <a:custGeom>
              <a:avLst/>
              <a:gdLst>
                <a:gd name="T0" fmla="*/ 0 w 17"/>
                <a:gd name="T1" fmla="*/ 1 h 17"/>
                <a:gd name="T2" fmla="*/ 2 w 17"/>
                <a:gd name="T3" fmla="*/ 16 h 17"/>
                <a:gd name="T4" fmla="*/ 16 w 17"/>
                <a:gd name="T5" fmla="*/ 14 h 17"/>
                <a:gd name="T6" fmla="*/ 13 w 17"/>
                <a:gd name="T7" fmla="*/ 0 h 17"/>
                <a:gd name="T8" fmla="*/ 0 w 17"/>
                <a:gd name="T9" fmla="*/ 1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4" name="Freeform 2078"/>
            <p:cNvSpPr>
              <a:spLocks/>
            </p:cNvSpPr>
            <p:nvPr/>
          </p:nvSpPr>
          <p:spPr bwMode="auto">
            <a:xfrm>
              <a:off x="2598" y="2942"/>
              <a:ext cx="17" cy="17"/>
            </a:xfrm>
            <a:custGeom>
              <a:avLst/>
              <a:gdLst>
                <a:gd name="T0" fmla="*/ 0 w 17"/>
                <a:gd name="T1" fmla="*/ 5 h 17"/>
                <a:gd name="T2" fmla="*/ 10 w 17"/>
                <a:gd name="T3" fmla="*/ 16 h 17"/>
                <a:gd name="T4" fmla="*/ 16 w 17"/>
                <a:gd name="T5" fmla="*/ 8 h 17"/>
                <a:gd name="T6" fmla="*/ 5 w 17"/>
                <a:gd name="T7" fmla="*/ 0 h 17"/>
                <a:gd name="T8" fmla="*/ 0 w 17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5"/>
                  </a:moveTo>
                  <a:lnTo>
                    <a:pt x="10" y="16"/>
                  </a:lnTo>
                  <a:lnTo>
                    <a:pt x="16" y="8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solidFill>
              <a:srgbClr val="60606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5" name="Freeform 2079"/>
            <p:cNvSpPr>
              <a:spLocks/>
            </p:cNvSpPr>
            <p:nvPr/>
          </p:nvSpPr>
          <p:spPr bwMode="auto">
            <a:xfrm>
              <a:off x="2601" y="2947"/>
              <a:ext cx="54" cy="17"/>
            </a:xfrm>
            <a:custGeom>
              <a:avLst/>
              <a:gdLst>
                <a:gd name="T0" fmla="*/ 0 w 54"/>
                <a:gd name="T1" fmla="*/ 16 h 17"/>
                <a:gd name="T2" fmla="*/ 1 w 54"/>
                <a:gd name="T3" fmla="*/ 2 h 17"/>
                <a:gd name="T4" fmla="*/ 53 w 54"/>
                <a:gd name="T5" fmla="*/ 0 h 17"/>
                <a:gd name="T6" fmla="*/ 53 w 54"/>
                <a:gd name="T7" fmla="*/ 10 h 17"/>
                <a:gd name="T8" fmla="*/ 53 w 54"/>
                <a:gd name="T9" fmla="*/ 9 h 17"/>
                <a:gd name="T10" fmla="*/ 0 w 54"/>
                <a:gd name="T11" fmla="*/ 16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4"/>
                <a:gd name="T19" fmla="*/ 0 h 17"/>
                <a:gd name="T20" fmla="*/ 54 w 54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4" h="17">
                  <a:moveTo>
                    <a:pt x="0" y="16"/>
                  </a:moveTo>
                  <a:lnTo>
                    <a:pt x="1" y="2"/>
                  </a:lnTo>
                  <a:lnTo>
                    <a:pt x="53" y="0"/>
                  </a:lnTo>
                  <a:lnTo>
                    <a:pt x="53" y="10"/>
                  </a:lnTo>
                  <a:lnTo>
                    <a:pt x="53" y="9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6" name="Freeform 2080"/>
            <p:cNvSpPr>
              <a:spLocks/>
            </p:cNvSpPr>
            <p:nvPr/>
          </p:nvSpPr>
          <p:spPr bwMode="auto">
            <a:xfrm>
              <a:off x="2598" y="2940"/>
              <a:ext cx="55" cy="17"/>
            </a:xfrm>
            <a:custGeom>
              <a:avLst/>
              <a:gdLst>
                <a:gd name="T0" fmla="*/ 0 w 55"/>
                <a:gd name="T1" fmla="*/ 2 h 17"/>
                <a:gd name="T2" fmla="*/ 6 w 55"/>
                <a:gd name="T3" fmla="*/ 16 h 17"/>
                <a:gd name="T4" fmla="*/ 54 w 55"/>
                <a:gd name="T5" fmla="*/ 13 h 17"/>
                <a:gd name="T6" fmla="*/ 51 w 55"/>
                <a:gd name="T7" fmla="*/ 0 h 17"/>
                <a:gd name="T8" fmla="*/ 0 w 55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17"/>
                <a:gd name="T17" fmla="*/ 55 w 5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17">
                  <a:moveTo>
                    <a:pt x="0" y="2"/>
                  </a:moveTo>
                  <a:lnTo>
                    <a:pt x="6" y="16"/>
                  </a:lnTo>
                  <a:lnTo>
                    <a:pt x="54" y="13"/>
                  </a:lnTo>
                  <a:lnTo>
                    <a:pt x="51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7" name="Freeform 2081"/>
            <p:cNvSpPr>
              <a:spLocks/>
            </p:cNvSpPr>
            <p:nvPr/>
          </p:nvSpPr>
          <p:spPr bwMode="auto">
            <a:xfrm>
              <a:off x="2382" y="2961"/>
              <a:ext cx="172" cy="20"/>
            </a:xfrm>
            <a:custGeom>
              <a:avLst/>
              <a:gdLst>
                <a:gd name="T0" fmla="*/ 0 w 172"/>
                <a:gd name="T1" fmla="*/ 10 h 20"/>
                <a:gd name="T2" fmla="*/ 2 w 172"/>
                <a:gd name="T3" fmla="*/ 19 h 20"/>
                <a:gd name="T4" fmla="*/ 171 w 172"/>
                <a:gd name="T5" fmla="*/ 7 h 20"/>
                <a:gd name="T6" fmla="*/ 167 w 172"/>
                <a:gd name="T7" fmla="*/ 0 h 20"/>
                <a:gd name="T8" fmla="*/ 0 w 172"/>
                <a:gd name="T9" fmla="*/ 1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2"/>
                <a:gd name="T16" fmla="*/ 0 h 20"/>
                <a:gd name="T17" fmla="*/ 172 w 172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2" h="20">
                  <a:moveTo>
                    <a:pt x="0" y="10"/>
                  </a:moveTo>
                  <a:lnTo>
                    <a:pt x="2" y="19"/>
                  </a:lnTo>
                  <a:lnTo>
                    <a:pt x="171" y="7"/>
                  </a:lnTo>
                  <a:lnTo>
                    <a:pt x="167" y="0"/>
                  </a:lnTo>
                  <a:lnTo>
                    <a:pt x="0" y="10"/>
                  </a:lnTo>
                </a:path>
              </a:pathLst>
            </a:custGeom>
            <a:solidFill>
              <a:srgbClr val="FFFFFF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8" name="Freeform 2082"/>
            <p:cNvSpPr>
              <a:spLocks/>
            </p:cNvSpPr>
            <p:nvPr/>
          </p:nvSpPr>
          <p:spPr bwMode="auto">
            <a:xfrm>
              <a:off x="2562" y="2961"/>
              <a:ext cx="33" cy="17"/>
            </a:xfrm>
            <a:custGeom>
              <a:avLst/>
              <a:gdLst>
                <a:gd name="T0" fmla="*/ 0 w 33"/>
                <a:gd name="T1" fmla="*/ 3 h 17"/>
                <a:gd name="T2" fmla="*/ 3 w 33"/>
                <a:gd name="T3" fmla="*/ 16 h 17"/>
                <a:gd name="T4" fmla="*/ 32 w 33"/>
                <a:gd name="T5" fmla="*/ 9 h 17"/>
                <a:gd name="T6" fmla="*/ 29 w 33"/>
                <a:gd name="T7" fmla="*/ 0 h 17"/>
                <a:gd name="T8" fmla="*/ 0 w 33"/>
                <a:gd name="T9" fmla="*/ 3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7"/>
                <a:gd name="T17" fmla="*/ 33 w 3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7">
                  <a:moveTo>
                    <a:pt x="0" y="3"/>
                  </a:moveTo>
                  <a:lnTo>
                    <a:pt x="3" y="16"/>
                  </a:lnTo>
                  <a:lnTo>
                    <a:pt x="32" y="9"/>
                  </a:lnTo>
                  <a:lnTo>
                    <a:pt x="2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79" name="Freeform 2083"/>
            <p:cNvSpPr>
              <a:spLocks/>
            </p:cNvSpPr>
            <p:nvPr/>
          </p:nvSpPr>
          <p:spPr bwMode="auto">
            <a:xfrm>
              <a:off x="2624" y="2955"/>
              <a:ext cx="35" cy="17"/>
            </a:xfrm>
            <a:custGeom>
              <a:avLst/>
              <a:gdLst>
                <a:gd name="T0" fmla="*/ 0 w 35"/>
                <a:gd name="T1" fmla="*/ 5 h 17"/>
                <a:gd name="T2" fmla="*/ 4 w 35"/>
                <a:gd name="T3" fmla="*/ 16 h 17"/>
                <a:gd name="T4" fmla="*/ 34 w 35"/>
                <a:gd name="T5" fmla="*/ 10 h 17"/>
                <a:gd name="T6" fmla="*/ 31 w 35"/>
                <a:gd name="T7" fmla="*/ 0 h 17"/>
                <a:gd name="T8" fmla="*/ 0 w 35"/>
                <a:gd name="T9" fmla="*/ 5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17"/>
                <a:gd name="T17" fmla="*/ 35 w 3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17">
                  <a:moveTo>
                    <a:pt x="0" y="5"/>
                  </a:moveTo>
                  <a:lnTo>
                    <a:pt x="4" y="16"/>
                  </a:lnTo>
                  <a:lnTo>
                    <a:pt x="34" y="10"/>
                  </a:lnTo>
                  <a:lnTo>
                    <a:pt x="31" y="0"/>
                  </a:lnTo>
                  <a:lnTo>
                    <a:pt x="0" y="5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0" name="Freeform 2084"/>
            <p:cNvSpPr>
              <a:spLocks/>
            </p:cNvSpPr>
            <p:nvPr/>
          </p:nvSpPr>
          <p:spPr bwMode="auto">
            <a:xfrm>
              <a:off x="2870" y="2932"/>
              <a:ext cx="17" cy="17"/>
            </a:xfrm>
            <a:custGeom>
              <a:avLst/>
              <a:gdLst>
                <a:gd name="T0" fmla="*/ 12 w 17"/>
                <a:gd name="T1" fmla="*/ 16 h 17"/>
                <a:gd name="T2" fmla="*/ 0 w 17"/>
                <a:gd name="T3" fmla="*/ 0 h 17"/>
                <a:gd name="T4" fmla="*/ 16 w 17"/>
                <a:gd name="T5" fmla="*/ 8 h 17"/>
                <a:gd name="T6" fmla="*/ 12 w 17"/>
                <a:gd name="T7" fmla="*/ 16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7"/>
                <a:gd name="T14" fmla="*/ 17 w 17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7">
                  <a:moveTo>
                    <a:pt x="12" y="16"/>
                  </a:moveTo>
                  <a:lnTo>
                    <a:pt x="0" y="0"/>
                  </a:lnTo>
                  <a:lnTo>
                    <a:pt x="16" y="8"/>
                  </a:lnTo>
                  <a:lnTo>
                    <a:pt x="12" y="16"/>
                  </a:lnTo>
                </a:path>
              </a:pathLst>
            </a:custGeom>
            <a:solidFill>
              <a:srgbClr val="C0C0C0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1" name="Freeform 2085"/>
            <p:cNvSpPr>
              <a:spLocks/>
            </p:cNvSpPr>
            <p:nvPr/>
          </p:nvSpPr>
          <p:spPr bwMode="auto">
            <a:xfrm>
              <a:off x="2665" y="2986"/>
              <a:ext cx="148" cy="86"/>
            </a:xfrm>
            <a:custGeom>
              <a:avLst/>
              <a:gdLst>
                <a:gd name="T0" fmla="*/ 6 w 148"/>
                <a:gd name="T1" fmla="*/ 25 h 86"/>
                <a:gd name="T2" fmla="*/ 5 w 148"/>
                <a:gd name="T3" fmla="*/ 26 h 86"/>
                <a:gd name="T4" fmla="*/ 3 w 148"/>
                <a:gd name="T5" fmla="*/ 29 h 86"/>
                <a:gd name="T6" fmla="*/ 1 w 148"/>
                <a:gd name="T7" fmla="*/ 30 h 86"/>
                <a:gd name="T8" fmla="*/ 0 w 148"/>
                <a:gd name="T9" fmla="*/ 33 h 86"/>
                <a:gd name="T10" fmla="*/ 0 w 148"/>
                <a:gd name="T11" fmla="*/ 36 h 86"/>
                <a:gd name="T12" fmla="*/ 0 w 148"/>
                <a:gd name="T13" fmla="*/ 40 h 86"/>
                <a:gd name="T14" fmla="*/ 1 w 148"/>
                <a:gd name="T15" fmla="*/ 45 h 86"/>
                <a:gd name="T16" fmla="*/ 2 w 148"/>
                <a:gd name="T17" fmla="*/ 51 h 86"/>
                <a:gd name="T18" fmla="*/ 3 w 148"/>
                <a:gd name="T19" fmla="*/ 55 h 86"/>
                <a:gd name="T20" fmla="*/ 6 w 148"/>
                <a:gd name="T21" fmla="*/ 57 h 86"/>
                <a:gd name="T22" fmla="*/ 98 w 148"/>
                <a:gd name="T23" fmla="*/ 82 h 86"/>
                <a:gd name="T24" fmla="*/ 111 w 148"/>
                <a:gd name="T25" fmla="*/ 85 h 86"/>
                <a:gd name="T26" fmla="*/ 120 w 148"/>
                <a:gd name="T27" fmla="*/ 85 h 86"/>
                <a:gd name="T28" fmla="*/ 124 w 148"/>
                <a:gd name="T29" fmla="*/ 84 h 86"/>
                <a:gd name="T30" fmla="*/ 131 w 148"/>
                <a:gd name="T31" fmla="*/ 82 h 86"/>
                <a:gd name="T32" fmla="*/ 134 w 148"/>
                <a:gd name="T33" fmla="*/ 79 h 86"/>
                <a:gd name="T34" fmla="*/ 137 w 148"/>
                <a:gd name="T35" fmla="*/ 78 h 86"/>
                <a:gd name="T36" fmla="*/ 141 w 148"/>
                <a:gd name="T37" fmla="*/ 77 h 86"/>
                <a:gd name="T38" fmla="*/ 144 w 148"/>
                <a:gd name="T39" fmla="*/ 75 h 86"/>
                <a:gd name="T40" fmla="*/ 146 w 148"/>
                <a:gd name="T41" fmla="*/ 71 h 86"/>
                <a:gd name="T42" fmla="*/ 147 w 148"/>
                <a:gd name="T43" fmla="*/ 67 h 86"/>
                <a:gd name="T44" fmla="*/ 147 w 148"/>
                <a:gd name="T45" fmla="*/ 48 h 86"/>
                <a:gd name="T46" fmla="*/ 145 w 148"/>
                <a:gd name="T47" fmla="*/ 43 h 86"/>
                <a:gd name="T48" fmla="*/ 141 w 148"/>
                <a:gd name="T49" fmla="*/ 34 h 86"/>
                <a:gd name="T50" fmla="*/ 137 w 148"/>
                <a:gd name="T51" fmla="*/ 30 h 86"/>
                <a:gd name="T52" fmla="*/ 132 w 148"/>
                <a:gd name="T53" fmla="*/ 25 h 86"/>
                <a:gd name="T54" fmla="*/ 123 w 148"/>
                <a:gd name="T55" fmla="*/ 18 h 86"/>
                <a:gd name="T56" fmla="*/ 116 w 148"/>
                <a:gd name="T57" fmla="*/ 14 h 86"/>
                <a:gd name="T58" fmla="*/ 103 w 148"/>
                <a:gd name="T59" fmla="*/ 9 h 86"/>
                <a:gd name="T60" fmla="*/ 91 w 148"/>
                <a:gd name="T61" fmla="*/ 3 h 86"/>
                <a:gd name="T62" fmla="*/ 80 w 148"/>
                <a:gd name="T63" fmla="*/ 2 h 86"/>
                <a:gd name="T64" fmla="*/ 72 w 148"/>
                <a:gd name="T65" fmla="*/ 1 h 86"/>
                <a:gd name="T66" fmla="*/ 62 w 148"/>
                <a:gd name="T67" fmla="*/ 0 h 86"/>
                <a:gd name="T68" fmla="*/ 53 w 148"/>
                <a:gd name="T69" fmla="*/ 0 h 86"/>
                <a:gd name="T70" fmla="*/ 43 w 148"/>
                <a:gd name="T71" fmla="*/ 0 h 86"/>
                <a:gd name="T72" fmla="*/ 34 w 148"/>
                <a:gd name="T73" fmla="*/ 2 h 86"/>
                <a:gd name="T74" fmla="*/ 29 w 148"/>
                <a:gd name="T75" fmla="*/ 3 h 86"/>
                <a:gd name="T76" fmla="*/ 6 w 148"/>
                <a:gd name="T77" fmla="*/ 25 h 8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48"/>
                <a:gd name="T118" fmla="*/ 0 h 86"/>
                <a:gd name="T119" fmla="*/ 148 w 148"/>
                <a:gd name="T120" fmla="*/ 86 h 8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48" h="86">
                  <a:moveTo>
                    <a:pt x="6" y="25"/>
                  </a:moveTo>
                  <a:lnTo>
                    <a:pt x="5" y="26"/>
                  </a:lnTo>
                  <a:lnTo>
                    <a:pt x="3" y="29"/>
                  </a:lnTo>
                  <a:lnTo>
                    <a:pt x="1" y="30"/>
                  </a:lnTo>
                  <a:lnTo>
                    <a:pt x="0" y="33"/>
                  </a:lnTo>
                  <a:lnTo>
                    <a:pt x="0" y="36"/>
                  </a:lnTo>
                  <a:lnTo>
                    <a:pt x="0" y="40"/>
                  </a:lnTo>
                  <a:lnTo>
                    <a:pt x="1" y="45"/>
                  </a:lnTo>
                  <a:lnTo>
                    <a:pt x="2" y="51"/>
                  </a:lnTo>
                  <a:lnTo>
                    <a:pt x="3" y="55"/>
                  </a:lnTo>
                  <a:lnTo>
                    <a:pt x="6" y="57"/>
                  </a:lnTo>
                  <a:lnTo>
                    <a:pt x="98" y="82"/>
                  </a:lnTo>
                  <a:lnTo>
                    <a:pt x="111" y="85"/>
                  </a:lnTo>
                  <a:lnTo>
                    <a:pt x="120" y="85"/>
                  </a:lnTo>
                  <a:lnTo>
                    <a:pt x="124" y="84"/>
                  </a:lnTo>
                  <a:lnTo>
                    <a:pt x="131" y="82"/>
                  </a:lnTo>
                  <a:lnTo>
                    <a:pt x="134" y="79"/>
                  </a:lnTo>
                  <a:lnTo>
                    <a:pt x="137" y="78"/>
                  </a:lnTo>
                  <a:lnTo>
                    <a:pt x="141" y="77"/>
                  </a:lnTo>
                  <a:lnTo>
                    <a:pt x="144" y="75"/>
                  </a:lnTo>
                  <a:lnTo>
                    <a:pt x="146" y="71"/>
                  </a:lnTo>
                  <a:lnTo>
                    <a:pt x="147" y="67"/>
                  </a:lnTo>
                  <a:lnTo>
                    <a:pt x="147" y="48"/>
                  </a:lnTo>
                  <a:lnTo>
                    <a:pt x="145" y="43"/>
                  </a:lnTo>
                  <a:lnTo>
                    <a:pt x="141" y="34"/>
                  </a:lnTo>
                  <a:lnTo>
                    <a:pt x="137" y="30"/>
                  </a:lnTo>
                  <a:lnTo>
                    <a:pt x="132" y="25"/>
                  </a:lnTo>
                  <a:lnTo>
                    <a:pt x="123" y="18"/>
                  </a:lnTo>
                  <a:lnTo>
                    <a:pt x="116" y="14"/>
                  </a:lnTo>
                  <a:lnTo>
                    <a:pt x="103" y="9"/>
                  </a:lnTo>
                  <a:lnTo>
                    <a:pt x="91" y="3"/>
                  </a:lnTo>
                  <a:lnTo>
                    <a:pt x="80" y="2"/>
                  </a:lnTo>
                  <a:lnTo>
                    <a:pt x="72" y="1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43" y="0"/>
                  </a:lnTo>
                  <a:lnTo>
                    <a:pt x="34" y="2"/>
                  </a:lnTo>
                  <a:lnTo>
                    <a:pt x="29" y="3"/>
                  </a:lnTo>
                  <a:lnTo>
                    <a:pt x="6" y="25"/>
                  </a:lnTo>
                </a:path>
              </a:pathLst>
            </a:custGeom>
            <a:solidFill>
              <a:srgbClr val="E0E0E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2" name="Freeform 2086"/>
            <p:cNvSpPr>
              <a:spLocks/>
            </p:cNvSpPr>
            <p:nvPr/>
          </p:nvSpPr>
          <p:spPr bwMode="auto">
            <a:xfrm>
              <a:off x="2668" y="3019"/>
              <a:ext cx="111" cy="53"/>
            </a:xfrm>
            <a:custGeom>
              <a:avLst/>
              <a:gdLst>
                <a:gd name="T0" fmla="*/ 0 w 111"/>
                <a:gd name="T1" fmla="*/ 11 h 53"/>
                <a:gd name="T2" fmla="*/ 1 w 111"/>
                <a:gd name="T3" fmla="*/ 16 h 53"/>
                <a:gd name="T4" fmla="*/ 3 w 111"/>
                <a:gd name="T5" fmla="*/ 21 h 53"/>
                <a:gd name="T6" fmla="*/ 5 w 111"/>
                <a:gd name="T7" fmla="*/ 24 h 53"/>
                <a:gd name="T8" fmla="*/ 8 w 111"/>
                <a:gd name="T9" fmla="*/ 26 h 53"/>
                <a:gd name="T10" fmla="*/ 13 w 111"/>
                <a:gd name="T11" fmla="*/ 27 h 53"/>
                <a:gd name="T12" fmla="*/ 19 w 111"/>
                <a:gd name="T13" fmla="*/ 28 h 53"/>
                <a:gd name="T14" fmla="*/ 24 w 111"/>
                <a:gd name="T15" fmla="*/ 30 h 53"/>
                <a:gd name="T16" fmla="*/ 30 w 111"/>
                <a:gd name="T17" fmla="*/ 32 h 53"/>
                <a:gd name="T18" fmla="*/ 35 w 111"/>
                <a:gd name="T19" fmla="*/ 33 h 53"/>
                <a:gd name="T20" fmla="*/ 41 w 111"/>
                <a:gd name="T21" fmla="*/ 34 h 53"/>
                <a:gd name="T22" fmla="*/ 46 w 111"/>
                <a:gd name="T23" fmla="*/ 37 h 53"/>
                <a:gd name="T24" fmla="*/ 52 w 111"/>
                <a:gd name="T25" fmla="*/ 38 h 53"/>
                <a:gd name="T26" fmla="*/ 58 w 111"/>
                <a:gd name="T27" fmla="*/ 38 h 53"/>
                <a:gd name="T28" fmla="*/ 63 w 111"/>
                <a:gd name="T29" fmla="*/ 40 h 53"/>
                <a:gd name="T30" fmla="*/ 69 w 111"/>
                <a:gd name="T31" fmla="*/ 42 h 53"/>
                <a:gd name="T32" fmla="*/ 74 w 111"/>
                <a:gd name="T33" fmla="*/ 43 h 53"/>
                <a:gd name="T34" fmla="*/ 80 w 111"/>
                <a:gd name="T35" fmla="*/ 45 h 53"/>
                <a:gd name="T36" fmla="*/ 85 w 111"/>
                <a:gd name="T37" fmla="*/ 47 h 53"/>
                <a:gd name="T38" fmla="*/ 91 w 111"/>
                <a:gd name="T39" fmla="*/ 48 h 53"/>
                <a:gd name="T40" fmla="*/ 96 w 111"/>
                <a:gd name="T41" fmla="*/ 49 h 53"/>
                <a:gd name="T42" fmla="*/ 102 w 111"/>
                <a:gd name="T43" fmla="*/ 51 h 53"/>
                <a:gd name="T44" fmla="*/ 107 w 111"/>
                <a:gd name="T45" fmla="*/ 52 h 53"/>
                <a:gd name="T46" fmla="*/ 106 w 111"/>
                <a:gd name="T47" fmla="*/ 48 h 53"/>
                <a:gd name="T48" fmla="*/ 107 w 111"/>
                <a:gd name="T49" fmla="*/ 45 h 53"/>
                <a:gd name="T50" fmla="*/ 110 w 111"/>
                <a:gd name="T51" fmla="*/ 41 h 53"/>
                <a:gd name="T52" fmla="*/ 106 w 111"/>
                <a:gd name="T53" fmla="*/ 37 h 53"/>
                <a:gd name="T54" fmla="*/ 101 w 111"/>
                <a:gd name="T55" fmla="*/ 34 h 53"/>
                <a:gd name="T56" fmla="*/ 97 w 111"/>
                <a:gd name="T57" fmla="*/ 31 h 53"/>
                <a:gd name="T58" fmla="*/ 91 w 111"/>
                <a:gd name="T59" fmla="*/ 29 h 53"/>
                <a:gd name="T60" fmla="*/ 86 w 111"/>
                <a:gd name="T61" fmla="*/ 26 h 53"/>
                <a:gd name="T62" fmla="*/ 80 w 111"/>
                <a:gd name="T63" fmla="*/ 23 h 53"/>
                <a:gd name="T64" fmla="*/ 75 w 111"/>
                <a:gd name="T65" fmla="*/ 19 h 53"/>
                <a:gd name="T66" fmla="*/ 70 w 111"/>
                <a:gd name="T67" fmla="*/ 16 h 53"/>
                <a:gd name="T68" fmla="*/ 65 w 111"/>
                <a:gd name="T69" fmla="*/ 14 h 53"/>
                <a:gd name="T70" fmla="*/ 60 w 111"/>
                <a:gd name="T71" fmla="*/ 10 h 53"/>
                <a:gd name="T72" fmla="*/ 55 w 111"/>
                <a:gd name="T73" fmla="*/ 7 h 53"/>
                <a:gd name="T74" fmla="*/ 49 w 111"/>
                <a:gd name="T75" fmla="*/ 5 h 53"/>
                <a:gd name="T76" fmla="*/ 44 w 111"/>
                <a:gd name="T77" fmla="*/ 3 h 53"/>
                <a:gd name="T78" fmla="*/ 39 w 111"/>
                <a:gd name="T79" fmla="*/ 1 h 53"/>
                <a:gd name="T80" fmla="*/ 33 w 111"/>
                <a:gd name="T81" fmla="*/ 0 h 53"/>
                <a:gd name="T82" fmla="*/ 28 w 111"/>
                <a:gd name="T83" fmla="*/ 0 h 53"/>
                <a:gd name="T84" fmla="*/ 22 w 111"/>
                <a:gd name="T85" fmla="*/ 0 h 53"/>
                <a:gd name="T86" fmla="*/ 17 w 111"/>
                <a:gd name="T87" fmla="*/ 0 h 53"/>
                <a:gd name="T88" fmla="*/ 11 w 111"/>
                <a:gd name="T89" fmla="*/ 3 h 53"/>
                <a:gd name="T90" fmla="*/ 6 w 111"/>
                <a:gd name="T91" fmla="*/ 5 h 53"/>
                <a:gd name="T92" fmla="*/ 1 w 111"/>
                <a:gd name="T93" fmla="*/ 9 h 53"/>
                <a:gd name="T94" fmla="*/ 1 w 111"/>
                <a:gd name="T95" fmla="*/ 9 h 5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11"/>
                <a:gd name="T145" fmla="*/ 0 h 53"/>
                <a:gd name="T146" fmla="*/ 111 w 111"/>
                <a:gd name="T147" fmla="*/ 53 h 5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11" h="53">
                  <a:moveTo>
                    <a:pt x="1" y="9"/>
                  </a:moveTo>
                  <a:lnTo>
                    <a:pt x="0" y="11"/>
                  </a:lnTo>
                  <a:lnTo>
                    <a:pt x="0" y="14"/>
                  </a:lnTo>
                  <a:lnTo>
                    <a:pt x="1" y="16"/>
                  </a:lnTo>
                  <a:lnTo>
                    <a:pt x="2" y="18"/>
                  </a:lnTo>
                  <a:lnTo>
                    <a:pt x="3" y="21"/>
                  </a:lnTo>
                  <a:lnTo>
                    <a:pt x="3" y="23"/>
                  </a:lnTo>
                  <a:lnTo>
                    <a:pt x="5" y="24"/>
                  </a:lnTo>
                  <a:lnTo>
                    <a:pt x="6" y="26"/>
                  </a:lnTo>
                  <a:lnTo>
                    <a:pt x="8" y="26"/>
                  </a:lnTo>
                  <a:lnTo>
                    <a:pt x="11" y="27"/>
                  </a:lnTo>
                  <a:lnTo>
                    <a:pt x="13" y="27"/>
                  </a:lnTo>
                  <a:lnTo>
                    <a:pt x="16" y="27"/>
                  </a:lnTo>
                  <a:lnTo>
                    <a:pt x="19" y="28"/>
                  </a:lnTo>
                  <a:lnTo>
                    <a:pt x="22" y="29"/>
                  </a:lnTo>
                  <a:lnTo>
                    <a:pt x="24" y="30"/>
                  </a:lnTo>
                  <a:lnTo>
                    <a:pt x="27" y="31"/>
                  </a:lnTo>
                  <a:lnTo>
                    <a:pt x="30" y="32"/>
                  </a:lnTo>
                  <a:lnTo>
                    <a:pt x="33" y="32"/>
                  </a:lnTo>
                  <a:lnTo>
                    <a:pt x="35" y="33"/>
                  </a:lnTo>
                  <a:lnTo>
                    <a:pt x="38" y="34"/>
                  </a:lnTo>
                  <a:lnTo>
                    <a:pt x="41" y="34"/>
                  </a:lnTo>
                  <a:lnTo>
                    <a:pt x="44" y="35"/>
                  </a:lnTo>
                  <a:lnTo>
                    <a:pt x="46" y="37"/>
                  </a:lnTo>
                  <a:lnTo>
                    <a:pt x="49" y="36"/>
                  </a:lnTo>
                  <a:lnTo>
                    <a:pt x="52" y="38"/>
                  </a:lnTo>
                  <a:lnTo>
                    <a:pt x="55" y="37"/>
                  </a:lnTo>
                  <a:lnTo>
                    <a:pt x="58" y="38"/>
                  </a:lnTo>
                  <a:lnTo>
                    <a:pt x="60" y="41"/>
                  </a:lnTo>
                  <a:lnTo>
                    <a:pt x="63" y="40"/>
                  </a:lnTo>
                  <a:lnTo>
                    <a:pt x="66" y="41"/>
                  </a:lnTo>
                  <a:lnTo>
                    <a:pt x="69" y="42"/>
                  </a:lnTo>
                  <a:lnTo>
                    <a:pt x="71" y="42"/>
                  </a:lnTo>
                  <a:lnTo>
                    <a:pt x="74" y="43"/>
                  </a:lnTo>
                  <a:lnTo>
                    <a:pt x="77" y="43"/>
                  </a:lnTo>
                  <a:lnTo>
                    <a:pt x="80" y="45"/>
                  </a:lnTo>
                  <a:lnTo>
                    <a:pt x="83" y="45"/>
                  </a:lnTo>
                  <a:lnTo>
                    <a:pt x="85" y="47"/>
                  </a:lnTo>
                  <a:lnTo>
                    <a:pt x="88" y="47"/>
                  </a:lnTo>
                  <a:lnTo>
                    <a:pt x="91" y="48"/>
                  </a:lnTo>
                  <a:lnTo>
                    <a:pt x="93" y="48"/>
                  </a:lnTo>
                  <a:lnTo>
                    <a:pt x="96" y="49"/>
                  </a:lnTo>
                  <a:lnTo>
                    <a:pt x="99" y="50"/>
                  </a:lnTo>
                  <a:lnTo>
                    <a:pt x="102" y="51"/>
                  </a:lnTo>
                  <a:lnTo>
                    <a:pt x="104" y="52"/>
                  </a:lnTo>
                  <a:lnTo>
                    <a:pt x="107" y="52"/>
                  </a:lnTo>
                  <a:lnTo>
                    <a:pt x="109" y="50"/>
                  </a:lnTo>
                  <a:lnTo>
                    <a:pt x="106" y="48"/>
                  </a:lnTo>
                  <a:lnTo>
                    <a:pt x="104" y="46"/>
                  </a:lnTo>
                  <a:lnTo>
                    <a:pt x="107" y="45"/>
                  </a:lnTo>
                  <a:lnTo>
                    <a:pt x="109" y="43"/>
                  </a:lnTo>
                  <a:lnTo>
                    <a:pt x="110" y="41"/>
                  </a:lnTo>
                  <a:lnTo>
                    <a:pt x="109" y="38"/>
                  </a:lnTo>
                  <a:lnTo>
                    <a:pt x="106" y="37"/>
                  </a:lnTo>
                  <a:lnTo>
                    <a:pt x="104" y="36"/>
                  </a:lnTo>
                  <a:lnTo>
                    <a:pt x="101" y="34"/>
                  </a:lnTo>
                  <a:lnTo>
                    <a:pt x="99" y="32"/>
                  </a:lnTo>
                  <a:lnTo>
                    <a:pt x="97" y="31"/>
                  </a:lnTo>
                  <a:lnTo>
                    <a:pt x="94" y="30"/>
                  </a:lnTo>
                  <a:lnTo>
                    <a:pt x="91" y="29"/>
                  </a:lnTo>
                  <a:lnTo>
                    <a:pt x="88" y="27"/>
                  </a:lnTo>
                  <a:lnTo>
                    <a:pt x="86" y="26"/>
                  </a:lnTo>
                  <a:lnTo>
                    <a:pt x="83" y="24"/>
                  </a:lnTo>
                  <a:lnTo>
                    <a:pt x="80" y="23"/>
                  </a:lnTo>
                  <a:lnTo>
                    <a:pt x="77" y="21"/>
                  </a:lnTo>
                  <a:lnTo>
                    <a:pt x="75" y="19"/>
                  </a:lnTo>
                  <a:lnTo>
                    <a:pt x="73" y="18"/>
                  </a:lnTo>
                  <a:lnTo>
                    <a:pt x="70" y="16"/>
                  </a:lnTo>
                  <a:lnTo>
                    <a:pt x="68" y="15"/>
                  </a:lnTo>
                  <a:lnTo>
                    <a:pt x="65" y="14"/>
                  </a:lnTo>
                  <a:lnTo>
                    <a:pt x="63" y="11"/>
                  </a:lnTo>
                  <a:lnTo>
                    <a:pt x="60" y="10"/>
                  </a:lnTo>
                  <a:lnTo>
                    <a:pt x="58" y="9"/>
                  </a:lnTo>
                  <a:lnTo>
                    <a:pt x="55" y="7"/>
                  </a:lnTo>
                  <a:lnTo>
                    <a:pt x="52" y="6"/>
                  </a:lnTo>
                  <a:lnTo>
                    <a:pt x="49" y="5"/>
                  </a:lnTo>
                  <a:lnTo>
                    <a:pt x="47" y="4"/>
                  </a:lnTo>
                  <a:lnTo>
                    <a:pt x="44" y="3"/>
                  </a:lnTo>
                  <a:lnTo>
                    <a:pt x="41" y="2"/>
                  </a:lnTo>
                  <a:lnTo>
                    <a:pt x="39" y="1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1" y="3"/>
                  </a:lnTo>
                  <a:lnTo>
                    <a:pt x="8" y="4"/>
                  </a:lnTo>
                  <a:lnTo>
                    <a:pt x="6" y="5"/>
                  </a:lnTo>
                  <a:lnTo>
                    <a:pt x="4" y="7"/>
                  </a:lnTo>
                  <a:lnTo>
                    <a:pt x="1" y="9"/>
                  </a:lnTo>
                  <a:lnTo>
                    <a:pt x="0" y="11"/>
                  </a:lnTo>
                  <a:lnTo>
                    <a:pt x="1" y="9"/>
                  </a:lnTo>
                </a:path>
              </a:pathLst>
            </a:custGeom>
            <a:solidFill>
              <a:schemeClr val="bg2"/>
            </a:solidFill>
            <a:ln w="9525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3" name="Freeform 2087"/>
            <p:cNvSpPr>
              <a:spLocks/>
            </p:cNvSpPr>
            <p:nvPr/>
          </p:nvSpPr>
          <p:spPr bwMode="auto">
            <a:xfrm>
              <a:off x="2669" y="3010"/>
              <a:ext cx="112" cy="47"/>
            </a:xfrm>
            <a:custGeom>
              <a:avLst/>
              <a:gdLst>
                <a:gd name="T0" fmla="*/ 111 w 112"/>
                <a:gd name="T1" fmla="*/ 43 h 47"/>
                <a:gd name="T2" fmla="*/ 108 w 112"/>
                <a:gd name="T3" fmla="*/ 44 h 47"/>
                <a:gd name="T4" fmla="*/ 103 w 112"/>
                <a:gd name="T5" fmla="*/ 41 h 47"/>
                <a:gd name="T6" fmla="*/ 97 w 112"/>
                <a:gd name="T7" fmla="*/ 37 h 47"/>
                <a:gd name="T8" fmla="*/ 92 w 112"/>
                <a:gd name="T9" fmla="*/ 32 h 47"/>
                <a:gd name="T10" fmla="*/ 86 w 112"/>
                <a:gd name="T11" fmla="*/ 28 h 47"/>
                <a:gd name="T12" fmla="*/ 81 w 112"/>
                <a:gd name="T13" fmla="*/ 25 h 47"/>
                <a:gd name="T14" fmla="*/ 77 w 112"/>
                <a:gd name="T15" fmla="*/ 20 h 47"/>
                <a:gd name="T16" fmla="*/ 71 w 112"/>
                <a:gd name="T17" fmla="*/ 17 h 47"/>
                <a:gd name="T18" fmla="*/ 66 w 112"/>
                <a:gd name="T19" fmla="*/ 14 h 47"/>
                <a:gd name="T20" fmla="*/ 61 w 112"/>
                <a:gd name="T21" fmla="*/ 11 h 47"/>
                <a:gd name="T22" fmla="*/ 55 w 112"/>
                <a:gd name="T23" fmla="*/ 9 h 47"/>
                <a:gd name="T24" fmla="*/ 50 w 112"/>
                <a:gd name="T25" fmla="*/ 6 h 47"/>
                <a:gd name="T26" fmla="*/ 44 w 112"/>
                <a:gd name="T27" fmla="*/ 4 h 47"/>
                <a:gd name="T28" fmla="*/ 39 w 112"/>
                <a:gd name="T29" fmla="*/ 2 h 47"/>
                <a:gd name="T30" fmla="*/ 33 w 112"/>
                <a:gd name="T31" fmla="*/ 1 h 47"/>
                <a:gd name="T32" fmla="*/ 28 w 112"/>
                <a:gd name="T33" fmla="*/ 1 h 47"/>
                <a:gd name="T34" fmla="*/ 22 w 112"/>
                <a:gd name="T35" fmla="*/ 0 h 47"/>
                <a:gd name="T36" fmla="*/ 17 w 112"/>
                <a:gd name="T37" fmla="*/ 1 h 47"/>
                <a:gd name="T38" fmla="*/ 11 w 112"/>
                <a:gd name="T39" fmla="*/ 2 h 47"/>
                <a:gd name="T40" fmla="*/ 6 w 112"/>
                <a:gd name="T41" fmla="*/ 3 h 47"/>
                <a:gd name="T42" fmla="*/ 1 w 112"/>
                <a:gd name="T43" fmla="*/ 6 h 47"/>
                <a:gd name="T44" fmla="*/ 0 w 112"/>
                <a:gd name="T45" fmla="*/ 11 h 47"/>
                <a:gd name="T46" fmla="*/ 0 w 112"/>
                <a:gd name="T47" fmla="*/ 16 h 47"/>
                <a:gd name="T48" fmla="*/ 5 w 112"/>
                <a:gd name="T49" fmla="*/ 16 h 47"/>
                <a:gd name="T50" fmla="*/ 11 w 112"/>
                <a:gd name="T51" fmla="*/ 15 h 47"/>
                <a:gd name="T52" fmla="*/ 16 w 112"/>
                <a:gd name="T53" fmla="*/ 12 h 47"/>
                <a:gd name="T54" fmla="*/ 22 w 112"/>
                <a:gd name="T55" fmla="*/ 11 h 47"/>
                <a:gd name="T56" fmla="*/ 27 w 112"/>
                <a:gd name="T57" fmla="*/ 10 h 47"/>
                <a:gd name="T58" fmla="*/ 33 w 112"/>
                <a:gd name="T59" fmla="*/ 11 h 47"/>
                <a:gd name="T60" fmla="*/ 38 w 112"/>
                <a:gd name="T61" fmla="*/ 12 h 47"/>
                <a:gd name="T62" fmla="*/ 44 w 112"/>
                <a:gd name="T63" fmla="*/ 14 h 47"/>
                <a:gd name="T64" fmla="*/ 49 w 112"/>
                <a:gd name="T65" fmla="*/ 16 h 47"/>
                <a:gd name="T66" fmla="*/ 55 w 112"/>
                <a:gd name="T67" fmla="*/ 19 h 47"/>
                <a:gd name="T68" fmla="*/ 60 w 112"/>
                <a:gd name="T69" fmla="*/ 20 h 47"/>
                <a:gd name="T70" fmla="*/ 65 w 112"/>
                <a:gd name="T71" fmla="*/ 24 h 47"/>
                <a:gd name="T72" fmla="*/ 69 w 112"/>
                <a:gd name="T73" fmla="*/ 26 h 47"/>
                <a:gd name="T74" fmla="*/ 74 w 112"/>
                <a:gd name="T75" fmla="*/ 28 h 47"/>
                <a:gd name="T76" fmla="*/ 79 w 112"/>
                <a:gd name="T77" fmla="*/ 31 h 47"/>
                <a:gd name="T78" fmla="*/ 84 w 112"/>
                <a:gd name="T79" fmla="*/ 34 h 47"/>
                <a:gd name="T80" fmla="*/ 88 w 112"/>
                <a:gd name="T81" fmla="*/ 37 h 47"/>
                <a:gd name="T82" fmla="*/ 93 w 112"/>
                <a:gd name="T83" fmla="*/ 40 h 47"/>
                <a:gd name="T84" fmla="*/ 98 w 112"/>
                <a:gd name="T85" fmla="*/ 43 h 47"/>
                <a:gd name="T86" fmla="*/ 104 w 112"/>
                <a:gd name="T87" fmla="*/ 44 h 47"/>
                <a:gd name="T88" fmla="*/ 109 w 112"/>
                <a:gd name="T89" fmla="*/ 46 h 4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12"/>
                <a:gd name="T136" fmla="*/ 0 h 47"/>
                <a:gd name="T137" fmla="*/ 112 w 112"/>
                <a:gd name="T138" fmla="*/ 47 h 47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12" h="47">
                  <a:moveTo>
                    <a:pt x="111" y="45"/>
                  </a:moveTo>
                  <a:lnTo>
                    <a:pt x="111" y="43"/>
                  </a:lnTo>
                  <a:lnTo>
                    <a:pt x="111" y="44"/>
                  </a:lnTo>
                  <a:lnTo>
                    <a:pt x="108" y="44"/>
                  </a:lnTo>
                  <a:lnTo>
                    <a:pt x="106" y="42"/>
                  </a:lnTo>
                  <a:lnTo>
                    <a:pt x="103" y="41"/>
                  </a:lnTo>
                  <a:lnTo>
                    <a:pt x="100" y="39"/>
                  </a:lnTo>
                  <a:lnTo>
                    <a:pt x="97" y="37"/>
                  </a:lnTo>
                  <a:lnTo>
                    <a:pt x="95" y="35"/>
                  </a:lnTo>
                  <a:lnTo>
                    <a:pt x="92" y="32"/>
                  </a:lnTo>
                  <a:lnTo>
                    <a:pt x="89" y="30"/>
                  </a:lnTo>
                  <a:lnTo>
                    <a:pt x="86" y="28"/>
                  </a:lnTo>
                  <a:lnTo>
                    <a:pt x="84" y="27"/>
                  </a:lnTo>
                  <a:lnTo>
                    <a:pt x="81" y="25"/>
                  </a:lnTo>
                  <a:lnTo>
                    <a:pt x="80" y="23"/>
                  </a:lnTo>
                  <a:lnTo>
                    <a:pt x="77" y="20"/>
                  </a:lnTo>
                  <a:lnTo>
                    <a:pt x="74" y="19"/>
                  </a:lnTo>
                  <a:lnTo>
                    <a:pt x="71" y="17"/>
                  </a:lnTo>
                  <a:lnTo>
                    <a:pt x="69" y="15"/>
                  </a:lnTo>
                  <a:lnTo>
                    <a:pt x="66" y="14"/>
                  </a:lnTo>
                  <a:lnTo>
                    <a:pt x="63" y="12"/>
                  </a:lnTo>
                  <a:lnTo>
                    <a:pt x="61" y="11"/>
                  </a:lnTo>
                  <a:lnTo>
                    <a:pt x="58" y="10"/>
                  </a:lnTo>
                  <a:lnTo>
                    <a:pt x="55" y="9"/>
                  </a:lnTo>
                  <a:lnTo>
                    <a:pt x="52" y="7"/>
                  </a:lnTo>
                  <a:lnTo>
                    <a:pt x="50" y="6"/>
                  </a:lnTo>
                  <a:lnTo>
                    <a:pt x="47" y="5"/>
                  </a:lnTo>
                  <a:lnTo>
                    <a:pt x="44" y="4"/>
                  </a:lnTo>
                  <a:lnTo>
                    <a:pt x="41" y="3"/>
                  </a:lnTo>
                  <a:lnTo>
                    <a:pt x="39" y="2"/>
                  </a:lnTo>
                  <a:lnTo>
                    <a:pt x="35" y="2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1"/>
                  </a:lnTo>
                  <a:lnTo>
                    <a:pt x="25" y="1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7" y="1"/>
                  </a:lnTo>
                  <a:lnTo>
                    <a:pt x="14" y="1"/>
                  </a:lnTo>
                  <a:lnTo>
                    <a:pt x="11" y="2"/>
                  </a:lnTo>
                  <a:lnTo>
                    <a:pt x="9" y="2"/>
                  </a:lnTo>
                  <a:lnTo>
                    <a:pt x="6" y="3"/>
                  </a:lnTo>
                  <a:lnTo>
                    <a:pt x="3" y="4"/>
                  </a:lnTo>
                  <a:lnTo>
                    <a:pt x="1" y="6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3" y="17"/>
                  </a:lnTo>
                  <a:lnTo>
                    <a:pt x="5" y="16"/>
                  </a:lnTo>
                  <a:lnTo>
                    <a:pt x="8" y="15"/>
                  </a:lnTo>
                  <a:lnTo>
                    <a:pt x="11" y="15"/>
                  </a:lnTo>
                  <a:lnTo>
                    <a:pt x="14" y="14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22" y="11"/>
                  </a:lnTo>
                  <a:lnTo>
                    <a:pt x="25" y="10"/>
                  </a:lnTo>
                  <a:lnTo>
                    <a:pt x="27" y="10"/>
                  </a:lnTo>
                  <a:lnTo>
                    <a:pt x="30" y="10"/>
                  </a:lnTo>
                  <a:lnTo>
                    <a:pt x="33" y="11"/>
                  </a:lnTo>
                  <a:lnTo>
                    <a:pt x="35" y="12"/>
                  </a:lnTo>
                  <a:lnTo>
                    <a:pt x="38" y="12"/>
                  </a:lnTo>
                  <a:lnTo>
                    <a:pt x="41" y="13"/>
                  </a:lnTo>
                  <a:lnTo>
                    <a:pt x="44" y="14"/>
                  </a:lnTo>
                  <a:lnTo>
                    <a:pt x="46" y="15"/>
                  </a:lnTo>
                  <a:lnTo>
                    <a:pt x="49" y="16"/>
                  </a:lnTo>
                  <a:lnTo>
                    <a:pt x="52" y="17"/>
                  </a:lnTo>
                  <a:lnTo>
                    <a:pt x="55" y="19"/>
                  </a:lnTo>
                  <a:lnTo>
                    <a:pt x="57" y="20"/>
                  </a:lnTo>
                  <a:lnTo>
                    <a:pt x="60" y="20"/>
                  </a:lnTo>
                  <a:lnTo>
                    <a:pt x="63" y="21"/>
                  </a:lnTo>
                  <a:lnTo>
                    <a:pt x="65" y="24"/>
                  </a:lnTo>
                  <a:lnTo>
                    <a:pt x="67" y="24"/>
                  </a:lnTo>
                  <a:lnTo>
                    <a:pt x="69" y="26"/>
                  </a:lnTo>
                  <a:lnTo>
                    <a:pt x="71" y="27"/>
                  </a:lnTo>
                  <a:lnTo>
                    <a:pt x="74" y="28"/>
                  </a:lnTo>
                  <a:lnTo>
                    <a:pt x="76" y="29"/>
                  </a:lnTo>
                  <a:lnTo>
                    <a:pt x="79" y="31"/>
                  </a:lnTo>
                  <a:lnTo>
                    <a:pt x="82" y="32"/>
                  </a:lnTo>
                  <a:lnTo>
                    <a:pt x="84" y="34"/>
                  </a:lnTo>
                  <a:lnTo>
                    <a:pt x="86" y="35"/>
                  </a:lnTo>
                  <a:lnTo>
                    <a:pt x="88" y="37"/>
                  </a:lnTo>
                  <a:lnTo>
                    <a:pt x="90" y="38"/>
                  </a:lnTo>
                  <a:lnTo>
                    <a:pt x="93" y="40"/>
                  </a:lnTo>
                  <a:lnTo>
                    <a:pt x="96" y="42"/>
                  </a:lnTo>
                  <a:lnTo>
                    <a:pt x="98" y="43"/>
                  </a:lnTo>
                  <a:lnTo>
                    <a:pt x="101" y="43"/>
                  </a:lnTo>
                  <a:lnTo>
                    <a:pt x="104" y="44"/>
                  </a:lnTo>
                  <a:lnTo>
                    <a:pt x="106" y="46"/>
                  </a:lnTo>
                  <a:lnTo>
                    <a:pt x="109" y="46"/>
                  </a:lnTo>
                  <a:lnTo>
                    <a:pt x="111" y="45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4" name="Freeform 2088"/>
            <p:cNvSpPr>
              <a:spLocks/>
            </p:cNvSpPr>
            <p:nvPr/>
          </p:nvSpPr>
          <p:spPr bwMode="auto">
            <a:xfrm>
              <a:off x="2770" y="3026"/>
              <a:ext cx="45" cy="45"/>
            </a:xfrm>
            <a:custGeom>
              <a:avLst/>
              <a:gdLst>
                <a:gd name="T0" fmla="*/ 3 w 45"/>
                <a:gd name="T1" fmla="*/ 24 h 45"/>
                <a:gd name="T2" fmla="*/ 8 w 45"/>
                <a:gd name="T3" fmla="*/ 25 h 45"/>
                <a:gd name="T4" fmla="*/ 15 w 45"/>
                <a:gd name="T5" fmla="*/ 25 h 45"/>
                <a:gd name="T6" fmla="*/ 22 w 45"/>
                <a:gd name="T7" fmla="*/ 24 h 45"/>
                <a:gd name="T8" fmla="*/ 27 w 45"/>
                <a:gd name="T9" fmla="*/ 23 h 45"/>
                <a:gd name="T10" fmla="*/ 34 w 45"/>
                <a:gd name="T11" fmla="*/ 19 h 45"/>
                <a:gd name="T12" fmla="*/ 39 w 45"/>
                <a:gd name="T13" fmla="*/ 13 h 45"/>
                <a:gd name="T14" fmla="*/ 41 w 45"/>
                <a:gd name="T15" fmla="*/ 10 h 45"/>
                <a:gd name="T16" fmla="*/ 42 w 45"/>
                <a:gd name="T17" fmla="*/ 8 h 45"/>
                <a:gd name="T18" fmla="*/ 42 w 45"/>
                <a:gd name="T19" fmla="*/ 5 h 45"/>
                <a:gd name="T20" fmla="*/ 39 w 45"/>
                <a:gd name="T21" fmla="*/ 0 h 45"/>
                <a:gd name="T22" fmla="*/ 43 w 45"/>
                <a:gd name="T23" fmla="*/ 5 h 45"/>
                <a:gd name="T24" fmla="*/ 44 w 45"/>
                <a:gd name="T25" fmla="*/ 10 h 45"/>
                <a:gd name="T26" fmla="*/ 44 w 45"/>
                <a:gd name="T27" fmla="*/ 25 h 45"/>
                <a:gd name="T28" fmla="*/ 43 w 45"/>
                <a:gd name="T29" fmla="*/ 30 h 45"/>
                <a:gd name="T30" fmla="*/ 39 w 45"/>
                <a:gd name="T31" fmla="*/ 34 h 45"/>
                <a:gd name="T32" fmla="*/ 37 w 45"/>
                <a:gd name="T33" fmla="*/ 37 h 45"/>
                <a:gd name="T34" fmla="*/ 32 w 45"/>
                <a:gd name="T35" fmla="*/ 38 h 45"/>
                <a:gd name="T36" fmla="*/ 29 w 45"/>
                <a:gd name="T37" fmla="*/ 40 h 45"/>
                <a:gd name="T38" fmla="*/ 23 w 45"/>
                <a:gd name="T39" fmla="*/ 42 h 45"/>
                <a:gd name="T40" fmla="*/ 17 w 45"/>
                <a:gd name="T41" fmla="*/ 44 h 45"/>
                <a:gd name="T42" fmla="*/ 10 w 45"/>
                <a:gd name="T43" fmla="*/ 44 h 45"/>
                <a:gd name="T44" fmla="*/ 6 w 45"/>
                <a:gd name="T45" fmla="*/ 44 h 45"/>
                <a:gd name="T46" fmla="*/ 3 w 45"/>
                <a:gd name="T47" fmla="*/ 40 h 45"/>
                <a:gd name="T48" fmla="*/ 0 w 45"/>
                <a:gd name="T49" fmla="*/ 36 h 45"/>
                <a:gd name="T50" fmla="*/ 2 w 45"/>
                <a:gd name="T51" fmla="*/ 34 h 45"/>
                <a:gd name="T52" fmla="*/ 6 w 45"/>
                <a:gd name="T53" fmla="*/ 32 h 45"/>
                <a:gd name="T54" fmla="*/ 4 w 45"/>
                <a:gd name="T55" fmla="*/ 30 h 45"/>
                <a:gd name="T56" fmla="*/ 3 w 45"/>
                <a:gd name="T57" fmla="*/ 29 h 45"/>
                <a:gd name="T58" fmla="*/ 3 w 45"/>
                <a:gd name="T59" fmla="*/ 26 h 45"/>
                <a:gd name="T60" fmla="*/ 3 w 45"/>
                <a:gd name="T61" fmla="*/ 24 h 4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5"/>
                <a:gd name="T94" fmla="*/ 0 h 45"/>
                <a:gd name="T95" fmla="*/ 45 w 45"/>
                <a:gd name="T96" fmla="*/ 45 h 4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5" h="45">
                  <a:moveTo>
                    <a:pt x="3" y="24"/>
                  </a:moveTo>
                  <a:lnTo>
                    <a:pt x="8" y="25"/>
                  </a:lnTo>
                  <a:lnTo>
                    <a:pt x="15" y="25"/>
                  </a:lnTo>
                  <a:lnTo>
                    <a:pt x="22" y="24"/>
                  </a:lnTo>
                  <a:lnTo>
                    <a:pt x="27" y="23"/>
                  </a:lnTo>
                  <a:lnTo>
                    <a:pt x="34" y="19"/>
                  </a:lnTo>
                  <a:lnTo>
                    <a:pt x="39" y="13"/>
                  </a:lnTo>
                  <a:lnTo>
                    <a:pt x="41" y="10"/>
                  </a:lnTo>
                  <a:lnTo>
                    <a:pt x="42" y="8"/>
                  </a:lnTo>
                  <a:lnTo>
                    <a:pt x="42" y="5"/>
                  </a:lnTo>
                  <a:lnTo>
                    <a:pt x="39" y="0"/>
                  </a:lnTo>
                  <a:lnTo>
                    <a:pt x="43" y="5"/>
                  </a:lnTo>
                  <a:lnTo>
                    <a:pt x="44" y="10"/>
                  </a:lnTo>
                  <a:lnTo>
                    <a:pt x="44" y="25"/>
                  </a:lnTo>
                  <a:lnTo>
                    <a:pt x="43" y="30"/>
                  </a:lnTo>
                  <a:lnTo>
                    <a:pt x="39" y="34"/>
                  </a:lnTo>
                  <a:lnTo>
                    <a:pt x="37" y="37"/>
                  </a:lnTo>
                  <a:lnTo>
                    <a:pt x="32" y="38"/>
                  </a:lnTo>
                  <a:lnTo>
                    <a:pt x="29" y="40"/>
                  </a:lnTo>
                  <a:lnTo>
                    <a:pt x="23" y="42"/>
                  </a:lnTo>
                  <a:lnTo>
                    <a:pt x="17" y="44"/>
                  </a:lnTo>
                  <a:lnTo>
                    <a:pt x="10" y="44"/>
                  </a:lnTo>
                  <a:lnTo>
                    <a:pt x="6" y="44"/>
                  </a:lnTo>
                  <a:lnTo>
                    <a:pt x="3" y="40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6" y="32"/>
                  </a:lnTo>
                  <a:lnTo>
                    <a:pt x="4" y="30"/>
                  </a:lnTo>
                  <a:lnTo>
                    <a:pt x="3" y="29"/>
                  </a:lnTo>
                  <a:lnTo>
                    <a:pt x="3" y="26"/>
                  </a:lnTo>
                  <a:lnTo>
                    <a:pt x="3" y="24"/>
                  </a:lnTo>
                </a:path>
              </a:pathLst>
            </a:custGeom>
            <a:solidFill>
              <a:srgbClr val="A0A0A0"/>
            </a:solidFill>
            <a:ln w="12700" cap="rnd">
              <a:solidFill>
                <a:srgbClr val="0070B8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5" name="Freeform 2089"/>
            <p:cNvSpPr>
              <a:spLocks/>
            </p:cNvSpPr>
            <p:nvPr/>
          </p:nvSpPr>
          <p:spPr bwMode="auto">
            <a:xfrm>
              <a:off x="2665" y="2940"/>
              <a:ext cx="237" cy="80"/>
            </a:xfrm>
            <a:custGeom>
              <a:avLst/>
              <a:gdLst>
                <a:gd name="T0" fmla="*/ 8 w 237"/>
                <a:gd name="T1" fmla="*/ 73 h 80"/>
                <a:gd name="T2" fmla="*/ 2 w 237"/>
                <a:gd name="T3" fmla="*/ 69 h 80"/>
                <a:gd name="T4" fmla="*/ 0 w 237"/>
                <a:gd name="T5" fmla="*/ 56 h 80"/>
                <a:gd name="T6" fmla="*/ 6 w 237"/>
                <a:gd name="T7" fmla="*/ 41 h 80"/>
                <a:gd name="T8" fmla="*/ 15 w 237"/>
                <a:gd name="T9" fmla="*/ 34 h 80"/>
                <a:gd name="T10" fmla="*/ 30 w 237"/>
                <a:gd name="T11" fmla="*/ 29 h 80"/>
                <a:gd name="T12" fmla="*/ 56 w 237"/>
                <a:gd name="T13" fmla="*/ 28 h 80"/>
                <a:gd name="T14" fmla="*/ 81 w 237"/>
                <a:gd name="T15" fmla="*/ 33 h 80"/>
                <a:gd name="T16" fmla="*/ 96 w 237"/>
                <a:gd name="T17" fmla="*/ 37 h 80"/>
                <a:gd name="T18" fmla="*/ 120 w 237"/>
                <a:gd name="T19" fmla="*/ 48 h 80"/>
                <a:gd name="T20" fmla="*/ 138 w 237"/>
                <a:gd name="T21" fmla="*/ 58 h 80"/>
                <a:gd name="T22" fmla="*/ 159 w 237"/>
                <a:gd name="T23" fmla="*/ 69 h 80"/>
                <a:gd name="T24" fmla="*/ 168 w 237"/>
                <a:gd name="T25" fmla="*/ 73 h 80"/>
                <a:gd name="T26" fmla="*/ 188 w 237"/>
                <a:gd name="T27" fmla="*/ 79 h 80"/>
                <a:gd name="T28" fmla="*/ 202 w 237"/>
                <a:gd name="T29" fmla="*/ 79 h 80"/>
                <a:gd name="T30" fmla="*/ 217 w 237"/>
                <a:gd name="T31" fmla="*/ 74 h 80"/>
                <a:gd name="T32" fmla="*/ 229 w 237"/>
                <a:gd name="T33" fmla="*/ 66 h 80"/>
                <a:gd name="T34" fmla="*/ 235 w 237"/>
                <a:gd name="T35" fmla="*/ 54 h 80"/>
                <a:gd name="T36" fmla="*/ 236 w 237"/>
                <a:gd name="T37" fmla="*/ 38 h 80"/>
                <a:gd name="T38" fmla="*/ 232 w 237"/>
                <a:gd name="T39" fmla="*/ 23 h 80"/>
                <a:gd name="T40" fmla="*/ 222 w 237"/>
                <a:gd name="T41" fmla="*/ 13 h 80"/>
                <a:gd name="T42" fmla="*/ 212 w 237"/>
                <a:gd name="T43" fmla="*/ 0 h 8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37"/>
                <a:gd name="T67" fmla="*/ 0 h 80"/>
                <a:gd name="T68" fmla="*/ 237 w 237"/>
                <a:gd name="T69" fmla="*/ 80 h 8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37" h="80">
                  <a:moveTo>
                    <a:pt x="8" y="73"/>
                  </a:moveTo>
                  <a:lnTo>
                    <a:pt x="2" y="69"/>
                  </a:lnTo>
                  <a:lnTo>
                    <a:pt x="0" y="56"/>
                  </a:lnTo>
                  <a:lnTo>
                    <a:pt x="6" y="41"/>
                  </a:lnTo>
                  <a:lnTo>
                    <a:pt x="15" y="34"/>
                  </a:lnTo>
                  <a:lnTo>
                    <a:pt x="30" y="29"/>
                  </a:lnTo>
                  <a:lnTo>
                    <a:pt x="56" y="28"/>
                  </a:lnTo>
                  <a:lnTo>
                    <a:pt x="81" y="33"/>
                  </a:lnTo>
                  <a:lnTo>
                    <a:pt x="96" y="37"/>
                  </a:lnTo>
                  <a:lnTo>
                    <a:pt x="120" y="48"/>
                  </a:lnTo>
                  <a:lnTo>
                    <a:pt x="138" y="58"/>
                  </a:lnTo>
                  <a:lnTo>
                    <a:pt x="159" y="69"/>
                  </a:lnTo>
                  <a:lnTo>
                    <a:pt x="168" y="73"/>
                  </a:lnTo>
                  <a:lnTo>
                    <a:pt x="188" y="79"/>
                  </a:lnTo>
                  <a:lnTo>
                    <a:pt x="202" y="79"/>
                  </a:lnTo>
                  <a:lnTo>
                    <a:pt x="217" y="74"/>
                  </a:lnTo>
                  <a:lnTo>
                    <a:pt x="229" y="66"/>
                  </a:lnTo>
                  <a:lnTo>
                    <a:pt x="235" y="54"/>
                  </a:lnTo>
                  <a:lnTo>
                    <a:pt x="236" y="38"/>
                  </a:lnTo>
                  <a:lnTo>
                    <a:pt x="232" y="23"/>
                  </a:lnTo>
                  <a:lnTo>
                    <a:pt x="222" y="13"/>
                  </a:lnTo>
                  <a:lnTo>
                    <a:pt x="212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86" name="Freeform 2090"/>
            <p:cNvSpPr>
              <a:spLocks/>
            </p:cNvSpPr>
            <p:nvPr/>
          </p:nvSpPr>
          <p:spPr bwMode="auto">
            <a:xfrm>
              <a:off x="2664" y="2935"/>
              <a:ext cx="237" cy="85"/>
            </a:xfrm>
            <a:custGeom>
              <a:avLst/>
              <a:gdLst>
                <a:gd name="T0" fmla="*/ 8 w 237"/>
                <a:gd name="T1" fmla="*/ 77 h 85"/>
                <a:gd name="T2" fmla="*/ 2 w 237"/>
                <a:gd name="T3" fmla="*/ 73 h 85"/>
                <a:gd name="T4" fmla="*/ 0 w 237"/>
                <a:gd name="T5" fmla="*/ 60 h 85"/>
                <a:gd name="T6" fmla="*/ 6 w 237"/>
                <a:gd name="T7" fmla="*/ 44 h 85"/>
                <a:gd name="T8" fmla="*/ 15 w 237"/>
                <a:gd name="T9" fmla="*/ 36 h 85"/>
                <a:gd name="T10" fmla="*/ 30 w 237"/>
                <a:gd name="T11" fmla="*/ 31 h 85"/>
                <a:gd name="T12" fmla="*/ 56 w 237"/>
                <a:gd name="T13" fmla="*/ 30 h 85"/>
                <a:gd name="T14" fmla="*/ 81 w 237"/>
                <a:gd name="T15" fmla="*/ 35 h 85"/>
                <a:gd name="T16" fmla="*/ 96 w 237"/>
                <a:gd name="T17" fmla="*/ 39 h 85"/>
                <a:gd name="T18" fmla="*/ 120 w 237"/>
                <a:gd name="T19" fmla="*/ 51 h 85"/>
                <a:gd name="T20" fmla="*/ 138 w 237"/>
                <a:gd name="T21" fmla="*/ 61 h 85"/>
                <a:gd name="T22" fmla="*/ 159 w 237"/>
                <a:gd name="T23" fmla="*/ 73 h 85"/>
                <a:gd name="T24" fmla="*/ 168 w 237"/>
                <a:gd name="T25" fmla="*/ 77 h 85"/>
                <a:gd name="T26" fmla="*/ 188 w 237"/>
                <a:gd name="T27" fmla="*/ 84 h 85"/>
                <a:gd name="T28" fmla="*/ 202 w 237"/>
                <a:gd name="T29" fmla="*/ 84 h 85"/>
                <a:gd name="T30" fmla="*/ 217 w 237"/>
                <a:gd name="T31" fmla="*/ 78 h 85"/>
                <a:gd name="T32" fmla="*/ 229 w 237"/>
                <a:gd name="T33" fmla="*/ 71 h 85"/>
                <a:gd name="T34" fmla="*/ 235 w 237"/>
                <a:gd name="T35" fmla="*/ 57 h 85"/>
                <a:gd name="T36" fmla="*/ 236 w 237"/>
                <a:gd name="T37" fmla="*/ 40 h 85"/>
                <a:gd name="T38" fmla="*/ 232 w 237"/>
                <a:gd name="T39" fmla="*/ 24 h 85"/>
                <a:gd name="T40" fmla="*/ 222 w 237"/>
                <a:gd name="T41" fmla="*/ 13 h 85"/>
                <a:gd name="T42" fmla="*/ 212 w 237"/>
                <a:gd name="T43" fmla="*/ 0 h 8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37"/>
                <a:gd name="T67" fmla="*/ 0 h 85"/>
                <a:gd name="T68" fmla="*/ 237 w 237"/>
                <a:gd name="T69" fmla="*/ 85 h 8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37" h="85">
                  <a:moveTo>
                    <a:pt x="8" y="77"/>
                  </a:moveTo>
                  <a:lnTo>
                    <a:pt x="2" y="73"/>
                  </a:lnTo>
                  <a:lnTo>
                    <a:pt x="0" y="60"/>
                  </a:lnTo>
                  <a:lnTo>
                    <a:pt x="6" y="44"/>
                  </a:lnTo>
                  <a:lnTo>
                    <a:pt x="15" y="36"/>
                  </a:lnTo>
                  <a:lnTo>
                    <a:pt x="30" y="31"/>
                  </a:lnTo>
                  <a:lnTo>
                    <a:pt x="56" y="30"/>
                  </a:lnTo>
                  <a:lnTo>
                    <a:pt x="81" y="35"/>
                  </a:lnTo>
                  <a:lnTo>
                    <a:pt x="96" y="39"/>
                  </a:lnTo>
                  <a:lnTo>
                    <a:pt x="120" y="51"/>
                  </a:lnTo>
                  <a:lnTo>
                    <a:pt x="138" y="61"/>
                  </a:lnTo>
                  <a:lnTo>
                    <a:pt x="159" y="73"/>
                  </a:lnTo>
                  <a:lnTo>
                    <a:pt x="168" y="77"/>
                  </a:lnTo>
                  <a:lnTo>
                    <a:pt x="188" y="84"/>
                  </a:lnTo>
                  <a:lnTo>
                    <a:pt x="202" y="84"/>
                  </a:lnTo>
                  <a:lnTo>
                    <a:pt x="217" y="78"/>
                  </a:lnTo>
                  <a:lnTo>
                    <a:pt x="229" y="71"/>
                  </a:lnTo>
                  <a:lnTo>
                    <a:pt x="235" y="57"/>
                  </a:lnTo>
                  <a:lnTo>
                    <a:pt x="236" y="40"/>
                  </a:lnTo>
                  <a:lnTo>
                    <a:pt x="232" y="24"/>
                  </a:lnTo>
                  <a:lnTo>
                    <a:pt x="222" y="13"/>
                  </a:lnTo>
                  <a:lnTo>
                    <a:pt x="212" y="0"/>
                  </a:lnTo>
                </a:path>
              </a:pathLst>
            </a:custGeom>
            <a:noFill/>
            <a:ln w="12700" cap="rnd">
              <a:solidFill>
                <a:srgbClr val="0070B8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>
                <a:solidFill>
                  <a:srgbClr val="0070B8"/>
                </a:solidFill>
              </a:endParaRPr>
            </a:p>
          </p:txBody>
        </p:sp>
      </p:grpSp>
      <p:graphicFrame>
        <p:nvGraphicFramePr>
          <p:cNvPr id="1589" name="Object 2091"/>
          <p:cNvGraphicFramePr>
            <a:graphicFrameLocks/>
          </p:cNvGraphicFramePr>
          <p:nvPr/>
        </p:nvGraphicFramePr>
        <p:xfrm>
          <a:off x="8368680" y="1385888"/>
          <a:ext cx="609600" cy="533400"/>
        </p:xfrm>
        <a:graphic>
          <a:graphicData uri="http://schemas.openxmlformats.org/presentationml/2006/ole">
            <p:oleObj spid="_x0000_s21507" name="Klip" r:id="rId6" imgW="4943160" imgH="3313080" progId="">
              <p:embed/>
            </p:oleObj>
          </a:graphicData>
        </a:graphic>
      </p:graphicFrame>
      <p:sp>
        <p:nvSpPr>
          <p:cNvPr id="1590" name="Line 2092"/>
          <p:cNvSpPr>
            <a:spLocks noChangeShapeType="1"/>
          </p:cNvSpPr>
          <p:nvPr/>
        </p:nvSpPr>
        <p:spPr bwMode="auto">
          <a:xfrm>
            <a:off x="4260230" y="3249613"/>
            <a:ext cx="1212850" cy="1489075"/>
          </a:xfrm>
          <a:prstGeom prst="line">
            <a:avLst/>
          </a:prstGeom>
          <a:noFill/>
          <a:ln w="28575">
            <a:solidFill>
              <a:srgbClr val="0070B8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hu-HU">
              <a:solidFill>
                <a:srgbClr val="0070B8"/>
              </a:solidFill>
            </a:endParaRPr>
          </a:p>
        </p:txBody>
      </p:sp>
      <p:sp>
        <p:nvSpPr>
          <p:cNvPr id="1591" name="Text Box 2093"/>
          <p:cNvSpPr txBox="1">
            <a:spLocks noChangeArrowheads="1"/>
          </p:cNvSpPr>
          <p:nvPr/>
        </p:nvSpPr>
        <p:spPr bwMode="auto">
          <a:xfrm>
            <a:off x="2577480" y="214788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PSTN</a:t>
            </a:r>
            <a:endParaRPr lang="hu-HU" sz="1800" b="1">
              <a:solidFill>
                <a:srgbClr val="0070B8"/>
              </a:solidFill>
              <a:latin typeface="Times New Roman" pitchFamily="18" charset="0"/>
            </a:endParaRPr>
          </a:p>
        </p:txBody>
      </p:sp>
      <p:sp>
        <p:nvSpPr>
          <p:cNvPr id="1592" name="Text Box 2094"/>
          <p:cNvSpPr txBox="1">
            <a:spLocks noChangeArrowheads="1"/>
          </p:cNvSpPr>
          <p:nvPr/>
        </p:nvSpPr>
        <p:spPr bwMode="auto">
          <a:xfrm>
            <a:off x="6082680" y="237648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PSTN</a:t>
            </a:r>
            <a:endParaRPr lang="hu-HU" sz="1800" b="1">
              <a:solidFill>
                <a:srgbClr val="0070B8"/>
              </a:solidFill>
              <a:latin typeface="Times New Roman" pitchFamily="18" charset="0"/>
            </a:endParaRPr>
          </a:p>
        </p:txBody>
      </p:sp>
      <p:grpSp>
        <p:nvGrpSpPr>
          <p:cNvPr id="7" name="Csoportba foglalás 1606"/>
          <p:cNvGrpSpPr/>
          <p:nvPr/>
        </p:nvGrpSpPr>
        <p:grpSpPr>
          <a:xfrm>
            <a:off x="1259632" y="4797152"/>
            <a:ext cx="1143000" cy="914400"/>
            <a:chOff x="1259632" y="4797152"/>
            <a:chExt cx="1143000" cy="914400"/>
          </a:xfrm>
        </p:grpSpPr>
        <p:sp>
          <p:nvSpPr>
            <p:cNvPr id="1594" name="Freeform 2096"/>
            <p:cNvSpPr>
              <a:spLocks/>
            </p:cNvSpPr>
            <p:nvPr/>
          </p:nvSpPr>
          <p:spPr bwMode="auto">
            <a:xfrm>
              <a:off x="1259632" y="4797152"/>
              <a:ext cx="1143000" cy="914400"/>
            </a:xfrm>
            <a:custGeom>
              <a:avLst/>
              <a:gdLst/>
              <a:ahLst/>
              <a:cxnLst>
                <a:cxn ang="0">
                  <a:pos x="132" y="120"/>
                </a:cxn>
                <a:cxn ang="0">
                  <a:pos x="158" y="91"/>
                </a:cxn>
                <a:cxn ang="0">
                  <a:pos x="194" y="75"/>
                </a:cxn>
                <a:cxn ang="0">
                  <a:pos x="245" y="66"/>
                </a:cxn>
                <a:cxn ang="0">
                  <a:pos x="302" y="76"/>
                </a:cxn>
                <a:cxn ang="0">
                  <a:pos x="334" y="57"/>
                </a:cxn>
                <a:cxn ang="0">
                  <a:pos x="370" y="20"/>
                </a:cxn>
                <a:cxn ang="0">
                  <a:pos x="432" y="0"/>
                </a:cxn>
                <a:cxn ang="0">
                  <a:pos x="494" y="4"/>
                </a:cxn>
                <a:cxn ang="0">
                  <a:pos x="553" y="32"/>
                </a:cxn>
                <a:cxn ang="0">
                  <a:pos x="582" y="67"/>
                </a:cxn>
                <a:cxn ang="0">
                  <a:pos x="609" y="82"/>
                </a:cxn>
                <a:cxn ang="0">
                  <a:pos x="659" y="91"/>
                </a:cxn>
                <a:cxn ang="0">
                  <a:pos x="692" y="126"/>
                </a:cxn>
                <a:cxn ang="0">
                  <a:pos x="697" y="165"/>
                </a:cxn>
                <a:cxn ang="0">
                  <a:pos x="727" y="167"/>
                </a:cxn>
                <a:cxn ang="0">
                  <a:pos x="756" y="184"/>
                </a:cxn>
                <a:cxn ang="0">
                  <a:pos x="773" y="202"/>
                </a:cxn>
                <a:cxn ang="0">
                  <a:pos x="786" y="229"/>
                </a:cxn>
                <a:cxn ang="0">
                  <a:pos x="784" y="254"/>
                </a:cxn>
                <a:cxn ang="0">
                  <a:pos x="786" y="286"/>
                </a:cxn>
                <a:cxn ang="0">
                  <a:pos x="791" y="315"/>
                </a:cxn>
                <a:cxn ang="0">
                  <a:pos x="784" y="347"/>
                </a:cxn>
                <a:cxn ang="0">
                  <a:pos x="787" y="380"/>
                </a:cxn>
                <a:cxn ang="0">
                  <a:pos x="792" y="410"/>
                </a:cxn>
                <a:cxn ang="0">
                  <a:pos x="782" y="448"/>
                </a:cxn>
                <a:cxn ang="0">
                  <a:pos x="759" y="475"/>
                </a:cxn>
                <a:cxn ang="0">
                  <a:pos x="710" y="493"/>
                </a:cxn>
                <a:cxn ang="0">
                  <a:pos x="673" y="482"/>
                </a:cxn>
                <a:cxn ang="0">
                  <a:pos x="651" y="507"/>
                </a:cxn>
                <a:cxn ang="0">
                  <a:pos x="624" y="523"/>
                </a:cxn>
                <a:cxn ang="0">
                  <a:pos x="585" y="534"/>
                </a:cxn>
                <a:cxn ang="0">
                  <a:pos x="539" y="527"/>
                </a:cxn>
                <a:cxn ang="0">
                  <a:pos x="508" y="535"/>
                </a:cxn>
                <a:cxn ang="0">
                  <a:pos x="483" y="555"/>
                </a:cxn>
                <a:cxn ang="0">
                  <a:pos x="447" y="566"/>
                </a:cxn>
                <a:cxn ang="0">
                  <a:pos x="414" y="563"/>
                </a:cxn>
                <a:cxn ang="0">
                  <a:pos x="382" y="543"/>
                </a:cxn>
                <a:cxn ang="0">
                  <a:pos x="359" y="563"/>
                </a:cxn>
                <a:cxn ang="0">
                  <a:pos x="325" y="575"/>
                </a:cxn>
                <a:cxn ang="0">
                  <a:pos x="282" y="567"/>
                </a:cxn>
                <a:cxn ang="0">
                  <a:pos x="250" y="542"/>
                </a:cxn>
                <a:cxn ang="0">
                  <a:pos x="223" y="533"/>
                </a:cxn>
                <a:cxn ang="0">
                  <a:pos x="182" y="535"/>
                </a:cxn>
                <a:cxn ang="0">
                  <a:pos x="147" y="518"/>
                </a:cxn>
                <a:cxn ang="0">
                  <a:pos x="125" y="491"/>
                </a:cxn>
                <a:cxn ang="0">
                  <a:pos x="111" y="479"/>
                </a:cxn>
                <a:cxn ang="0">
                  <a:pos x="73" y="475"/>
                </a:cxn>
                <a:cxn ang="0">
                  <a:pos x="38" y="449"/>
                </a:cxn>
                <a:cxn ang="0">
                  <a:pos x="20" y="410"/>
                </a:cxn>
                <a:cxn ang="0">
                  <a:pos x="18" y="365"/>
                </a:cxn>
                <a:cxn ang="0">
                  <a:pos x="11" y="322"/>
                </a:cxn>
                <a:cxn ang="0">
                  <a:pos x="0" y="280"/>
                </a:cxn>
                <a:cxn ang="0">
                  <a:pos x="4" y="234"/>
                </a:cxn>
                <a:cxn ang="0">
                  <a:pos x="29" y="196"/>
                </a:cxn>
                <a:cxn ang="0">
                  <a:pos x="65" y="167"/>
                </a:cxn>
                <a:cxn ang="0">
                  <a:pos x="114" y="153"/>
                </a:cxn>
                <a:cxn ang="0">
                  <a:pos x="126" y="135"/>
                </a:cxn>
              </a:cxnLst>
              <a:rect l="0" t="0" r="r" b="b"/>
              <a:pathLst>
                <a:path w="793" h="576">
                  <a:moveTo>
                    <a:pt x="126" y="135"/>
                  </a:moveTo>
                  <a:lnTo>
                    <a:pt x="132" y="120"/>
                  </a:lnTo>
                  <a:lnTo>
                    <a:pt x="142" y="103"/>
                  </a:lnTo>
                  <a:lnTo>
                    <a:pt x="158" y="91"/>
                  </a:lnTo>
                  <a:lnTo>
                    <a:pt x="177" y="80"/>
                  </a:lnTo>
                  <a:lnTo>
                    <a:pt x="194" y="75"/>
                  </a:lnTo>
                  <a:lnTo>
                    <a:pt x="214" y="69"/>
                  </a:lnTo>
                  <a:lnTo>
                    <a:pt x="245" y="66"/>
                  </a:lnTo>
                  <a:lnTo>
                    <a:pt x="274" y="69"/>
                  </a:lnTo>
                  <a:lnTo>
                    <a:pt x="302" y="76"/>
                  </a:lnTo>
                  <a:lnTo>
                    <a:pt x="322" y="83"/>
                  </a:lnTo>
                  <a:lnTo>
                    <a:pt x="334" y="57"/>
                  </a:lnTo>
                  <a:lnTo>
                    <a:pt x="350" y="37"/>
                  </a:lnTo>
                  <a:lnTo>
                    <a:pt x="370" y="20"/>
                  </a:lnTo>
                  <a:lnTo>
                    <a:pt x="398" y="9"/>
                  </a:lnTo>
                  <a:lnTo>
                    <a:pt x="432" y="0"/>
                  </a:lnTo>
                  <a:lnTo>
                    <a:pt x="465" y="0"/>
                  </a:lnTo>
                  <a:lnTo>
                    <a:pt x="494" y="4"/>
                  </a:lnTo>
                  <a:lnTo>
                    <a:pt x="527" y="14"/>
                  </a:lnTo>
                  <a:lnTo>
                    <a:pt x="553" y="32"/>
                  </a:lnTo>
                  <a:lnTo>
                    <a:pt x="571" y="50"/>
                  </a:lnTo>
                  <a:lnTo>
                    <a:pt x="582" y="67"/>
                  </a:lnTo>
                  <a:lnTo>
                    <a:pt x="585" y="89"/>
                  </a:lnTo>
                  <a:lnTo>
                    <a:pt x="609" y="82"/>
                  </a:lnTo>
                  <a:lnTo>
                    <a:pt x="635" y="84"/>
                  </a:lnTo>
                  <a:lnTo>
                    <a:pt x="659" y="91"/>
                  </a:lnTo>
                  <a:lnTo>
                    <a:pt x="678" y="107"/>
                  </a:lnTo>
                  <a:lnTo>
                    <a:pt x="692" y="126"/>
                  </a:lnTo>
                  <a:lnTo>
                    <a:pt x="697" y="149"/>
                  </a:lnTo>
                  <a:lnTo>
                    <a:pt x="697" y="165"/>
                  </a:lnTo>
                  <a:lnTo>
                    <a:pt x="710" y="164"/>
                  </a:lnTo>
                  <a:lnTo>
                    <a:pt x="727" y="167"/>
                  </a:lnTo>
                  <a:lnTo>
                    <a:pt x="743" y="175"/>
                  </a:lnTo>
                  <a:lnTo>
                    <a:pt x="756" y="184"/>
                  </a:lnTo>
                  <a:lnTo>
                    <a:pt x="765" y="192"/>
                  </a:lnTo>
                  <a:lnTo>
                    <a:pt x="773" y="202"/>
                  </a:lnTo>
                  <a:lnTo>
                    <a:pt x="781" y="214"/>
                  </a:lnTo>
                  <a:lnTo>
                    <a:pt x="786" y="229"/>
                  </a:lnTo>
                  <a:lnTo>
                    <a:pt x="787" y="241"/>
                  </a:lnTo>
                  <a:lnTo>
                    <a:pt x="784" y="254"/>
                  </a:lnTo>
                  <a:lnTo>
                    <a:pt x="779" y="269"/>
                  </a:lnTo>
                  <a:lnTo>
                    <a:pt x="786" y="286"/>
                  </a:lnTo>
                  <a:lnTo>
                    <a:pt x="789" y="300"/>
                  </a:lnTo>
                  <a:lnTo>
                    <a:pt x="791" y="315"/>
                  </a:lnTo>
                  <a:lnTo>
                    <a:pt x="787" y="335"/>
                  </a:lnTo>
                  <a:lnTo>
                    <a:pt x="784" y="347"/>
                  </a:lnTo>
                  <a:lnTo>
                    <a:pt x="775" y="361"/>
                  </a:lnTo>
                  <a:lnTo>
                    <a:pt x="787" y="380"/>
                  </a:lnTo>
                  <a:lnTo>
                    <a:pt x="791" y="393"/>
                  </a:lnTo>
                  <a:lnTo>
                    <a:pt x="792" y="410"/>
                  </a:lnTo>
                  <a:lnTo>
                    <a:pt x="789" y="428"/>
                  </a:lnTo>
                  <a:lnTo>
                    <a:pt x="782" y="448"/>
                  </a:lnTo>
                  <a:lnTo>
                    <a:pt x="773" y="462"/>
                  </a:lnTo>
                  <a:lnTo>
                    <a:pt x="759" y="475"/>
                  </a:lnTo>
                  <a:lnTo>
                    <a:pt x="735" y="488"/>
                  </a:lnTo>
                  <a:lnTo>
                    <a:pt x="710" y="493"/>
                  </a:lnTo>
                  <a:lnTo>
                    <a:pt x="687" y="489"/>
                  </a:lnTo>
                  <a:lnTo>
                    <a:pt x="673" y="482"/>
                  </a:lnTo>
                  <a:lnTo>
                    <a:pt x="662" y="496"/>
                  </a:lnTo>
                  <a:lnTo>
                    <a:pt x="651" y="507"/>
                  </a:lnTo>
                  <a:lnTo>
                    <a:pt x="642" y="514"/>
                  </a:lnTo>
                  <a:lnTo>
                    <a:pt x="624" y="523"/>
                  </a:lnTo>
                  <a:lnTo>
                    <a:pt x="609" y="530"/>
                  </a:lnTo>
                  <a:lnTo>
                    <a:pt x="585" y="534"/>
                  </a:lnTo>
                  <a:lnTo>
                    <a:pt x="562" y="533"/>
                  </a:lnTo>
                  <a:lnTo>
                    <a:pt x="539" y="527"/>
                  </a:lnTo>
                  <a:lnTo>
                    <a:pt x="520" y="516"/>
                  </a:lnTo>
                  <a:lnTo>
                    <a:pt x="508" y="535"/>
                  </a:lnTo>
                  <a:lnTo>
                    <a:pt x="497" y="546"/>
                  </a:lnTo>
                  <a:lnTo>
                    <a:pt x="483" y="555"/>
                  </a:lnTo>
                  <a:lnTo>
                    <a:pt x="466" y="563"/>
                  </a:lnTo>
                  <a:lnTo>
                    <a:pt x="447" y="566"/>
                  </a:lnTo>
                  <a:lnTo>
                    <a:pt x="430" y="566"/>
                  </a:lnTo>
                  <a:lnTo>
                    <a:pt x="414" y="563"/>
                  </a:lnTo>
                  <a:lnTo>
                    <a:pt x="394" y="552"/>
                  </a:lnTo>
                  <a:lnTo>
                    <a:pt x="382" y="543"/>
                  </a:lnTo>
                  <a:lnTo>
                    <a:pt x="370" y="555"/>
                  </a:lnTo>
                  <a:lnTo>
                    <a:pt x="359" y="563"/>
                  </a:lnTo>
                  <a:lnTo>
                    <a:pt x="345" y="569"/>
                  </a:lnTo>
                  <a:lnTo>
                    <a:pt x="325" y="575"/>
                  </a:lnTo>
                  <a:lnTo>
                    <a:pt x="303" y="573"/>
                  </a:lnTo>
                  <a:lnTo>
                    <a:pt x="282" y="567"/>
                  </a:lnTo>
                  <a:lnTo>
                    <a:pt x="265" y="558"/>
                  </a:lnTo>
                  <a:lnTo>
                    <a:pt x="250" y="542"/>
                  </a:lnTo>
                  <a:lnTo>
                    <a:pt x="240" y="527"/>
                  </a:lnTo>
                  <a:lnTo>
                    <a:pt x="223" y="533"/>
                  </a:lnTo>
                  <a:lnTo>
                    <a:pt x="205" y="537"/>
                  </a:lnTo>
                  <a:lnTo>
                    <a:pt x="182" y="535"/>
                  </a:lnTo>
                  <a:lnTo>
                    <a:pt x="162" y="528"/>
                  </a:lnTo>
                  <a:lnTo>
                    <a:pt x="147" y="518"/>
                  </a:lnTo>
                  <a:lnTo>
                    <a:pt x="135" y="507"/>
                  </a:lnTo>
                  <a:lnTo>
                    <a:pt x="125" y="491"/>
                  </a:lnTo>
                  <a:lnTo>
                    <a:pt x="123" y="475"/>
                  </a:lnTo>
                  <a:lnTo>
                    <a:pt x="111" y="479"/>
                  </a:lnTo>
                  <a:lnTo>
                    <a:pt x="94" y="480"/>
                  </a:lnTo>
                  <a:lnTo>
                    <a:pt x="73" y="475"/>
                  </a:lnTo>
                  <a:lnTo>
                    <a:pt x="52" y="464"/>
                  </a:lnTo>
                  <a:lnTo>
                    <a:pt x="38" y="449"/>
                  </a:lnTo>
                  <a:lnTo>
                    <a:pt x="26" y="430"/>
                  </a:lnTo>
                  <a:lnTo>
                    <a:pt x="20" y="410"/>
                  </a:lnTo>
                  <a:lnTo>
                    <a:pt x="17" y="383"/>
                  </a:lnTo>
                  <a:lnTo>
                    <a:pt x="18" y="365"/>
                  </a:lnTo>
                  <a:lnTo>
                    <a:pt x="25" y="338"/>
                  </a:lnTo>
                  <a:lnTo>
                    <a:pt x="11" y="322"/>
                  </a:lnTo>
                  <a:lnTo>
                    <a:pt x="3" y="301"/>
                  </a:lnTo>
                  <a:lnTo>
                    <a:pt x="0" y="280"/>
                  </a:lnTo>
                  <a:lnTo>
                    <a:pt x="0" y="257"/>
                  </a:lnTo>
                  <a:lnTo>
                    <a:pt x="4" y="234"/>
                  </a:lnTo>
                  <a:lnTo>
                    <a:pt x="14" y="216"/>
                  </a:lnTo>
                  <a:lnTo>
                    <a:pt x="29" y="196"/>
                  </a:lnTo>
                  <a:lnTo>
                    <a:pt x="46" y="181"/>
                  </a:lnTo>
                  <a:lnTo>
                    <a:pt x="65" y="167"/>
                  </a:lnTo>
                  <a:lnTo>
                    <a:pt x="91" y="157"/>
                  </a:lnTo>
                  <a:lnTo>
                    <a:pt x="114" y="153"/>
                  </a:lnTo>
                  <a:lnTo>
                    <a:pt x="125" y="150"/>
                  </a:lnTo>
                  <a:lnTo>
                    <a:pt x="126" y="135"/>
                  </a:lnTo>
                </a:path>
              </a:pathLst>
            </a:custGeom>
            <a:solidFill>
              <a:srgbClr val="99CC00"/>
            </a:solidFill>
            <a:ln w="25400" cap="rnd" cmpd="sng">
              <a:solidFill>
                <a:srgbClr val="0070B8"/>
              </a:solidFill>
              <a:prstDash val="solid"/>
              <a:round/>
              <a:headEnd/>
              <a:tailEnd/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txBody>
            <a:bodyPr/>
            <a:lstStyle/>
            <a:p>
              <a:pPr>
                <a:defRPr/>
              </a:pPr>
              <a:endParaRPr lang="hu-HU">
                <a:solidFill>
                  <a:srgbClr val="0070B8"/>
                </a:solidFill>
              </a:endParaRPr>
            </a:p>
          </p:txBody>
        </p:sp>
        <p:sp>
          <p:nvSpPr>
            <p:cNvPr id="1595" name="Text Box 2097"/>
            <p:cNvSpPr txBox="1">
              <a:spLocks noChangeArrowheads="1"/>
            </p:cNvSpPr>
            <p:nvPr/>
          </p:nvSpPr>
          <p:spPr bwMode="auto">
            <a:xfrm>
              <a:off x="1412032" y="5101952"/>
              <a:ext cx="9144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u-HU" sz="1800" b="1" dirty="0">
                  <a:solidFill>
                    <a:srgbClr val="0070B8"/>
                  </a:solidFill>
                </a:rPr>
                <a:t>PSTN</a:t>
              </a:r>
              <a:endParaRPr lang="hu-HU" sz="1800" b="1" dirty="0">
                <a:solidFill>
                  <a:srgbClr val="0070B8"/>
                </a:solidFill>
                <a:latin typeface="Times New Roman" pitchFamily="18" charset="0"/>
              </a:endParaRPr>
            </a:p>
          </p:txBody>
        </p:sp>
      </p:grpSp>
      <p:sp>
        <p:nvSpPr>
          <p:cNvPr id="1596" name="Text Box 2098"/>
          <p:cNvSpPr txBox="1">
            <a:spLocks noChangeArrowheads="1"/>
          </p:cNvSpPr>
          <p:nvPr/>
        </p:nvSpPr>
        <p:spPr bwMode="auto">
          <a:xfrm>
            <a:off x="6692280" y="42814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Átjáró szerver</a:t>
            </a:r>
          </a:p>
        </p:txBody>
      </p:sp>
      <p:sp>
        <p:nvSpPr>
          <p:cNvPr id="1597" name="Text Box 2099"/>
          <p:cNvSpPr txBox="1">
            <a:spLocks noChangeArrowheads="1"/>
          </p:cNvSpPr>
          <p:nvPr/>
        </p:nvSpPr>
        <p:spPr bwMode="auto">
          <a:xfrm>
            <a:off x="2653680" y="63388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Átjáró szerver</a:t>
            </a:r>
          </a:p>
        </p:txBody>
      </p:sp>
      <p:pic>
        <p:nvPicPr>
          <p:cNvPr id="1598" name="Picture 2100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29880" y="3748088"/>
            <a:ext cx="45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99" name="Text Box 2101"/>
          <p:cNvSpPr txBox="1">
            <a:spLocks noChangeArrowheads="1"/>
          </p:cNvSpPr>
          <p:nvPr/>
        </p:nvSpPr>
        <p:spPr bwMode="auto">
          <a:xfrm>
            <a:off x="2501280" y="4433888"/>
            <a:ext cx="114300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Átjáró szerver</a:t>
            </a:r>
          </a:p>
        </p:txBody>
      </p:sp>
      <p:sp>
        <p:nvSpPr>
          <p:cNvPr id="1600" name="Text Box 2102"/>
          <p:cNvSpPr txBox="1">
            <a:spLocks noChangeArrowheads="1"/>
          </p:cNvSpPr>
          <p:nvPr/>
        </p:nvSpPr>
        <p:spPr bwMode="auto">
          <a:xfrm>
            <a:off x="4836492" y="3754438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800" b="1">
                <a:solidFill>
                  <a:srgbClr val="0070B8"/>
                </a:solidFill>
              </a:rPr>
              <a:t>Internet</a:t>
            </a:r>
          </a:p>
        </p:txBody>
      </p:sp>
      <p:sp>
        <p:nvSpPr>
          <p:cNvPr id="1601" name="Text Box 2103"/>
          <p:cNvSpPr txBox="1">
            <a:spLocks noChangeArrowheads="1"/>
          </p:cNvSpPr>
          <p:nvPr/>
        </p:nvSpPr>
        <p:spPr bwMode="auto">
          <a:xfrm rot="17353596">
            <a:off x="748680" y="35941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400" b="1">
                <a:solidFill>
                  <a:srgbClr val="0070B8"/>
                </a:solidFill>
              </a:rPr>
              <a:t>Nemzetközi gerinchálózat</a:t>
            </a:r>
            <a:endParaRPr lang="hu-HU" sz="1800" b="1">
              <a:solidFill>
                <a:srgbClr val="0070B8"/>
              </a:solidFill>
            </a:endParaRPr>
          </a:p>
        </p:txBody>
      </p:sp>
      <p:sp>
        <p:nvSpPr>
          <p:cNvPr id="1602" name="Text Box 2104"/>
          <p:cNvSpPr txBox="1">
            <a:spLocks noChangeArrowheads="1"/>
          </p:cNvSpPr>
          <p:nvPr/>
        </p:nvSpPr>
        <p:spPr bwMode="auto">
          <a:xfrm rot="21591720">
            <a:off x="3491880" y="2605088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400" b="1">
                <a:solidFill>
                  <a:srgbClr val="0070B8"/>
                </a:solidFill>
              </a:rPr>
              <a:t>Nemzetközi gerinchálózat</a:t>
            </a:r>
            <a:endParaRPr lang="hu-HU" sz="1800" b="1">
              <a:solidFill>
                <a:srgbClr val="0070B8"/>
              </a:solidFill>
            </a:endParaRPr>
          </a:p>
        </p:txBody>
      </p:sp>
      <p:sp>
        <p:nvSpPr>
          <p:cNvPr id="1603" name="Text Box 2105"/>
          <p:cNvSpPr txBox="1">
            <a:spLocks noChangeArrowheads="1"/>
          </p:cNvSpPr>
          <p:nvPr/>
        </p:nvSpPr>
        <p:spPr bwMode="auto">
          <a:xfrm>
            <a:off x="585408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Multimédia PC</a:t>
            </a:r>
          </a:p>
        </p:txBody>
      </p:sp>
      <p:sp>
        <p:nvSpPr>
          <p:cNvPr id="1604" name="Text Box 2106"/>
          <p:cNvSpPr txBox="1">
            <a:spLocks noChangeArrowheads="1"/>
          </p:cNvSpPr>
          <p:nvPr/>
        </p:nvSpPr>
        <p:spPr bwMode="auto">
          <a:xfrm>
            <a:off x="5628655" y="1520825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1800" b="1">
                <a:solidFill>
                  <a:srgbClr val="0070B8"/>
                </a:solidFill>
              </a:rPr>
              <a:t>Multimédia PC</a:t>
            </a:r>
          </a:p>
        </p:txBody>
      </p:sp>
      <p:sp>
        <p:nvSpPr>
          <p:cNvPr id="1081" name="Freeform 1054"/>
          <p:cNvSpPr>
            <a:spLocks/>
          </p:cNvSpPr>
          <p:nvPr/>
        </p:nvSpPr>
        <p:spPr bwMode="auto">
          <a:xfrm>
            <a:off x="1187624" y="1916832"/>
            <a:ext cx="3744912" cy="4032250"/>
          </a:xfrm>
          <a:custGeom>
            <a:avLst/>
            <a:gdLst>
              <a:gd name="T0" fmla="*/ 2147483647 w 2359"/>
              <a:gd name="T1" fmla="*/ 0 h 2540"/>
              <a:gd name="T2" fmla="*/ 2147483647 w 2359"/>
              <a:gd name="T3" fmla="*/ 2147483647 h 2540"/>
              <a:gd name="T4" fmla="*/ 2147483647 w 2359"/>
              <a:gd name="T5" fmla="*/ 2147483647 h 2540"/>
              <a:gd name="T6" fmla="*/ 2147483647 w 2359"/>
              <a:gd name="T7" fmla="*/ 2147483647 h 2540"/>
              <a:gd name="T8" fmla="*/ 2147483647 w 2359"/>
              <a:gd name="T9" fmla="*/ 2147483647 h 2540"/>
              <a:gd name="T10" fmla="*/ 0 w 2359"/>
              <a:gd name="T11" fmla="*/ 2147483647 h 25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59"/>
              <a:gd name="T19" fmla="*/ 0 h 2540"/>
              <a:gd name="T20" fmla="*/ 2359 w 2359"/>
              <a:gd name="T21" fmla="*/ 2540 h 254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59" h="2540">
                <a:moveTo>
                  <a:pt x="2359" y="0"/>
                </a:moveTo>
                <a:cubicBezTo>
                  <a:pt x="2162" y="196"/>
                  <a:pt x="1966" y="393"/>
                  <a:pt x="1860" y="680"/>
                </a:cubicBezTo>
                <a:cubicBezTo>
                  <a:pt x="1754" y="967"/>
                  <a:pt x="1777" y="1489"/>
                  <a:pt x="1724" y="1724"/>
                </a:cubicBezTo>
                <a:cubicBezTo>
                  <a:pt x="1671" y="1959"/>
                  <a:pt x="1762" y="2102"/>
                  <a:pt x="1543" y="2087"/>
                </a:cubicBezTo>
                <a:cubicBezTo>
                  <a:pt x="1324" y="2072"/>
                  <a:pt x="666" y="1557"/>
                  <a:pt x="409" y="1633"/>
                </a:cubicBezTo>
                <a:cubicBezTo>
                  <a:pt x="152" y="1709"/>
                  <a:pt x="68" y="2389"/>
                  <a:pt x="0" y="25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233" name="Line 1055"/>
          <p:cNvSpPr>
            <a:spLocks noChangeShapeType="1"/>
          </p:cNvSpPr>
          <p:nvPr/>
        </p:nvSpPr>
        <p:spPr bwMode="auto">
          <a:xfrm flipH="1">
            <a:off x="1115616" y="5949280"/>
            <a:ext cx="73025" cy="2889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357290" y="107154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Az Over </a:t>
            </a:r>
            <a:r>
              <a:rPr lang="hu-HU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Top szolgáltatások (</a:t>
            </a:r>
            <a:r>
              <a:rPr lang="hu-HU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VoIP</a:t>
            </a:r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)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reeform 21"/>
          <p:cNvSpPr>
            <a:spLocks/>
          </p:cNvSpPr>
          <p:nvPr/>
        </p:nvSpPr>
        <p:spPr bwMode="auto">
          <a:xfrm>
            <a:off x="4357686" y="3143248"/>
            <a:ext cx="2500330" cy="1714512"/>
          </a:xfrm>
          <a:custGeom>
            <a:avLst/>
            <a:gdLst/>
            <a:ahLst/>
            <a:cxnLst>
              <a:cxn ang="0">
                <a:pos x="132" y="120"/>
              </a:cxn>
              <a:cxn ang="0">
                <a:pos x="158" y="91"/>
              </a:cxn>
              <a:cxn ang="0">
                <a:pos x="194" y="75"/>
              </a:cxn>
              <a:cxn ang="0">
                <a:pos x="245" y="66"/>
              </a:cxn>
              <a:cxn ang="0">
                <a:pos x="302" y="76"/>
              </a:cxn>
              <a:cxn ang="0">
                <a:pos x="334" y="57"/>
              </a:cxn>
              <a:cxn ang="0">
                <a:pos x="370" y="20"/>
              </a:cxn>
              <a:cxn ang="0">
                <a:pos x="432" y="0"/>
              </a:cxn>
              <a:cxn ang="0">
                <a:pos x="494" y="4"/>
              </a:cxn>
              <a:cxn ang="0">
                <a:pos x="553" y="32"/>
              </a:cxn>
              <a:cxn ang="0">
                <a:pos x="582" y="67"/>
              </a:cxn>
              <a:cxn ang="0">
                <a:pos x="609" y="82"/>
              </a:cxn>
              <a:cxn ang="0">
                <a:pos x="659" y="91"/>
              </a:cxn>
              <a:cxn ang="0">
                <a:pos x="692" y="126"/>
              </a:cxn>
              <a:cxn ang="0">
                <a:pos x="697" y="165"/>
              </a:cxn>
              <a:cxn ang="0">
                <a:pos x="727" y="167"/>
              </a:cxn>
              <a:cxn ang="0">
                <a:pos x="756" y="184"/>
              </a:cxn>
              <a:cxn ang="0">
                <a:pos x="773" y="202"/>
              </a:cxn>
              <a:cxn ang="0">
                <a:pos x="786" y="229"/>
              </a:cxn>
              <a:cxn ang="0">
                <a:pos x="784" y="254"/>
              </a:cxn>
              <a:cxn ang="0">
                <a:pos x="786" y="286"/>
              </a:cxn>
              <a:cxn ang="0">
                <a:pos x="791" y="315"/>
              </a:cxn>
              <a:cxn ang="0">
                <a:pos x="784" y="347"/>
              </a:cxn>
              <a:cxn ang="0">
                <a:pos x="787" y="380"/>
              </a:cxn>
              <a:cxn ang="0">
                <a:pos x="792" y="410"/>
              </a:cxn>
              <a:cxn ang="0">
                <a:pos x="782" y="448"/>
              </a:cxn>
              <a:cxn ang="0">
                <a:pos x="759" y="475"/>
              </a:cxn>
              <a:cxn ang="0">
                <a:pos x="710" y="493"/>
              </a:cxn>
              <a:cxn ang="0">
                <a:pos x="673" y="482"/>
              </a:cxn>
              <a:cxn ang="0">
                <a:pos x="651" y="507"/>
              </a:cxn>
              <a:cxn ang="0">
                <a:pos x="624" y="523"/>
              </a:cxn>
              <a:cxn ang="0">
                <a:pos x="585" y="534"/>
              </a:cxn>
              <a:cxn ang="0">
                <a:pos x="539" y="527"/>
              </a:cxn>
              <a:cxn ang="0">
                <a:pos x="508" y="535"/>
              </a:cxn>
              <a:cxn ang="0">
                <a:pos x="483" y="555"/>
              </a:cxn>
              <a:cxn ang="0">
                <a:pos x="447" y="566"/>
              </a:cxn>
              <a:cxn ang="0">
                <a:pos x="414" y="563"/>
              </a:cxn>
              <a:cxn ang="0">
                <a:pos x="382" y="543"/>
              </a:cxn>
              <a:cxn ang="0">
                <a:pos x="359" y="563"/>
              </a:cxn>
              <a:cxn ang="0">
                <a:pos x="325" y="575"/>
              </a:cxn>
              <a:cxn ang="0">
                <a:pos x="282" y="567"/>
              </a:cxn>
              <a:cxn ang="0">
                <a:pos x="250" y="542"/>
              </a:cxn>
              <a:cxn ang="0">
                <a:pos x="223" y="533"/>
              </a:cxn>
              <a:cxn ang="0">
                <a:pos x="182" y="535"/>
              </a:cxn>
              <a:cxn ang="0">
                <a:pos x="147" y="518"/>
              </a:cxn>
              <a:cxn ang="0">
                <a:pos x="125" y="491"/>
              </a:cxn>
              <a:cxn ang="0">
                <a:pos x="111" y="479"/>
              </a:cxn>
              <a:cxn ang="0">
                <a:pos x="73" y="475"/>
              </a:cxn>
              <a:cxn ang="0">
                <a:pos x="38" y="449"/>
              </a:cxn>
              <a:cxn ang="0">
                <a:pos x="20" y="410"/>
              </a:cxn>
              <a:cxn ang="0">
                <a:pos x="18" y="365"/>
              </a:cxn>
              <a:cxn ang="0">
                <a:pos x="11" y="322"/>
              </a:cxn>
              <a:cxn ang="0">
                <a:pos x="0" y="280"/>
              </a:cxn>
              <a:cxn ang="0">
                <a:pos x="4" y="234"/>
              </a:cxn>
              <a:cxn ang="0">
                <a:pos x="29" y="196"/>
              </a:cxn>
              <a:cxn ang="0">
                <a:pos x="65" y="167"/>
              </a:cxn>
              <a:cxn ang="0">
                <a:pos x="114" y="153"/>
              </a:cxn>
              <a:cxn ang="0">
                <a:pos x="126" y="135"/>
              </a:cxn>
            </a:cxnLst>
            <a:rect l="0" t="0" r="r" b="b"/>
            <a:pathLst>
              <a:path w="793" h="576">
                <a:moveTo>
                  <a:pt x="126" y="135"/>
                </a:moveTo>
                <a:lnTo>
                  <a:pt x="132" y="120"/>
                </a:lnTo>
                <a:lnTo>
                  <a:pt x="142" y="103"/>
                </a:lnTo>
                <a:lnTo>
                  <a:pt x="158" y="91"/>
                </a:lnTo>
                <a:lnTo>
                  <a:pt x="177" y="80"/>
                </a:lnTo>
                <a:lnTo>
                  <a:pt x="194" y="75"/>
                </a:lnTo>
                <a:lnTo>
                  <a:pt x="214" y="69"/>
                </a:lnTo>
                <a:lnTo>
                  <a:pt x="245" y="66"/>
                </a:lnTo>
                <a:lnTo>
                  <a:pt x="274" y="69"/>
                </a:lnTo>
                <a:lnTo>
                  <a:pt x="302" y="76"/>
                </a:lnTo>
                <a:lnTo>
                  <a:pt x="322" y="83"/>
                </a:lnTo>
                <a:lnTo>
                  <a:pt x="334" y="57"/>
                </a:lnTo>
                <a:lnTo>
                  <a:pt x="350" y="37"/>
                </a:lnTo>
                <a:lnTo>
                  <a:pt x="370" y="20"/>
                </a:lnTo>
                <a:lnTo>
                  <a:pt x="398" y="9"/>
                </a:lnTo>
                <a:lnTo>
                  <a:pt x="432" y="0"/>
                </a:lnTo>
                <a:lnTo>
                  <a:pt x="465" y="0"/>
                </a:lnTo>
                <a:lnTo>
                  <a:pt x="494" y="4"/>
                </a:lnTo>
                <a:lnTo>
                  <a:pt x="527" y="14"/>
                </a:lnTo>
                <a:lnTo>
                  <a:pt x="553" y="32"/>
                </a:lnTo>
                <a:lnTo>
                  <a:pt x="571" y="50"/>
                </a:lnTo>
                <a:lnTo>
                  <a:pt x="582" y="67"/>
                </a:lnTo>
                <a:lnTo>
                  <a:pt x="585" y="89"/>
                </a:lnTo>
                <a:lnTo>
                  <a:pt x="609" y="82"/>
                </a:lnTo>
                <a:lnTo>
                  <a:pt x="635" y="84"/>
                </a:lnTo>
                <a:lnTo>
                  <a:pt x="659" y="91"/>
                </a:lnTo>
                <a:lnTo>
                  <a:pt x="678" y="107"/>
                </a:lnTo>
                <a:lnTo>
                  <a:pt x="692" y="126"/>
                </a:lnTo>
                <a:lnTo>
                  <a:pt x="697" y="149"/>
                </a:lnTo>
                <a:lnTo>
                  <a:pt x="697" y="165"/>
                </a:lnTo>
                <a:lnTo>
                  <a:pt x="710" y="164"/>
                </a:lnTo>
                <a:lnTo>
                  <a:pt x="727" y="167"/>
                </a:lnTo>
                <a:lnTo>
                  <a:pt x="743" y="175"/>
                </a:lnTo>
                <a:lnTo>
                  <a:pt x="756" y="184"/>
                </a:lnTo>
                <a:lnTo>
                  <a:pt x="765" y="192"/>
                </a:lnTo>
                <a:lnTo>
                  <a:pt x="773" y="202"/>
                </a:lnTo>
                <a:lnTo>
                  <a:pt x="781" y="214"/>
                </a:lnTo>
                <a:lnTo>
                  <a:pt x="786" y="229"/>
                </a:lnTo>
                <a:lnTo>
                  <a:pt x="787" y="241"/>
                </a:lnTo>
                <a:lnTo>
                  <a:pt x="784" y="254"/>
                </a:lnTo>
                <a:lnTo>
                  <a:pt x="779" y="269"/>
                </a:lnTo>
                <a:lnTo>
                  <a:pt x="786" y="286"/>
                </a:lnTo>
                <a:lnTo>
                  <a:pt x="789" y="300"/>
                </a:lnTo>
                <a:lnTo>
                  <a:pt x="791" y="315"/>
                </a:lnTo>
                <a:lnTo>
                  <a:pt x="787" y="335"/>
                </a:lnTo>
                <a:lnTo>
                  <a:pt x="784" y="347"/>
                </a:lnTo>
                <a:lnTo>
                  <a:pt x="775" y="361"/>
                </a:lnTo>
                <a:lnTo>
                  <a:pt x="787" y="380"/>
                </a:lnTo>
                <a:lnTo>
                  <a:pt x="791" y="393"/>
                </a:lnTo>
                <a:lnTo>
                  <a:pt x="792" y="410"/>
                </a:lnTo>
                <a:lnTo>
                  <a:pt x="789" y="428"/>
                </a:lnTo>
                <a:lnTo>
                  <a:pt x="782" y="448"/>
                </a:lnTo>
                <a:lnTo>
                  <a:pt x="773" y="462"/>
                </a:lnTo>
                <a:lnTo>
                  <a:pt x="759" y="475"/>
                </a:lnTo>
                <a:lnTo>
                  <a:pt x="735" y="488"/>
                </a:lnTo>
                <a:lnTo>
                  <a:pt x="710" y="493"/>
                </a:lnTo>
                <a:lnTo>
                  <a:pt x="687" y="489"/>
                </a:lnTo>
                <a:lnTo>
                  <a:pt x="673" y="482"/>
                </a:lnTo>
                <a:lnTo>
                  <a:pt x="662" y="496"/>
                </a:lnTo>
                <a:lnTo>
                  <a:pt x="651" y="507"/>
                </a:lnTo>
                <a:lnTo>
                  <a:pt x="642" y="514"/>
                </a:lnTo>
                <a:lnTo>
                  <a:pt x="624" y="523"/>
                </a:lnTo>
                <a:lnTo>
                  <a:pt x="609" y="530"/>
                </a:lnTo>
                <a:lnTo>
                  <a:pt x="585" y="534"/>
                </a:lnTo>
                <a:lnTo>
                  <a:pt x="562" y="533"/>
                </a:lnTo>
                <a:lnTo>
                  <a:pt x="539" y="527"/>
                </a:lnTo>
                <a:lnTo>
                  <a:pt x="520" y="516"/>
                </a:lnTo>
                <a:lnTo>
                  <a:pt x="508" y="535"/>
                </a:lnTo>
                <a:lnTo>
                  <a:pt x="497" y="546"/>
                </a:lnTo>
                <a:lnTo>
                  <a:pt x="483" y="555"/>
                </a:lnTo>
                <a:lnTo>
                  <a:pt x="466" y="563"/>
                </a:lnTo>
                <a:lnTo>
                  <a:pt x="447" y="566"/>
                </a:lnTo>
                <a:lnTo>
                  <a:pt x="430" y="566"/>
                </a:lnTo>
                <a:lnTo>
                  <a:pt x="414" y="563"/>
                </a:lnTo>
                <a:lnTo>
                  <a:pt x="394" y="552"/>
                </a:lnTo>
                <a:lnTo>
                  <a:pt x="382" y="543"/>
                </a:lnTo>
                <a:lnTo>
                  <a:pt x="370" y="555"/>
                </a:lnTo>
                <a:lnTo>
                  <a:pt x="359" y="563"/>
                </a:lnTo>
                <a:lnTo>
                  <a:pt x="345" y="569"/>
                </a:lnTo>
                <a:lnTo>
                  <a:pt x="325" y="575"/>
                </a:lnTo>
                <a:lnTo>
                  <a:pt x="303" y="573"/>
                </a:lnTo>
                <a:lnTo>
                  <a:pt x="282" y="567"/>
                </a:lnTo>
                <a:lnTo>
                  <a:pt x="265" y="558"/>
                </a:lnTo>
                <a:lnTo>
                  <a:pt x="250" y="542"/>
                </a:lnTo>
                <a:lnTo>
                  <a:pt x="240" y="527"/>
                </a:lnTo>
                <a:lnTo>
                  <a:pt x="223" y="533"/>
                </a:lnTo>
                <a:lnTo>
                  <a:pt x="205" y="537"/>
                </a:lnTo>
                <a:lnTo>
                  <a:pt x="182" y="535"/>
                </a:lnTo>
                <a:lnTo>
                  <a:pt x="162" y="528"/>
                </a:lnTo>
                <a:lnTo>
                  <a:pt x="147" y="518"/>
                </a:lnTo>
                <a:lnTo>
                  <a:pt x="135" y="507"/>
                </a:lnTo>
                <a:lnTo>
                  <a:pt x="125" y="491"/>
                </a:lnTo>
                <a:lnTo>
                  <a:pt x="123" y="475"/>
                </a:lnTo>
                <a:lnTo>
                  <a:pt x="111" y="479"/>
                </a:lnTo>
                <a:lnTo>
                  <a:pt x="94" y="480"/>
                </a:lnTo>
                <a:lnTo>
                  <a:pt x="73" y="475"/>
                </a:lnTo>
                <a:lnTo>
                  <a:pt x="52" y="464"/>
                </a:lnTo>
                <a:lnTo>
                  <a:pt x="38" y="449"/>
                </a:lnTo>
                <a:lnTo>
                  <a:pt x="26" y="430"/>
                </a:lnTo>
                <a:lnTo>
                  <a:pt x="20" y="410"/>
                </a:lnTo>
                <a:lnTo>
                  <a:pt x="17" y="383"/>
                </a:lnTo>
                <a:lnTo>
                  <a:pt x="18" y="365"/>
                </a:lnTo>
                <a:lnTo>
                  <a:pt x="25" y="338"/>
                </a:lnTo>
                <a:lnTo>
                  <a:pt x="11" y="322"/>
                </a:lnTo>
                <a:lnTo>
                  <a:pt x="3" y="301"/>
                </a:lnTo>
                <a:lnTo>
                  <a:pt x="0" y="280"/>
                </a:lnTo>
                <a:lnTo>
                  <a:pt x="0" y="257"/>
                </a:lnTo>
                <a:lnTo>
                  <a:pt x="4" y="234"/>
                </a:lnTo>
                <a:lnTo>
                  <a:pt x="14" y="216"/>
                </a:lnTo>
                <a:lnTo>
                  <a:pt x="29" y="196"/>
                </a:lnTo>
                <a:lnTo>
                  <a:pt x="46" y="181"/>
                </a:lnTo>
                <a:lnTo>
                  <a:pt x="65" y="167"/>
                </a:lnTo>
                <a:lnTo>
                  <a:pt x="91" y="157"/>
                </a:lnTo>
                <a:lnTo>
                  <a:pt x="114" y="153"/>
                </a:lnTo>
                <a:lnTo>
                  <a:pt x="125" y="150"/>
                </a:lnTo>
                <a:lnTo>
                  <a:pt x="126" y="135"/>
                </a:lnTo>
              </a:path>
            </a:pathLst>
          </a:custGeom>
          <a:solidFill>
            <a:srgbClr val="D927C0"/>
          </a:solidFill>
          <a:ln w="25400" cap="rnd" cmpd="sng">
            <a:solidFill>
              <a:srgbClr val="000000"/>
            </a:solidFill>
            <a:prstDash val="solid"/>
            <a:round/>
            <a:headEnd/>
            <a:tailEnd/>
          </a:ln>
          <a:effectLst>
            <a:outerShdw dist="107763" dir="2700000" algn="ctr" rotWithShape="0">
              <a:schemeClr val="folHlink"/>
            </a:outerShdw>
          </a:effectLst>
        </p:spPr>
        <p:txBody>
          <a:bodyPr/>
          <a:lstStyle/>
          <a:p>
            <a:endParaRPr lang="hu-HU" dirty="0">
              <a:solidFill>
                <a:srgbClr val="92D050"/>
              </a:solidFill>
            </a:endParaRPr>
          </a:p>
        </p:txBody>
      </p:sp>
      <p:cxnSp>
        <p:nvCxnSpPr>
          <p:cNvPr id="11" name="Egyenes összekötő 10"/>
          <p:cNvCxnSpPr/>
          <p:nvPr/>
        </p:nvCxnSpPr>
        <p:spPr>
          <a:xfrm rot="10800000">
            <a:off x="6000760" y="4143380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11"/>
          <p:cNvCxnSpPr/>
          <p:nvPr/>
        </p:nvCxnSpPr>
        <p:spPr>
          <a:xfrm rot="16200000" flipV="1">
            <a:off x="7679553" y="4179099"/>
            <a:ext cx="857256" cy="6429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 rot="5400000">
            <a:off x="7858148" y="3357562"/>
            <a:ext cx="642942" cy="6429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/>
          <p:cNvCxnSpPr/>
          <p:nvPr/>
        </p:nvCxnSpPr>
        <p:spPr>
          <a:xfrm rot="10800000">
            <a:off x="6572264" y="4143380"/>
            <a:ext cx="107157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/>
          <p:cNvCxnSpPr>
            <a:endCxn id="21" idx="0"/>
          </p:cNvCxnSpPr>
          <p:nvPr/>
        </p:nvCxnSpPr>
        <p:spPr>
          <a:xfrm rot="5400000">
            <a:off x="964382" y="3464720"/>
            <a:ext cx="50006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21"/>
          <p:cNvSpPr>
            <a:spLocks/>
          </p:cNvSpPr>
          <p:nvPr/>
        </p:nvSpPr>
        <p:spPr bwMode="auto">
          <a:xfrm>
            <a:off x="1357290" y="3214686"/>
            <a:ext cx="2857520" cy="1643074"/>
          </a:xfrm>
          <a:custGeom>
            <a:avLst/>
            <a:gdLst/>
            <a:ahLst/>
            <a:cxnLst>
              <a:cxn ang="0">
                <a:pos x="132" y="120"/>
              </a:cxn>
              <a:cxn ang="0">
                <a:pos x="158" y="91"/>
              </a:cxn>
              <a:cxn ang="0">
                <a:pos x="194" y="75"/>
              </a:cxn>
              <a:cxn ang="0">
                <a:pos x="245" y="66"/>
              </a:cxn>
              <a:cxn ang="0">
                <a:pos x="302" y="76"/>
              </a:cxn>
              <a:cxn ang="0">
                <a:pos x="334" y="57"/>
              </a:cxn>
              <a:cxn ang="0">
                <a:pos x="370" y="20"/>
              </a:cxn>
              <a:cxn ang="0">
                <a:pos x="432" y="0"/>
              </a:cxn>
              <a:cxn ang="0">
                <a:pos x="494" y="4"/>
              </a:cxn>
              <a:cxn ang="0">
                <a:pos x="553" y="32"/>
              </a:cxn>
              <a:cxn ang="0">
                <a:pos x="582" y="67"/>
              </a:cxn>
              <a:cxn ang="0">
                <a:pos x="609" y="82"/>
              </a:cxn>
              <a:cxn ang="0">
                <a:pos x="659" y="91"/>
              </a:cxn>
              <a:cxn ang="0">
                <a:pos x="692" y="126"/>
              </a:cxn>
              <a:cxn ang="0">
                <a:pos x="697" y="165"/>
              </a:cxn>
              <a:cxn ang="0">
                <a:pos x="727" y="167"/>
              </a:cxn>
              <a:cxn ang="0">
                <a:pos x="756" y="184"/>
              </a:cxn>
              <a:cxn ang="0">
                <a:pos x="773" y="202"/>
              </a:cxn>
              <a:cxn ang="0">
                <a:pos x="786" y="229"/>
              </a:cxn>
              <a:cxn ang="0">
                <a:pos x="784" y="254"/>
              </a:cxn>
              <a:cxn ang="0">
                <a:pos x="786" y="286"/>
              </a:cxn>
              <a:cxn ang="0">
                <a:pos x="791" y="315"/>
              </a:cxn>
              <a:cxn ang="0">
                <a:pos x="784" y="347"/>
              </a:cxn>
              <a:cxn ang="0">
                <a:pos x="787" y="380"/>
              </a:cxn>
              <a:cxn ang="0">
                <a:pos x="792" y="410"/>
              </a:cxn>
              <a:cxn ang="0">
                <a:pos x="782" y="448"/>
              </a:cxn>
              <a:cxn ang="0">
                <a:pos x="759" y="475"/>
              </a:cxn>
              <a:cxn ang="0">
                <a:pos x="710" y="493"/>
              </a:cxn>
              <a:cxn ang="0">
                <a:pos x="673" y="482"/>
              </a:cxn>
              <a:cxn ang="0">
                <a:pos x="651" y="507"/>
              </a:cxn>
              <a:cxn ang="0">
                <a:pos x="624" y="523"/>
              </a:cxn>
              <a:cxn ang="0">
                <a:pos x="585" y="534"/>
              </a:cxn>
              <a:cxn ang="0">
                <a:pos x="539" y="527"/>
              </a:cxn>
              <a:cxn ang="0">
                <a:pos x="508" y="535"/>
              </a:cxn>
              <a:cxn ang="0">
                <a:pos x="483" y="555"/>
              </a:cxn>
              <a:cxn ang="0">
                <a:pos x="447" y="566"/>
              </a:cxn>
              <a:cxn ang="0">
                <a:pos x="414" y="563"/>
              </a:cxn>
              <a:cxn ang="0">
                <a:pos x="382" y="543"/>
              </a:cxn>
              <a:cxn ang="0">
                <a:pos x="359" y="563"/>
              </a:cxn>
              <a:cxn ang="0">
                <a:pos x="325" y="575"/>
              </a:cxn>
              <a:cxn ang="0">
                <a:pos x="282" y="567"/>
              </a:cxn>
              <a:cxn ang="0">
                <a:pos x="250" y="542"/>
              </a:cxn>
              <a:cxn ang="0">
                <a:pos x="223" y="533"/>
              </a:cxn>
              <a:cxn ang="0">
                <a:pos x="182" y="535"/>
              </a:cxn>
              <a:cxn ang="0">
                <a:pos x="147" y="518"/>
              </a:cxn>
              <a:cxn ang="0">
                <a:pos x="125" y="491"/>
              </a:cxn>
              <a:cxn ang="0">
                <a:pos x="111" y="479"/>
              </a:cxn>
              <a:cxn ang="0">
                <a:pos x="73" y="475"/>
              </a:cxn>
              <a:cxn ang="0">
                <a:pos x="38" y="449"/>
              </a:cxn>
              <a:cxn ang="0">
                <a:pos x="20" y="410"/>
              </a:cxn>
              <a:cxn ang="0">
                <a:pos x="18" y="365"/>
              </a:cxn>
              <a:cxn ang="0">
                <a:pos x="11" y="322"/>
              </a:cxn>
              <a:cxn ang="0">
                <a:pos x="0" y="280"/>
              </a:cxn>
              <a:cxn ang="0">
                <a:pos x="4" y="234"/>
              </a:cxn>
              <a:cxn ang="0">
                <a:pos x="29" y="196"/>
              </a:cxn>
              <a:cxn ang="0">
                <a:pos x="65" y="167"/>
              </a:cxn>
              <a:cxn ang="0">
                <a:pos x="114" y="153"/>
              </a:cxn>
              <a:cxn ang="0">
                <a:pos x="126" y="135"/>
              </a:cxn>
            </a:cxnLst>
            <a:rect l="0" t="0" r="r" b="b"/>
            <a:pathLst>
              <a:path w="793" h="576">
                <a:moveTo>
                  <a:pt x="126" y="135"/>
                </a:moveTo>
                <a:lnTo>
                  <a:pt x="132" y="120"/>
                </a:lnTo>
                <a:lnTo>
                  <a:pt x="142" y="103"/>
                </a:lnTo>
                <a:lnTo>
                  <a:pt x="158" y="91"/>
                </a:lnTo>
                <a:lnTo>
                  <a:pt x="177" y="80"/>
                </a:lnTo>
                <a:lnTo>
                  <a:pt x="194" y="75"/>
                </a:lnTo>
                <a:lnTo>
                  <a:pt x="214" y="69"/>
                </a:lnTo>
                <a:lnTo>
                  <a:pt x="245" y="66"/>
                </a:lnTo>
                <a:lnTo>
                  <a:pt x="274" y="69"/>
                </a:lnTo>
                <a:lnTo>
                  <a:pt x="302" y="76"/>
                </a:lnTo>
                <a:lnTo>
                  <a:pt x="322" y="83"/>
                </a:lnTo>
                <a:lnTo>
                  <a:pt x="334" y="57"/>
                </a:lnTo>
                <a:lnTo>
                  <a:pt x="350" y="37"/>
                </a:lnTo>
                <a:lnTo>
                  <a:pt x="370" y="20"/>
                </a:lnTo>
                <a:lnTo>
                  <a:pt x="398" y="9"/>
                </a:lnTo>
                <a:lnTo>
                  <a:pt x="432" y="0"/>
                </a:lnTo>
                <a:lnTo>
                  <a:pt x="465" y="0"/>
                </a:lnTo>
                <a:lnTo>
                  <a:pt x="494" y="4"/>
                </a:lnTo>
                <a:lnTo>
                  <a:pt x="527" y="14"/>
                </a:lnTo>
                <a:lnTo>
                  <a:pt x="553" y="32"/>
                </a:lnTo>
                <a:lnTo>
                  <a:pt x="571" y="50"/>
                </a:lnTo>
                <a:lnTo>
                  <a:pt x="582" y="67"/>
                </a:lnTo>
                <a:lnTo>
                  <a:pt x="585" y="89"/>
                </a:lnTo>
                <a:lnTo>
                  <a:pt x="609" y="82"/>
                </a:lnTo>
                <a:lnTo>
                  <a:pt x="635" y="84"/>
                </a:lnTo>
                <a:lnTo>
                  <a:pt x="659" y="91"/>
                </a:lnTo>
                <a:lnTo>
                  <a:pt x="678" y="107"/>
                </a:lnTo>
                <a:lnTo>
                  <a:pt x="692" y="126"/>
                </a:lnTo>
                <a:lnTo>
                  <a:pt x="697" y="149"/>
                </a:lnTo>
                <a:lnTo>
                  <a:pt x="697" y="165"/>
                </a:lnTo>
                <a:lnTo>
                  <a:pt x="710" y="164"/>
                </a:lnTo>
                <a:lnTo>
                  <a:pt x="727" y="167"/>
                </a:lnTo>
                <a:lnTo>
                  <a:pt x="743" y="175"/>
                </a:lnTo>
                <a:lnTo>
                  <a:pt x="756" y="184"/>
                </a:lnTo>
                <a:lnTo>
                  <a:pt x="765" y="192"/>
                </a:lnTo>
                <a:lnTo>
                  <a:pt x="773" y="202"/>
                </a:lnTo>
                <a:lnTo>
                  <a:pt x="781" y="214"/>
                </a:lnTo>
                <a:lnTo>
                  <a:pt x="786" y="229"/>
                </a:lnTo>
                <a:lnTo>
                  <a:pt x="787" y="241"/>
                </a:lnTo>
                <a:lnTo>
                  <a:pt x="784" y="254"/>
                </a:lnTo>
                <a:lnTo>
                  <a:pt x="779" y="269"/>
                </a:lnTo>
                <a:lnTo>
                  <a:pt x="786" y="286"/>
                </a:lnTo>
                <a:lnTo>
                  <a:pt x="789" y="300"/>
                </a:lnTo>
                <a:lnTo>
                  <a:pt x="791" y="315"/>
                </a:lnTo>
                <a:lnTo>
                  <a:pt x="787" y="335"/>
                </a:lnTo>
                <a:lnTo>
                  <a:pt x="784" y="347"/>
                </a:lnTo>
                <a:lnTo>
                  <a:pt x="775" y="361"/>
                </a:lnTo>
                <a:lnTo>
                  <a:pt x="787" y="380"/>
                </a:lnTo>
                <a:lnTo>
                  <a:pt x="791" y="393"/>
                </a:lnTo>
                <a:lnTo>
                  <a:pt x="792" y="410"/>
                </a:lnTo>
                <a:lnTo>
                  <a:pt x="789" y="428"/>
                </a:lnTo>
                <a:lnTo>
                  <a:pt x="782" y="448"/>
                </a:lnTo>
                <a:lnTo>
                  <a:pt x="773" y="462"/>
                </a:lnTo>
                <a:lnTo>
                  <a:pt x="759" y="475"/>
                </a:lnTo>
                <a:lnTo>
                  <a:pt x="735" y="488"/>
                </a:lnTo>
                <a:lnTo>
                  <a:pt x="710" y="493"/>
                </a:lnTo>
                <a:lnTo>
                  <a:pt x="687" y="489"/>
                </a:lnTo>
                <a:lnTo>
                  <a:pt x="673" y="482"/>
                </a:lnTo>
                <a:lnTo>
                  <a:pt x="662" y="496"/>
                </a:lnTo>
                <a:lnTo>
                  <a:pt x="651" y="507"/>
                </a:lnTo>
                <a:lnTo>
                  <a:pt x="642" y="514"/>
                </a:lnTo>
                <a:lnTo>
                  <a:pt x="624" y="523"/>
                </a:lnTo>
                <a:lnTo>
                  <a:pt x="609" y="530"/>
                </a:lnTo>
                <a:lnTo>
                  <a:pt x="585" y="534"/>
                </a:lnTo>
                <a:lnTo>
                  <a:pt x="562" y="533"/>
                </a:lnTo>
                <a:lnTo>
                  <a:pt x="539" y="527"/>
                </a:lnTo>
                <a:lnTo>
                  <a:pt x="520" y="516"/>
                </a:lnTo>
                <a:lnTo>
                  <a:pt x="508" y="535"/>
                </a:lnTo>
                <a:lnTo>
                  <a:pt x="497" y="546"/>
                </a:lnTo>
                <a:lnTo>
                  <a:pt x="483" y="555"/>
                </a:lnTo>
                <a:lnTo>
                  <a:pt x="466" y="563"/>
                </a:lnTo>
                <a:lnTo>
                  <a:pt x="447" y="566"/>
                </a:lnTo>
                <a:lnTo>
                  <a:pt x="430" y="566"/>
                </a:lnTo>
                <a:lnTo>
                  <a:pt x="414" y="563"/>
                </a:lnTo>
                <a:lnTo>
                  <a:pt x="394" y="552"/>
                </a:lnTo>
                <a:lnTo>
                  <a:pt x="382" y="543"/>
                </a:lnTo>
                <a:lnTo>
                  <a:pt x="370" y="555"/>
                </a:lnTo>
                <a:lnTo>
                  <a:pt x="359" y="563"/>
                </a:lnTo>
                <a:lnTo>
                  <a:pt x="345" y="569"/>
                </a:lnTo>
                <a:lnTo>
                  <a:pt x="325" y="575"/>
                </a:lnTo>
                <a:lnTo>
                  <a:pt x="303" y="573"/>
                </a:lnTo>
                <a:lnTo>
                  <a:pt x="282" y="567"/>
                </a:lnTo>
                <a:lnTo>
                  <a:pt x="265" y="558"/>
                </a:lnTo>
                <a:lnTo>
                  <a:pt x="250" y="542"/>
                </a:lnTo>
                <a:lnTo>
                  <a:pt x="240" y="527"/>
                </a:lnTo>
                <a:lnTo>
                  <a:pt x="223" y="533"/>
                </a:lnTo>
                <a:lnTo>
                  <a:pt x="205" y="537"/>
                </a:lnTo>
                <a:lnTo>
                  <a:pt x="182" y="535"/>
                </a:lnTo>
                <a:lnTo>
                  <a:pt x="162" y="528"/>
                </a:lnTo>
                <a:lnTo>
                  <a:pt x="147" y="518"/>
                </a:lnTo>
                <a:lnTo>
                  <a:pt x="135" y="507"/>
                </a:lnTo>
                <a:lnTo>
                  <a:pt x="125" y="491"/>
                </a:lnTo>
                <a:lnTo>
                  <a:pt x="123" y="475"/>
                </a:lnTo>
                <a:lnTo>
                  <a:pt x="111" y="479"/>
                </a:lnTo>
                <a:lnTo>
                  <a:pt x="94" y="480"/>
                </a:lnTo>
                <a:lnTo>
                  <a:pt x="73" y="475"/>
                </a:lnTo>
                <a:lnTo>
                  <a:pt x="52" y="464"/>
                </a:lnTo>
                <a:lnTo>
                  <a:pt x="38" y="449"/>
                </a:lnTo>
                <a:lnTo>
                  <a:pt x="26" y="430"/>
                </a:lnTo>
                <a:lnTo>
                  <a:pt x="20" y="410"/>
                </a:lnTo>
                <a:lnTo>
                  <a:pt x="17" y="383"/>
                </a:lnTo>
                <a:lnTo>
                  <a:pt x="18" y="365"/>
                </a:lnTo>
                <a:lnTo>
                  <a:pt x="25" y="338"/>
                </a:lnTo>
                <a:lnTo>
                  <a:pt x="11" y="322"/>
                </a:lnTo>
                <a:lnTo>
                  <a:pt x="3" y="301"/>
                </a:lnTo>
                <a:lnTo>
                  <a:pt x="0" y="280"/>
                </a:lnTo>
                <a:lnTo>
                  <a:pt x="0" y="257"/>
                </a:lnTo>
                <a:lnTo>
                  <a:pt x="4" y="234"/>
                </a:lnTo>
                <a:lnTo>
                  <a:pt x="14" y="216"/>
                </a:lnTo>
                <a:lnTo>
                  <a:pt x="29" y="196"/>
                </a:lnTo>
                <a:lnTo>
                  <a:pt x="46" y="181"/>
                </a:lnTo>
                <a:lnTo>
                  <a:pt x="65" y="167"/>
                </a:lnTo>
                <a:lnTo>
                  <a:pt x="91" y="157"/>
                </a:lnTo>
                <a:lnTo>
                  <a:pt x="114" y="153"/>
                </a:lnTo>
                <a:lnTo>
                  <a:pt x="125" y="150"/>
                </a:lnTo>
                <a:lnTo>
                  <a:pt x="126" y="135"/>
                </a:lnTo>
              </a:path>
            </a:pathLst>
          </a:custGeom>
          <a:solidFill>
            <a:srgbClr val="A2C1FE"/>
          </a:solidFill>
          <a:ln w="25400" cap="rnd" cmpd="sng">
            <a:solidFill>
              <a:srgbClr val="000000"/>
            </a:solidFill>
            <a:prstDash val="solid"/>
            <a:round/>
            <a:headEnd/>
            <a:tailEnd/>
          </a:ln>
          <a:effectLst>
            <a:outerShdw dist="107763" dir="2700000" algn="ctr" rotWithShape="0">
              <a:schemeClr val="folHlink"/>
            </a:outerShdw>
          </a:effectLst>
        </p:spPr>
        <p:txBody>
          <a:bodyPr/>
          <a:lstStyle/>
          <a:p>
            <a:endParaRPr lang="hu-HU"/>
          </a:p>
        </p:txBody>
      </p:sp>
      <p:pic>
        <p:nvPicPr>
          <p:cNvPr id="17" name="Picture 53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3714752"/>
            <a:ext cx="658812" cy="928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Szövegdoboz 17"/>
          <p:cNvSpPr txBox="1"/>
          <p:nvPr/>
        </p:nvSpPr>
        <p:spPr>
          <a:xfrm>
            <a:off x="4000496" y="500063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/>
              <a:t>BIX</a:t>
            </a:r>
            <a:endParaRPr lang="hu-HU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2285984" y="350043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err="1" smtClean="0"/>
              <a:t>Baganet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5286380" y="342900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err="1" smtClean="0"/>
              <a:t>Bagatel</a:t>
            </a:r>
            <a:endParaRPr lang="hu-HU" b="1" dirty="0"/>
          </a:p>
        </p:txBody>
      </p:sp>
      <p:pic>
        <p:nvPicPr>
          <p:cNvPr id="21" name="Picture 20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3714752"/>
            <a:ext cx="571504" cy="938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543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500306"/>
            <a:ext cx="442909" cy="823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Szövegdoboz 22"/>
          <p:cNvSpPr txBox="1"/>
          <p:nvPr/>
        </p:nvSpPr>
        <p:spPr>
          <a:xfrm>
            <a:off x="571472" y="4714884"/>
            <a:ext cx="1214446" cy="512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hu-HU" b="1" dirty="0" err="1" smtClean="0"/>
              <a:t>Baganet</a:t>
            </a:r>
            <a:r>
              <a:rPr lang="hu-HU" b="1" dirty="0" smtClean="0"/>
              <a:t> </a:t>
            </a:r>
            <a:r>
              <a:rPr lang="hu-HU" b="1" dirty="0" err="1" smtClean="0"/>
              <a:t>softswitch</a:t>
            </a:r>
            <a:endParaRPr lang="hu-HU" b="1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0" y="3000372"/>
            <a:ext cx="1071538" cy="512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hu-HU" b="1" dirty="0" smtClean="0"/>
              <a:t>SS7 </a:t>
            </a:r>
            <a:r>
              <a:rPr lang="hu-HU" b="1" dirty="0" err="1" smtClean="0"/>
              <a:t>Gateway</a:t>
            </a:r>
            <a:endParaRPr lang="hu-HU" b="1" dirty="0"/>
          </a:p>
        </p:txBody>
      </p:sp>
      <p:sp>
        <p:nvSpPr>
          <p:cNvPr id="25" name="Felfelé-lefelé nyíl 24"/>
          <p:cNvSpPr/>
          <p:nvPr/>
        </p:nvSpPr>
        <p:spPr>
          <a:xfrm>
            <a:off x="1071538" y="1571612"/>
            <a:ext cx="270318" cy="71608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Szövegdoboz 25"/>
          <p:cNvSpPr txBox="1"/>
          <p:nvPr/>
        </p:nvSpPr>
        <p:spPr>
          <a:xfrm>
            <a:off x="785786" y="114298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/>
              <a:t>PSTN</a:t>
            </a:r>
            <a:endParaRPr lang="hu-HU" b="1" dirty="0"/>
          </a:p>
        </p:txBody>
      </p:sp>
      <p:pic>
        <p:nvPicPr>
          <p:cNvPr id="27" name="Picture 31" descr="dsla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857884" y="3929066"/>
            <a:ext cx="357191" cy="431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Szövegdoboz 27"/>
          <p:cNvSpPr txBox="1"/>
          <p:nvPr/>
        </p:nvSpPr>
        <p:spPr>
          <a:xfrm>
            <a:off x="5786446" y="4357694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000" b="1" dirty="0" smtClean="0"/>
              <a:t>DSLAM</a:t>
            </a:r>
            <a:endParaRPr lang="hu-HU" sz="1000" b="1" dirty="0"/>
          </a:p>
        </p:txBody>
      </p:sp>
      <p:pic>
        <p:nvPicPr>
          <p:cNvPr id="29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57950" y="3929066"/>
            <a:ext cx="664309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Szövegdoboz 29"/>
          <p:cNvSpPr txBox="1"/>
          <p:nvPr/>
        </p:nvSpPr>
        <p:spPr>
          <a:xfrm>
            <a:off x="6357950" y="4357694"/>
            <a:ext cx="3834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000" b="1" dirty="0" smtClean="0"/>
              <a:t>CPE</a:t>
            </a:r>
            <a:endParaRPr lang="hu-HU" sz="1000" b="1" dirty="0"/>
          </a:p>
        </p:txBody>
      </p:sp>
      <p:graphicFrame>
        <p:nvGraphicFramePr>
          <p:cNvPr id="31" name="Object 2"/>
          <p:cNvGraphicFramePr>
            <a:graphicFrameLocks/>
          </p:cNvGraphicFramePr>
          <p:nvPr/>
        </p:nvGraphicFramePr>
        <p:xfrm>
          <a:off x="8072462" y="2928934"/>
          <a:ext cx="857256" cy="527049"/>
        </p:xfrm>
        <a:graphic>
          <a:graphicData uri="http://schemas.openxmlformats.org/presentationml/2006/ole">
            <p:oleObj spid="_x0000_s1026" name="Clip" r:id="rId7" imgW="4943160" imgH="3313080" progId="">
              <p:embed/>
            </p:oleObj>
          </a:graphicData>
        </a:graphic>
      </p:graphicFrame>
      <p:grpSp>
        <p:nvGrpSpPr>
          <p:cNvPr id="32" name="Group 537"/>
          <p:cNvGrpSpPr>
            <a:grpSpLocks/>
          </p:cNvGrpSpPr>
          <p:nvPr/>
        </p:nvGrpSpPr>
        <p:grpSpPr bwMode="auto">
          <a:xfrm>
            <a:off x="8215338" y="4572008"/>
            <a:ext cx="682650" cy="695320"/>
            <a:chOff x="2229" y="2331"/>
            <a:chExt cx="673" cy="741"/>
          </a:xfrm>
        </p:grpSpPr>
        <p:sp>
          <p:nvSpPr>
            <p:cNvPr id="33" name="AutoShape 28"/>
            <p:cNvSpPr>
              <a:spLocks noChangeArrowheads="1"/>
            </p:cNvSpPr>
            <p:nvPr/>
          </p:nvSpPr>
          <p:spPr bwMode="auto">
            <a:xfrm>
              <a:off x="2316" y="2331"/>
              <a:ext cx="438" cy="333"/>
            </a:xfrm>
            <a:prstGeom prst="roundRect">
              <a:avLst>
                <a:gd name="adj" fmla="val 12486"/>
              </a:avLst>
            </a:prstGeom>
            <a:solidFill>
              <a:srgbClr val="CECECE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34" name="Freeform 29"/>
            <p:cNvSpPr>
              <a:spLocks/>
            </p:cNvSpPr>
            <p:nvPr/>
          </p:nvSpPr>
          <p:spPr bwMode="auto">
            <a:xfrm>
              <a:off x="2469" y="2728"/>
              <a:ext cx="17" cy="132"/>
            </a:xfrm>
            <a:custGeom>
              <a:avLst/>
              <a:gdLst/>
              <a:ahLst/>
              <a:cxnLst>
                <a:cxn ang="0">
                  <a:pos x="0" y="131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6" y="131"/>
                </a:cxn>
                <a:cxn ang="0">
                  <a:pos x="0" y="131"/>
                </a:cxn>
              </a:cxnLst>
              <a:rect l="0" t="0" r="r" b="b"/>
              <a:pathLst>
                <a:path w="17" h="132">
                  <a:moveTo>
                    <a:pt x="0" y="131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31"/>
                  </a:lnTo>
                  <a:lnTo>
                    <a:pt x="0" y="131"/>
                  </a:lnTo>
                </a:path>
              </a:pathLst>
            </a:custGeom>
            <a:solidFill>
              <a:srgbClr val="B0B0B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5" name="Rectangle 30"/>
            <p:cNvSpPr>
              <a:spLocks noChangeArrowheads="1"/>
            </p:cNvSpPr>
            <p:nvPr/>
          </p:nvSpPr>
          <p:spPr bwMode="auto">
            <a:xfrm>
              <a:off x="2290" y="2731"/>
              <a:ext cx="179" cy="133"/>
            </a:xfrm>
            <a:prstGeom prst="rect">
              <a:avLst/>
            </a:prstGeom>
            <a:solidFill>
              <a:srgbClr val="DADADA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36" name="Freeform 31"/>
            <p:cNvSpPr>
              <a:spLocks/>
            </p:cNvSpPr>
            <p:nvPr/>
          </p:nvSpPr>
          <p:spPr bwMode="auto">
            <a:xfrm>
              <a:off x="2294" y="2824"/>
              <a:ext cx="189" cy="17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76" y="16"/>
                </a:cxn>
                <a:cxn ang="0">
                  <a:pos x="0" y="16"/>
                </a:cxn>
              </a:cxnLst>
              <a:rect l="0" t="0" r="r" b="b"/>
              <a:pathLst>
                <a:path w="189" h="17">
                  <a:moveTo>
                    <a:pt x="188" y="0"/>
                  </a:moveTo>
                  <a:lnTo>
                    <a:pt x="176" y="16"/>
                  </a:lnTo>
                  <a:lnTo>
                    <a:pt x="0" y="1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7" name="Line 32"/>
            <p:cNvSpPr>
              <a:spLocks noChangeShapeType="1"/>
            </p:cNvSpPr>
            <p:nvPr/>
          </p:nvSpPr>
          <p:spPr bwMode="auto">
            <a:xfrm>
              <a:off x="2295" y="2742"/>
              <a:ext cx="16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38" name="Freeform 33"/>
            <p:cNvSpPr>
              <a:spLocks/>
            </p:cNvSpPr>
            <p:nvPr/>
          </p:nvSpPr>
          <p:spPr bwMode="auto">
            <a:xfrm>
              <a:off x="2290" y="2732"/>
              <a:ext cx="191" cy="17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78" y="16"/>
                </a:cxn>
                <a:cxn ang="0">
                  <a:pos x="0" y="16"/>
                </a:cxn>
              </a:cxnLst>
              <a:rect l="0" t="0" r="r" b="b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9" name="Freeform 34"/>
            <p:cNvSpPr>
              <a:spLocks/>
            </p:cNvSpPr>
            <p:nvPr/>
          </p:nvSpPr>
          <p:spPr bwMode="auto">
            <a:xfrm>
              <a:off x="2290" y="2747"/>
              <a:ext cx="191" cy="17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78" y="16"/>
                </a:cxn>
                <a:cxn ang="0">
                  <a:pos x="0" y="16"/>
                </a:cxn>
              </a:cxnLst>
              <a:rect l="0" t="0" r="r" b="b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0" name="Freeform 35"/>
            <p:cNvSpPr>
              <a:spLocks/>
            </p:cNvSpPr>
            <p:nvPr/>
          </p:nvSpPr>
          <p:spPr bwMode="auto">
            <a:xfrm>
              <a:off x="2290" y="2762"/>
              <a:ext cx="191" cy="17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78" y="16"/>
                </a:cxn>
                <a:cxn ang="0">
                  <a:pos x="0" y="16"/>
                </a:cxn>
              </a:cxnLst>
              <a:rect l="0" t="0" r="r" b="b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1" name="Freeform 36"/>
            <p:cNvSpPr>
              <a:spLocks/>
            </p:cNvSpPr>
            <p:nvPr/>
          </p:nvSpPr>
          <p:spPr bwMode="auto">
            <a:xfrm>
              <a:off x="2290" y="2782"/>
              <a:ext cx="191" cy="17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78" y="16"/>
                </a:cxn>
                <a:cxn ang="0">
                  <a:pos x="0" y="16"/>
                </a:cxn>
              </a:cxnLst>
              <a:rect l="0" t="0" r="r" b="b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2" name="Freeform 37"/>
            <p:cNvSpPr>
              <a:spLocks/>
            </p:cNvSpPr>
            <p:nvPr/>
          </p:nvSpPr>
          <p:spPr bwMode="auto">
            <a:xfrm>
              <a:off x="2290" y="2796"/>
              <a:ext cx="191" cy="17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78" y="16"/>
                </a:cxn>
                <a:cxn ang="0">
                  <a:pos x="0" y="16"/>
                </a:cxn>
              </a:cxnLst>
              <a:rect l="0" t="0" r="r" b="b"/>
              <a:pathLst>
                <a:path w="191" h="17">
                  <a:moveTo>
                    <a:pt x="190" y="0"/>
                  </a:moveTo>
                  <a:lnTo>
                    <a:pt x="178" y="16"/>
                  </a:lnTo>
                  <a:lnTo>
                    <a:pt x="0" y="1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3" name="Freeform 38"/>
            <p:cNvSpPr>
              <a:spLocks/>
            </p:cNvSpPr>
            <p:nvPr/>
          </p:nvSpPr>
          <p:spPr bwMode="auto">
            <a:xfrm>
              <a:off x="2290" y="2836"/>
              <a:ext cx="191" cy="17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77" y="16"/>
                </a:cxn>
                <a:cxn ang="0">
                  <a:pos x="0" y="16"/>
                </a:cxn>
              </a:cxnLst>
              <a:rect l="0" t="0" r="r" b="b"/>
              <a:pathLst>
                <a:path w="191" h="17">
                  <a:moveTo>
                    <a:pt x="190" y="0"/>
                  </a:moveTo>
                  <a:lnTo>
                    <a:pt x="177" y="16"/>
                  </a:lnTo>
                  <a:lnTo>
                    <a:pt x="0" y="1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4" name="Freeform 39"/>
            <p:cNvSpPr>
              <a:spLocks/>
            </p:cNvSpPr>
            <p:nvPr/>
          </p:nvSpPr>
          <p:spPr bwMode="auto">
            <a:xfrm>
              <a:off x="2294" y="2810"/>
              <a:ext cx="189" cy="17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76" y="16"/>
                </a:cxn>
                <a:cxn ang="0">
                  <a:pos x="0" y="16"/>
                </a:cxn>
              </a:cxnLst>
              <a:rect l="0" t="0" r="r" b="b"/>
              <a:pathLst>
                <a:path w="189" h="17">
                  <a:moveTo>
                    <a:pt x="188" y="0"/>
                  </a:moveTo>
                  <a:lnTo>
                    <a:pt x="176" y="16"/>
                  </a:lnTo>
                  <a:lnTo>
                    <a:pt x="0" y="1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" name="Freeform 40"/>
            <p:cNvSpPr>
              <a:spLocks/>
            </p:cNvSpPr>
            <p:nvPr/>
          </p:nvSpPr>
          <p:spPr bwMode="auto">
            <a:xfrm>
              <a:off x="2290" y="2854"/>
              <a:ext cx="191" cy="17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77" y="16"/>
                </a:cxn>
                <a:cxn ang="0">
                  <a:pos x="0" y="16"/>
                </a:cxn>
              </a:cxnLst>
              <a:rect l="0" t="0" r="r" b="b"/>
              <a:pathLst>
                <a:path w="191" h="17">
                  <a:moveTo>
                    <a:pt x="190" y="0"/>
                  </a:moveTo>
                  <a:lnTo>
                    <a:pt x="177" y="16"/>
                  </a:lnTo>
                  <a:lnTo>
                    <a:pt x="0" y="1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" name="Freeform 41"/>
            <p:cNvSpPr>
              <a:spLocks/>
            </p:cNvSpPr>
            <p:nvPr/>
          </p:nvSpPr>
          <p:spPr bwMode="auto">
            <a:xfrm>
              <a:off x="2476" y="2728"/>
              <a:ext cx="299" cy="132"/>
            </a:xfrm>
            <a:custGeom>
              <a:avLst/>
              <a:gdLst/>
              <a:ahLst/>
              <a:cxnLst>
                <a:cxn ang="0">
                  <a:pos x="0" y="131"/>
                </a:cxn>
                <a:cxn ang="0">
                  <a:pos x="0" y="0"/>
                </a:cxn>
                <a:cxn ang="0">
                  <a:pos x="298" y="0"/>
                </a:cxn>
                <a:cxn ang="0">
                  <a:pos x="298" y="131"/>
                </a:cxn>
                <a:cxn ang="0">
                  <a:pos x="0" y="131"/>
                </a:cxn>
              </a:cxnLst>
              <a:rect l="0" t="0" r="r" b="b"/>
              <a:pathLst>
                <a:path w="299" h="132">
                  <a:moveTo>
                    <a:pt x="0" y="131"/>
                  </a:moveTo>
                  <a:lnTo>
                    <a:pt x="0" y="0"/>
                  </a:lnTo>
                  <a:lnTo>
                    <a:pt x="298" y="0"/>
                  </a:lnTo>
                  <a:lnTo>
                    <a:pt x="298" y="131"/>
                  </a:lnTo>
                  <a:lnTo>
                    <a:pt x="0" y="131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" name="Freeform 42"/>
            <p:cNvSpPr>
              <a:spLocks/>
            </p:cNvSpPr>
            <p:nvPr/>
          </p:nvSpPr>
          <p:spPr bwMode="auto">
            <a:xfrm>
              <a:off x="2704" y="2667"/>
              <a:ext cx="73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" y="52"/>
                </a:cxn>
                <a:cxn ang="0">
                  <a:pos x="72" y="157"/>
                </a:cxn>
              </a:cxnLst>
              <a:rect l="0" t="0" r="r" b="b"/>
              <a:pathLst>
                <a:path w="73" h="158">
                  <a:moveTo>
                    <a:pt x="0" y="0"/>
                  </a:moveTo>
                  <a:lnTo>
                    <a:pt x="72" y="52"/>
                  </a:lnTo>
                  <a:lnTo>
                    <a:pt x="72" y="157"/>
                  </a:lnTo>
                </a:path>
              </a:pathLst>
            </a:custGeom>
            <a:noFill/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" name="Freeform 43"/>
            <p:cNvSpPr>
              <a:spLocks/>
            </p:cNvSpPr>
            <p:nvPr/>
          </p:nvSpPr>
          <p:spPr bwMode="auto">
            <a:xfrm>
              <a:off x="2288" y="2730"/>
              <a:ext cx="48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488" y="16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" name="Freeform 44"/>
            <p:cNvSpPr>
              <a:spLocks/>
            </p:cNvSpPr>
            <p:nvPr/>
          </p:nvSpPr>
          <p:spPr bwMode="auto">
            <a:xfrm>
              <a:off x="2288" y="2667"/>
              <a:ext cx="489" cy="59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488" y="58"/>
                </a:cxn>
                <a:cxn ang="0">
                  <a:pos x="411" y="0"/>
                </a:cxn>
                <a:cxn ang="0">
                  <a:pos x="77" y="1"/>
                </a:cxn>
                <a:cxn ang="0">
                  <a:pos x="0" y="58"/>
                </a:cxn>
              </a:cxnLst>
              <a:rect l="0" t="0" r="r" b="b"/>
              <a:pathLst>
                <a:path w="489" h="59">
                  <a:moveTo>
                    <a:pt x="0" y="58"/>
                  </a:moveTo>
                  <a:lnTo>
                    <a:pt x="488" y="58"/>
                  </a:lnTo>
                  <a:lnTo>
                    <a:pt x="411" y="0"/>
                  </a:lnTo>
                  <a:lnTo>
                    <a:pt x="77" y="1"/>
                  </a:lnTo>
                  <a:lnTo>
                    <a:pt x="0" y="58"/>
                  </a:lnTo>
                </a:path>
              </a:pathLst>
            </a:custGeom>
            <a:solidFill>
              <a:srgbClr val="E0E0E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" name="Freeform 45"/>
            <p:cNvSpPr>
              <a:spLocks/>
            </p:cNvSpPr>
            <p:nvPr/>
          </p:nvSpPr>
          <p:spPr bwMode="auto">
            <a:xfrm>
              <a:off x="2368" y="2666"/>
              <a:ext cx="333" cy="24"/>
            </a:xfrm>
            <a:custGeom>
              <a:avLst/>
              <a:gdLst/>
              <a:ahLst/>
              <a:cxnLst>
                <a:cxn ang="0">
                  <a:pos x="2" y="21"/>
                </a:cxn>
                <a:cxn ang="0">
                  <a:pos x="2" y="23"/>
                </a:cxn>
                <a:cxn ang="0">
                  <a:pos x="330" y="23"/>
                </a:cxn>
                <a:cxn ang="0">
                  <a:pos x="330" y="21"/>
                </a:cxn>
                <a:cxn ang="0">
                  <a:pos x="332" y="21"/>
                </a:cxn>
                <a:cxn ang="0">
                  <a:pos x="332" y="2"/>
                </a:cxn>
                <a:cxn ang="0">
                  <a:pos x="330" y="2"/>
                </a:cxn>
                <a:cxn ang="0">
                  <a:pos x="330" y="0"/>
                </a:cxn>
                <a:cxn ang="0">
                  <a:pos x="2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21"/>
                </a:cxn>
                <a:cxn ang="0">
                  <a:pos x="2" y="21"/>
                </a:cxn>
              </a:cxnLst>
              <a:rect l="0" t="0" r="r" b="b"/>
              <a:pathLst>
                <a:path w="333" h="24">
                  <a:moveTo>
                    <a:pt x="2" y="21"/>
                  </a:moveTo>
                  <a:lnTo>
                    <a:pt x="2" y="23"/>
                  </a:lnTo>
                  <a:lnTo>
                    <a:pt x="330" y="23"/>
                  </a:lnTo>
                  <a:lnTo>
                    <a:pt x="330" y="21"/>
                  </a:lnTo>
                  <a:lnTo>
                    <a:pt x="332" y="21"/>
                  </a:lnTo>
                  <a:lnTo>
                    <a:pt x="332" y="2"/>
                  </a:lnTo>
                  <a:lnTo>
                    <a:pt x="330" y="2"/>
                  </a:lnTo>
                  <a:lnTo>
                    <a:pt x="330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1"/>
                  </a:lnTo>
                  <a:lnTo>
                    <a:pt x="2" y="21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" name="Freeform 46"/>
            <p:cNvSpPr>
              <a:spLocks/>
            </p:cNvSpPr>
            <p:nvPr/>
          </p:nvSpPr>
          <p:spPr bwMode="auto">
            <a:xfrm>
              <a:off x="2368" y="2689"/>
              <a:ext cx="17" cy="1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2" y="0"/>
                </a:cxn>
                <a:cxn ang="0">
                  <a:pos x="16" y="0"/>
                </a:cxn>
              </a:cxnLst>
              <a:rect l="0" t="0" r="r" b="b"/>
              <a:pathLst>
                <a:path w="17" h="1">
                  <a:moveTo>
                    <a:pt x="16" y="0"/>
                  </a:move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" name="Freeform 47"/>
            <p:cNvSpPr>
              <a:spLocks/>
            </p:cNvSpPr>
            <p:nvPr/>
          </p:nvSpPr>
          <p:spPr bwMode="auto">
            <a:xfrm>
              <a:off x="2288" y="2730"/>
              <a:ext cx="4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" name="Freeform 48"/>
            <p:cNvSpPr>
              <a:spLocks/>
            </p:cNvSpPr>
            <p:nvPr/>
          </p:nvSpPr>
          <p:spPr bwMode="auto">
            <a:xfrm>
              <a:off x="2288" y="2728"/>
              <a:ext cx="4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4" name="Freeform 49"/>
            <p:cNvSpPr>
              <a:spLocks/>
            </p:cNvSpPr>
            <p:nvPr/>
          </p:nvSpPr>
          <p:spPr bwMode="auto">
            <a:xfrm>
              <a:off x="2288" y="2725"/>
              <a:ext cx="4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5" name="Freeform 50"/>
            <p:cNvSpPr>
              <a:spLocks/>
            </p:cNvSpPr>
            <p:nvPr/>
          </p:nvSpPr>
          <p:spPr bwMode="auto">
            <a:xfrm>
              <a:off x="2288" y="2723"/>
              <a:ext cx="48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488" y="16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6" name="Freeform 51"/>
            <p:cNvSpPr>
              <a:spLocks/>
            </p:cNvSpPr>
            <p:nvPr/>
          </p:nvSpPr>
          <p:spPr bwMode="auto">
            <a:xfrm>
              <a:off x="2288" y="2723"/>
              <a:ext cx="4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7" name="Freeform 52"/>
            <p:cNvSpPr>
              <a:spLocks/>
            </p:cNvSpPr>
            <p:nvPr/>
          </p:nvSpPr>
          <p:spPr bwMode="auto">
            <a:xfrm>
              <a:off x="2325" y="2678"/>
              <a:ext cx="417" cy="2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41" y="15"/>
                </a:cxn>
                <a:cxn ang="0">
                  <a:pos x="377" y="15"/>
                </a:cxn>
                <a:cxn ang="0">
                  <a:pos x="377" y="1"/>
                </a:cxn>
                <a:cxn ang="0">
                  <a:pos x="416" y="25"/>
                </a:cxn>
                <a:cxn ang="0">
                  <a:pos x="0" y="25"/>
                </a:cxn>
                <a:cxn ang="0">
                  <a:pos x="41" y="0"/>
                </a:cxn>
              </a:cxnLst>
              <a:rect l="0" t="0" r="r" b="b"/>
              <a:pathLst>
                <a:path w="417" h="26">
                  <a:moveTo>
                    <a:pt x="41" y="0"/>
                  </a:moveTo>
                  <a:lnTo>
                    <a:pt x="41" y="15"/>
                  </a:lnTo>
                  <a:lnTo>
                    <a:pt x="377" y="15"/>
                  </a:lnTo>
                  <a:lnTo>
                    <a:pt x="377" y="1"/>
                  </a:lnTo>
                  <a:lnTo>
                    <a:pt x="416" y="25"/>
                  </a:lnTo>
                  <a:lnTo>
                    <a:pt x="0" y="25"/>
                  </a:lnTo>
                  <a:lnTo>
                    <a:pt x="41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8" name="Line 53"/>
            <p:cNvSpPr>
              <a:spLocks noChangeShapeType="1"/>
            </p:cNvSpPr>
            <p:nvPr/>
          </p:nvSpPr>
          <p:spPr bwMode="auto">
            <a:xfrm>
              <a:off x="2674" y="2733"/>
              <a:ext cx="0" cy="1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59" name="Line 54"/>
            <p:cNvSpPr>
              <a:spLocks noChangeShapeType="1"/>
            </p:cNvSpPr>
            <p:nvPr/>
          </p:nvSpPr>
          <p:spPr bwMode="auto">
            <a:xfrm>
              <a:off x="2540" y="2733"/>
              <a:ext cx="0" cy="1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0" name="Line 55"/>
            <p:cNvSpPr>
              <a:spLocks noChangeShapeType="1"/>
            </p:cNvSpPr>
            <p:nvPr/>
          </p:nvSpPr>
          <p:spPr bwMode="auto">
            <a:xfrm flipH="1">
              <a:off x="2283" y="2725"/>
              <a:ext cx="49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1" name="Line 56"/>
            <p:cNvSpPr>
              <a:spLocks noChangeShapeType="1"/>
            </p:cNvSpPr>
            <p:nvPr/>
          </p:nvSpPr>
          <p:spPr bwMode="auto">
            <a:xfrm>
              <a:off x="2377" y="2692"/>
              <a:ext cx="31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62" name="Freeform 57"/>
            <p:cNvSpPr>
              <a:spLocks/>
            </p:cNvSpPr>
            <p:nvPr/>
          </p:nvSpPr>
          <p:spPr bwMode="auto">
            <a:xfrm>
              <a:off x="2325" y="2647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3" name="Freeform 58"/>
            <p:cNvSpPr>
              <a:spLocks/>
            </p:cNvSpPr>
            <p:nvPr/>
          </p:nvSpPr>
          <p:spPr bwMode="auto">
            <a:xfrm>
              <a:off x="2325" y="2645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4" name="Freeform 59"/>
            <p:cNvSpPr>
              <a:spLocks/>
            </p:cNvSpPr>
            <p:nvPr/>
          </p:nvSpPr>
          <p:spPr bwMode="auto">
            <a:xfrm>
              <a:off x="2325" y="2642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5" name="Freeform 60"/>
            <p:cNvSpPr>
              <a:spLocks/>
            </p:cNvSpPr>
            <p:nvPr/>
          </p:nvSpPr>
          <p:spPr bwMode="auto">
            <a:xfrm>
              <a:off x="2325" y="2638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6" name="Freeform 61"/>
            <p:cNvSpPr>
              <a:spLocks/>
            </p:cNvSpPr>
            <p:nvPr/>
          </p:nvSpPr>
          <p:spPr bwMode="auto">
            <a:xfrm>
              <a:off x="2325" y="2632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7" name="Freeform 62"/>
            <p:cNvSpPr>
              <a:spLocks/>
            </p:cNvSpPr>
            <p:nvPr/>
          </p:nvSpPr>
          <p:spPr bwMode="auto">
            <a:xfrm>
              <a:off x="2325" y="2632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8" name="Freeform 63"/>
            <p:cNvSpPr>
              <a:spLocks/>
            </p:cNvSpPr>
            <p:nvPr/>
          </p:nvSpPr>
          <p:spPr bwMode="auto">
            <a:xfrm>
              <a:off x="2325" y="2627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69" name="Freeform 64"/>
            <p:cNvSpPr>
              <a:spLocks/>
            </p:cNvSpPr>
            <p:nvPr/>
          </p:nvSpPr>
          <p:spPr bwMode="auto">
            <a:xfrm>
              <a:off x="2325" y="2624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70" name="Freeform 65"/>
            <p:cNvSpPr>
              <a:spLocks/>
            </p:cNvSpPr>
            <p:nvPr/>
          </p:nvSpPr>
          <p:spPr bwMode="auto">
            <a:xfrm>
              <a:off x="2325" y="2622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71" name="Freeform 66"/>
            <p:cNvSpPr>
              <a:spLocks/>
            </p:cNvSpPr>
            <p:nvPr/>
          </p:nvSpPr>
          <p:spPr bwMode="auto">
            <a:xfrm>
              <a:off x="2325" y="2619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72" name="Freeform 67"/>
            <p:cNvSpPr>
              <a:spLocks/>
            </p:cNvSpPr>
            <p:nvPr/>
          </p:nvSpPr>
          <p:spPr bwMode="auto">
            <a:xfrm>
              <a:off x="2325" y="2616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73" name="Freeform 68"/>
            <p:cNvSpPr>
              <a:spLocks/>
            </p:cNvSpPr>
            <p:nvPr/>
          </p:nvSpPr>
          <p:spPr bwMode="auto">
            <a:xfrm>
              <a:off x="2325" y="2614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74" name="Freeform 69"/>
            <p:cNvSpPr>
              <a:spLocks/>
            </p:cNvSpPr>
            <p:nvPr/>
          </p:nvSpPr>
          <p:spPr bwMode="auto">
            <a:xfrm>
              <a:off x="2325" y="2608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75" name="Freeform 70"/>
            <p:cNvSpPr>
              <a:spLocks/>
            </p:cNvSpPr>
            <p:nvPr/>
          </p:nvSpPr>
          <p:spPr bwMode="auto">
            <a:xfrm>
              <a:off x="2325" y="2605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76" name="Freeform 71"/>
            <p:cNvSpPr>
              <a:spLocks/>
            </p:cNvSpPr>
            <p:nvPr/>
          </p:nvSpPr>
          <p:spPr bwMode="auto">
            <a:xfrm>
              <a:off x="2325" y="2604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77" name="Freeform 72"/>
            <p:cNvSpPr>
              <a:spLocks/>
            </p:cNvSpPr>
            <p:nvPr/>
          </p:nvSpPr>
          <p:spPr bwMode="auto">
            <a:xfrm>
              <a:off x="2325" y="2601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78" name="Freeform 73"/>
            <p:cNvSpPr>
              <a:spLocks/>
            </p:cNvSpPr>
            <p:nvPr/>
          </p:nvSpPr>
          <p:spPr bwMode="auto">
            <a:xfrm>
              <a:off x="2325" y="2599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79" name="Freeform 74"/>
            <p:cNvSpPr>
              <a:spLocks/>
            </p:cNvSpPr>
            <p:nvPr/>
          </p:nvSpPr>
          <p:spPr bwMode="auto">
            <a:xfrm>
              <a:off x="2325" y="2593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80" name="Freeform 75"/>
            <p:cNvSpPr>
              <a:spLocks/>
            </p:cNvSpPr>
            <p:nvPr/>
          </p:nvSpPr>
          <p:spPr bwMode="auto">
            <a:xfrm>
              <a:off x="2325" y="2589"/>
              <a:ext cx="4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416" y="16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7">
                  <a:moveTo>
                    <a:pt x="0" y="0"/>
                  </a:moveTo>
                  <a:lnTo>
                    <a:pt x="0" y="16"/>
                  </a:lnTo>
                  <a:lnTo>
                    <a:pt x="416" y="16"/>
                  </a:ln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81" name="Freeform 76"/>
            <p:cNvSpPr>
              <a:spLocks/>
            </p:cNvSpPr>
            <p:nvPr/>
          </p:nvSpPr>
          <p:spPr bwMode="auto">
            <a:xfrm>
              <a:off x="2325" y="2587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82" name="Freeform 77"/>
            <p:cNvSpPr>
              <a:spLocks/>
            </p:cNvSpPr>
            <p:nvPr/>
          </p:nvSpPr>
          <p:spPr bwMode="auto">
            <a:xfrm>
              <a:off x="2325" y="2583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83" name="Freeform 78"/>
            <p:cNvSpPr>
              <a:spLocks/>
            </p:cNvSpPr>
            <p:nvPr/>
          </p:nvSpPr>
          <p:spPr bwMode="auto">
            <a:xfrm>
              <a:off x="2325" y="2581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84" name="Freeform 79"/>
            <p:cNvSpPr>
              <a:spLocks/>
            </p:cNvSpPr>
            <p:nvPr/>
          </p:nvSpPr>
          <p:spPr bwMode="auto">
            <a:xfrm>
              <a:off x="2325" y="2576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85" name="Freeform 80"/>
            <p:cNvSpPr>
              <a:spLocks/>
            </p:cNvSpPr>
            <p:nvPr/>
          </p:nvSpPr>
          <p:spPr bwMode="auto">
            <a:xfrm>
              <a:off x="2325" y="2575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86" name="Freeform 81"/>
            <p:cNvSpPr>
              <a:spLocks/>
            </p:cNvSpPr>
            <p:nvPr/>
          </p:nvSpPr>
          <p:spPr bwMode="auto">
            <a:xfrm>
              <a:off x="2325" y="2571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87" name="Freeform 82"/>
            <p:cNvSpPr>
              <a:spLocks/>
            </p:cNvSpPr>
            <p:nvPr/>
          </p:nvSpPr>
          <p:spPr bwMode="auto">
            <a:xfrm>
              <a:off x="2325" y="2565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88" name="Freeform 83"/>
            <p:cNvSpPr>
              <a:spLocks/>
            </p:cNvSpPr>
            <p:nvPr/>
          </p:nvSpPr>
          <p:spPr bwMode="auto">
            <a:xfrm>
              <a:off x="2325" y="2565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89" name="Freeform 84"/>
            <p:cNvSpPr>
              <a:spLocks/>
            </p:cNvSpPr>
            <p:nvPr/>
          </p:nvSpPr>
          <p:spPr bwMode="auto">
            <a:xfrm>
              <a:off x="2325" y="2561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90" name="Freeform 85"/>
            <p:cNvSpPr>
              <a:spLocks/>
            </p:cNvSpPr>
            <p:nvPr/>
          </p:nvSpPr>
          <p:spPr bwMode="auto">
            <a:xfrm>
              <a:off x="2325" y="2560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91" name="Freeform 86"/>
            <p:cNvSpPr>
              <a:spLocks/>
            </p:cNvSpPr>
            <p:nvPr/>
          </p:nvSpPr>
          <p:spPr bwMode="auto">
            <a:xfrm>
              <a:off x="2325" y="2554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92" name="Freeform 87"/>
            <p:cNvSpPr>
              <a:spLocks/>
            </p:cNvSpPr>
            <p:nvPr/>
          </p:nvSpPr>
          <p:spPr bwMode="auto">
            <a:xfrm>
              <a:off x="2325" y="2552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93" name="Freeform 88"/>
            <p:cNvSpPr>
              <a:spLocks/>
            </p:cNvSpPr>
            <p:nvPr/>
          </p:nvSpPr>
          <p:spPr bwMode="auto">
            <a:xfrm>
              <a:off x="2325" y="2549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94" name="Freeform 89"/>
            <p:cNvSpPr>
              <a:spLocks/>
            </p:cNvSpPr>
            <p:nvPr/>
          </p:nvSpPr>
          <p:spPr bwMode="auto">
            <a:xfrm>
              <a:off x="2325" y="2545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95" name="Freeform 90"/>
            <p:cNvSpPr>
              <a:spLocks/>
            </p:cNvSpPr>
            <p:nvPr/>
          </p:nvSpPr>
          <p:spPr bwMode="auto">
            <a:xfrm>
              <a:off x="2325" y="2542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96" name="Freeform 91"/>
            <p:cNvSpPr>
              <a:spLocks/>
            </p:cNvSpPr>
            <p:nvPr/>
          </p:nvSpPr>
          <p:spPr bwMode="auto">
            <a:xfrm>
              <a:off x="2325" y="2539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97" name="Freeform 92"/>
            <p:cNvSpPr>
              <a:spLocks/>
            </p:cNvSpPr>
            <p:nvPr/>
          </p:nvSpPr>
          <p:spPr bwMode="auto">
            <a:xfrm>
              <a:off x="2325" y="2534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98" name="Freeform 93"/>
            <p:cNvSpPr>
              <a:spLocks/>
            </p:cNvSpPr>
            <p:nvPr/>
          </p:nvSpPr>
          <p:spPr bwMode="auto">
            <a:xfrm>
              <a:off x="2325" y="2534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99" name="Freeform 94"/>
            <p:cNvSpPr>
              <a:spLocks/>
            </p:cNvSpPr>
            <p:nvPr/>
          </p:nvSpPr>
          <p:spPr bwMode="auto">
            <a:xfrm>
              <a:off x="2325" y="2529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00" name="Freeform 95"/>
            <p:cNvSpPr>
              <a:spLocks/>
            </p:cNvSpPr>
            <p:nvPr/>
          </p:nvSpPr>
          <p:spPr bwMode="auto">
            <a:xfrm>
              <a:off x="2325" y="2526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01" name="Freeform 96"/>
            <p:cNvSpPr>
              <a:spLocks/>
            </p:cNvSpPr>
            <p:nvPr/>
          </p:nvSpPr>
          <p:spPr bwMode="auto">
            <a:xfrm>
              <a:off x="2325" y="2526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02" name="Freeform 97"/>
            <p:cNvSpPr>
              <a:spLocks/>
            </p:cNvSpPr>
            <p:nvPr/>
          </p:nvSpPr>
          <p:spPr bwMode="auto">
            <a:xfrm>
              <a:off x="2325" y="2521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03" name="Freeform 98"/>
            <p:cNvSpPr>
              <a:spLocks/>
            </p:cNvSpPr>
            <p:nvPr/>
          </p:nvSpPr>
          <p:spPr bwMode="auto">
            <a:xfrm>
              <a:off x="2325" y="2518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04" name="Freeform 99"/>
            <p:cNvSpPr>
              <a:spLocks/>
            </p:cNvSpPr>
            <p:nvPr/>
          </p:nvSpPr>
          <p:spPr bwMode="auto">
            <a:xfrm>
              <a:off x="2325" y="2512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05" name="Freeform 100"/>
            <p:cNvSpPr>
              <a:spLocks/>
            </p:cNvSpPr>
            <p:nvPr/>
          </p:nvSpPr>
          <p:spPr bwMode="auto">
            <a:xfrm>
              <a:off x="2325" y="2511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06" name="Freeform 101"/>
            <p:cNvSpPr>
              <a:spLocks/>
            </p:cNvSpPr>
            <p:nvPr/>
          </p:nvSpPr>
          <p:spPr bwMode="auto">
            <a:xfrm>
              <a:off x="2325" y="2508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07" name="Freeform 102"/>
            <p:cNvSpPr>
              <a:spLocks/>
            </p:cNvSpPr>
            <p:nvPr/>
          </p:nvSpPr>
          <p:spPr bwMode="auto">
            <a:xfrm>
              <a:off x="2325" y="2503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08" name="Freeform 103"/>
            <p:cNvSpPr>
              <a:spLocks/>
            </p:cNvSpPr>
            <p:nvPr/>
          </p:nvSpPr>
          <p:spPr bwMode="auto">
            <a:xfrm>
              <a:off x="2325" y="2499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09" name="Freeform 104"/>
            <p:cNvSpPr>
              <a:spLocks/>
            </p:cNvSpPr>
            <p:nvPr/>
          </p:nvSpPr>
          <p:spPr bwMode="auto">
            <a:xfrm>
              <a:off x="2325" y="2499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10" name="Freeform 105"/>
            <p:cNvSpPr>
              <a:spLocks/>
            </p:cNvSpPr>
            <p:nvPr/>
          </p:nvSpPr>
          <p:spPr bwMode="auto">
            <a:xfrm>
              <a:off x="2325" y="2494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11" name="Freeform 106"/>
            <p:cNvSpPr>
              <a:spLocks/>
            </p:cNvSpPr>
            <p:nvPr/>
          </p:nvSpPr>
          <p:spPr bwMode="auto">
            <a:xfrm>
              <a:off x="2325" y="2492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12" name="Freeform 107"/>
            <p:cNvSpPr>
              <a:spLocks/>
            </p:cNvSpPr>
            <p:nvPr/>
          </p:nvSpPr>
          <p:spPr bwMode="auto">
            <a:xfrm>
              <a:off x="2325" y="2488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13" name="Freeform 108"/>
            <p:cNvSpPr>
              <a:spLocks/>
            </p:cNvSpPr>
            <p:nvPr/>
          </p:nvSpPr>
          <p:spPr bwMode="auto">
            <a:xfrm>
              <a:off x="2325" y="2483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14" name="Freeform 109"/>
            <p:cNvSpPr>
              <a:spLocks/>
            </p:cNvSpPr>
            <p:nvPr/>
          </p:nvSpPr>
          <p:spPr bwMode="auto">
            <a:xfrm>
              <a:off x="2325" y="2483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15" name="Freeform 110"/>
            <p:cNvSpPr>
              <a:spLocks/>
            </p:cNvSpPr>
            <p:nvPr/>
          </p:nvSpPr>
          <p:spPr bwMode="auto">
            <a:xfrm>
              <a:off x="2325" y="2477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16" name="Freeform 111"/>
            <p:cNvSpPr>
              <a:spLocks/>
            </p:cNvSpPr>
            <p:nvPr/>
          </p:nvSpPr>
          <p:spPr bwMode="auto">
            <a:xfrm>
              <a:off x="2325" y="2477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90909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17" name="Freeform 112"/>
            <p:cNvSpPr>
              <a:spLocks/>
            </p:cNvSpPr>
            <p:nvPr/>
          </p:nvSpPr>
          <p:spPr bwMode="auto">
            <a:xfrm>
              <a:off x="2325" y="2472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18" name="Freeform 113"/>
            <p:cNvSpPr>
              <a:spLocks/>
            </p:cNvSpPr>
            <p:nvPr/>
          </p:nvSpPr>
          <p:spPr bwMode="auto">
            <a:xfrm>
              <a:off x="2325" y="2468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19" name="Freeform 114"/>
            <p:cNvSpPr>
              <a:spLocks/>
            </p:cNvSpPr>
            <p:nvPr/>
          </p:nvSpPr>
          <p:spPr bwMode="auto">
            <a:xfrm>
              <a:off x="2325" y="2467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20" name="Freeform 115"/>
            <p:cNvSpPr>
              <a:spLocks/>
            </p:cNvSpPr>
            <p:nvPr/>
          </p:nvSpPr>
          <p:spPr bwMode="auto">
            <a:xfrm>
              <a:off x="2325" y="2464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21" name="Freeform 116"/>
            <p:cNvSpPr>
              <a:spLocks/>
            </p:cNvSpPr>
            <p:nvPr/>
          </p:nvSpPr>
          <p:spPr bwMode="auto">
            <a:xfrm>
              <a:off x="2325" y="2459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22" name="Freeform 117"/>
            <p:cNvSpPr>
              <a:spLocks/>
            </p:cNvSpPr>
            <p:nvPr/>
          </p:nvSpPr>
          <p:spPr bwMode="auto">
            <a:xfrm>
              <a:off x="2325" y="2459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23" name="Freeform 118"/>
            <p:cNvSpPr>
              <a:spLocks/>
            </p:cNvSpPr>
            <p:nvPr/>
          </p:nvSpPr>
          <p:spPr bwMode="auto">
            <a:xfrm>
              <a:off x="2325" y="2452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24" name="Freeform 119"/>
            <p:cNvSpPr>
              <a:spLocks/>
            </p:cNvSpPr>
            <p:nvPr/>
          </p:nvSpPr>
          <p:spPr bwMode="auto">
            <a:xfrm>
              <a:off x="2325" y="2450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25" name="Freeform 120"/>
            <p:cNvSpPr>
              <a:spLocks/>
            </p:cNvSpPr>
            <p:nvPr/>
          </p:nvSpPr>
          <p:spPr bwMode="auto">
            <a:xfrm>
              <a:off x="2325" y="2445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26" name="Freeform 121"/>
            <p:cNvSpPr>
              <a:spLocks/>
            </p:cNvSpPr>
            <p:nvPr/>
          </p:nvSpPr>
          <p:spPr bwMode="auto">
            <a:xfrm>
              <a:off x="2325" y="2444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27" name="Freeform 122"/>
            <p:cNvSpPr>
              <a:spLocks/>
            </p:cNvSpPr>
            <p:nvPr/>
          </p:nvSpPr>
          <p:spPr bwMode="auto">
            <a:xfrm>
              <a:off x="2325" y="2441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28" name="Freeform 123"/>
            <p:cNvSpPr>
              <a:spLocks/>
            </p:cNvSpPr>
            <p:nvPr/>
          </p:nvSpPr>
          <p:spPr bwMode="auto">
            <a:xfrm>
              <a:off x="2325" y="2437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29" name="Freeform 124"/>
            <p:cNvSpPr>
              <a:spLocks/>
            </p:cNvSpPr>
            <p:nvPr/>
          </p:nvSpPr>
          <p:spPr bwMode="auto">
            <a:xfrm>
              <a:off x="2325" y="2434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30" name="Freeform 125"/>
            <p:cNvSpPr>
              <a:spLocks/>
            </p:cNvSpPr>
            <p:nvPr/>
          </p:nvSpPr>
          <p:spPr bwMode="auto">
            <a:xfrm>
              <a:off x="2325" y="2430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31" name="Freeform 126"/>
            <p:cNvSpPr>
              <a:spLocks/>
            </p:cNvSpPr>
            <p:nvPr/>
          </p:nvSpPr>
          <p:spPr bwMode="auto">
            <a:xfrm>
              <a:off x="2325" y="2425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32" name="Freeform 127"/>
            <p:cNvSpPr>
              <a:spLocks/>
            </p:cNvSpPr>
            <p:nvPr/>
          </p:nvSpPr>
          <p:spPr bwMode="auto">
            <a:xfrm>
              <a:off x="2325" y="2425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33" name="Freeform 128"/>
            <p:cNvSpPr>
              <a:spLocks/>
            </p:cNvSpPr>
            <p:nvPr/>
          </p:nvSpPr>
          <p:spPr bwMode="auto">
            <a:xfrm>
              <a:off x="2325" y="2422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34" name="Freeform 129"/>
            <p:cNvSpPr>
              <a:spLocks/>
            </p:cNvSpPr>
            <p:nvPr/>
          </p:nvSpPr>
          <p:spPr bwMode="auto">
            <a:xfrm>
              <a:off x="2325" y="2415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35" name="Freeform 130"/>
            <p:cNvSpPr>
              <a:spLocks/>
            </p:cNvSpPr>
            <p:nvPr/>
          </p:nvSpPr>
          <p:spPr bwMode="auto">
            <a:xfrm>
              <a:off x="2325" y="2415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36" name="Freeform 131"/>
            <p:cNvSpPr>
              <a:spLocks/>
            </p:cNvSpPr>
            <p:nvPr/>
          </p:nvSpPr>
          <p:spPr bwMode="auto">
            <a:xfrm>
              <a:off x="2325" y="2413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37" name="Freeform 132"/>
            <p:cNvSpPr>
              <a:spLocks/>
            </p:cNvSpPr>
            <p:nvPr/>
          </p:nvSpPr>
          <p:spPr bwMode="auto">
            <a:xfrm>
              <a:off x="2325" y="2410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38" name="Freeform 133"/>
            <p:cNvSpPr>
              <a:spLocks/>
            </p:cNvSpPr>
            <p:nvPr/>
          </p:nvSpPr>
          <p:spPr bwMode="auto">
            <a:xfrm>
              <a:off x="2325" y="2405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39" name="Freeform 134"/>
            <p:cNvSpPr>
              <a:spLocks/>
            </p:cNvSpPr>
            <p:nvPr/>
          </p:nvSpPr>
          <p:spPr bwMode="auto">
            <a:xfrm>
              <a:off x="2325" y="2403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40" name="Freeform 135"/>
            <p:cNvSpPr>
              <a:spLocks/>
            </p:cNvSpPr>
            <p:nvPr/>
          </p:nvSpPr>
          <p:spPr bwMode="auto">
            <a:xfrm>
              <a:off x="2325" y="2399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41" name="Freeform 136"/>
            <p:cNvSpPr>
              <a:spLocks/>
            </p:cNvSpPr>
            <p:nvPr/>
          </p:nvSpPr>
          <p:spPr bwMode="auto">
            <a:xfrm>
              <a:off x="2325" y="2399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42" name="Freeform 137"/>
            <p:cNvSpPr>
              <a:spLocks/>
            </p:cNvSpPr>
            <p:nvPr/>
          </p:nvSpPr>
          <p:spPr bwMode="auto">
            <a:xfrm>
              <a:off x="2325" y="2391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43" name="Freeform 138"/>
            <p:cNvSpPr>
              <a:spLocks/>
            </p:cNvSpPr>
            <p:nvPr/>
          </p:nvSpPr>
          <p:spPr bwMode="auto">
            <a:xfrm>
              <a:off x="2325" y="2389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B0B0B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44" name="Freeform 139"/>
            <p:cNvSpPr>
              <a:spLocks/>
            </p:cNvSpPr>
            <p:nvPr/>
          </p:nvSpPr>
          <p:spPr bwMode="auto">
            <a:xfrm>
              <a:off x="2325" y="2388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B0B0B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45" name="Freeform 140"/>
            <p:cNvSpPr>
              <a:spLocks/>
            </p:cNvSpPr>
            <p:nvPr/>
          </p:nvSpPr>
          <p:spPr bwMode="auto">
            <a:xfrm>
              <a:off x="2325" y="2384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46" name="Freeform 141"/>
            <p:cNvSpPr>
              <a:spLocks/>
            </p:cNvSpPr>
            <p:nvPr/>
          </p:nvSpPr>
          <p:spPr bwMode="auto">
            <a:xfrm>
              <a:off x="2325" y="2379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47" name="Freeform 142"/>
            <p:cNvSpPr>
              <a:spLocks/>
            </p:cNvSpPr>
            <p:nvPr/>
          </p:nvSpPr>
          <p:spPr bwMode="auto">
            <a:xfrm>
              <a:off x="2325" y="2376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48" name="Freeform 143"/>
            <p:cNvSpPr>
              <a:spLocks/>
            </p:cNvSpPr>
            <p:nvPr/>
          </p:nvSpPr>
          <p:spPr bwMode="auto">
            <a:xfrm>
              <a:off x="2325" y="2374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49" name="Freeform 144"/>
            <p:cNvSpPr>
              <a:spLocks/>
            </p:cNvSpPr>
            <p:nvPr/>
          </p:nvSpPr>
          <p:spPr bwMode="auto">
            <a:xfrm>
              <a:off x="2325" y="2371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0" name="Freeform 145"/>
            <p:cNvSpPr>
              <a:spLocks/>
            </p:cNvSpPr>
            <p:nvPr/>
          </p:nvSpPr>
          <p:spPr bwMode="auto">
            <a:xfrm>
              <a:off x="2325" y="2368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1" name="Freeform 146"/>
            <p:cNvSpPr>
              <a:spLocks/>
            </p:cNvSpPr>
            <p:nvPr/>
          </p:nvSpPr>
          <p:spPr bwMode="auto">
            <a:xfrm>
              <a:off x="2325" y="2363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2" name="Freeform 147"/>
            <p:cNvSpPr>
              <a:spLocks/>
            </p:cNvSpPr>
            <p:nvPr/>
          </p:nvSpPr>
          <p:spPr bwMode="auto">
            <a:xfrm>
              <a:off x="2325" y="2362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3" name="Freeform 148"/>
            <p:cNvSpPr>
              <a:spLocks/>
            </p:cNvSpPr>
            <p:nvPr/>
          </p:nvSpPr>
          <p:spPr bwMode="auto">
            <a:xfrm>
              <a:off x="2325" y="2358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4" name="Freeform 149"/>
            <p:cNvSpPr>
              <a:spLocks/>
            </p:cNvSpPr>
            <p:nvPr/>
          </p:nvSpPr>
          <p:spPr bwMode="auto">
            <a:xfrm>
              <a:off x="2325" y="2354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5" name="Freeform 150"/>
            <p:cNvSpPr>
              <a:spLocks/>
            </p:cNvSpPr>
            <p:nvPr/>
          </p:nvSpPr>
          <p:spPr bwMode="auto">
            <a:xfrm>
              <a:off x="2325" y="2348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6" name="Freeform 151"/>
            <p:cNvSpPr>
              <a:spLocks/>
            </p:cNvSpPr>
            <p:nvPr/>
          </p:nvSpPr>
          <p:spPr bwMode="auto">
            <a:xfrm>
              <a:off x="2325" y="2348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7" name="Freeform 152"/>
            <p:cNvSpPr>
              <a:spLocks/>
            </p:cNvSpPr>
            <p:nvPr/>
          </p:nvSpPr>
          <p:spPr bwMode="auto">
            <a:xfrm>
              <a:off x="2325" y="2343"/>
              <a:ext cx="4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16" y="0"/>
                </a:cxn>
                <a:cxn ang="0">
                  <a:pos x="416" y="16"/>
                </a:cxn>
                <a:cxn ang="0">
                  <a:pos x="0" y="16"/>
                </a:cxn>
              </a:cxnLst>
              <a:rect l="0" t="0" r="r" b="b"/>
              <a:pathLst>
                <a:path w="417" h="17">
                  <a:moveTo>
                    <a:pt x="0" y="16"/>
                  </a:moveTo>
                  <a:lnTo>
                    <a:pt x="0" y="0"/>
                  </a:lnTo>
                  <a:lnTo>
                    <a:pt x="416" y="0"/>
                  </a:lnTo>
                  <a:lnTo>
                    <a:pt x="4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8" name="Freeform 153"/>
            <p:cNvSpPr>
              <a:spLocks/>
            </p:cNvSpPr>
            <p:nvPr/>
          </p:nvSpPr>
          <p:spPr bwMode="auto">
            <a:xfrm>
              <a:off x="2325" y="2343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59" name="Freeform 154"/>
            <p:cNvSpPr>
              <a:spLocks/>
            </p:cNvSpPr>
            <p:nvPr/>
          </p:nvSpPr>
          <p:spPr bwMode="auto">
            <a:xfrm>
              <a:off x="2325" y="2339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60" name="Freeform 155"/>
            <p:cNvSpPr>
              <a:spLocks/>
            </p:cNvSpPr>
            <p:nvPr/>
          </p:nvSpPr>
          <p:spPr bwMode="auto">
            <a:xfrm>
              <a:off x="2325" y="2337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61" name="Freeform 156"/>
            <p:cNvSpPr>
              <a:spLocks/>
            </p:cNvSpPr>
            <p:nvPr/>
          </p:nvSpPr>
          <p:spPr bwMode="auto">
            <a:xfrm>
              <a:off x="2325" y="2332"/>
              <a:ext cx="4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0" y="0"/>
                </a:cxn>
              </a:cxnLst>
              <a:rect l="0" t="0" r="r" b="b"/>
              <a:pathLst>
                <a:path w="417" h="1">
                  <a:moveTo>
                    <a:pt x="0" y="0"/>
                  </a:moveTo>
                  <a:lnTo>
                    <a:pt x="4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62" name="Freeform 157"/>
            <p:cNvSpPr>
              <a:spLocks/>
            </p:cNvSpPr>
            <p:nvPr/>
          </p:nvSpPr>
          <p:spPr bwMode="auto">
            <a:xfrm>
              <a:off x="2330" y="2337"/>
              <a:ext cx="411" cy="311"/>
            </a:xfrm>
            <a:custGeom>
              <a:avLst/>
              <a:gdLst/>
              <a:ahLst/>
              <a:cxnLst>
                <a:cxn ang="0">
                  <a:pos x="0" y="286"/>
                </a:cxn>
                <a:cxn ang="0">
                  <a:pos x="0" y="289"/>
                </a:cxn>
                <a:cxn ang="0">
                  <a:pos x="1" y="291"/>
                </a:cxn>
                <a:cxn ang="0">
                  <a:pos x="1" y="294"/>
                </a:cxn>
                <a:cxn ang="0">
                  <a:pos x="2" y="296"/>
                </a:cxn>
                <a:cxn ang="0">
                  <a:pos x="4" y="299"/>
                </a:cxn>
                <a:cxn ang="0">
                  <a:pos x="6" y="303"/>
                </a:cxn>
                <a:cxn ang="0">
                  <a:pos x="8" y="305"/>
                </a:cxn>
                <a:cxn ang="0">
                  <a:pos x="11" y="306"/>
                </a:cxn>
                <a:cxn ang="0">
                  <a:pos x="14" y="308"/>
                </a:cxn>
                <a:cxn ang="0">
                  <a:pos x="16" y="309"/>
                </a:cxn>
                <a:cxn ang="0">
                  <a:pos x="20" y="309"/>
                </a:cxn>
                <a:cxn ang="0">
                  <a:pos x="22" y="310"/>
                </a:cxn>
                <a:cxn ang="0">
                  <a:pos x="25" y="310"/>
                </a:cxn>
                <a:cxn ang="0">
                  <a:pos x="386" y="310"/>
                </a:cxn>
                <a:cxn ang="0">
                  <a:pos x="389" y="310"/>
                </a:cxn>
                <a:cxn ang="0">
                  <a:pos x="393" y="309"/>
                </a:cxn>
                <a:cxn ang="0">
                  <a:pos x="395" y="308"/>
                </a:cxn>
                <a:cxn ang="0">
                  <a:pos x="398" y="307"/>
                </a:cxn>
                <a:cxn ang="0">
                  <a:pos x="400" y="305"/>
                </a:cxn>
                <a:cxn ang="0">
                  <a:pos x="402" y="303"/>
                </a:cxn>
                <a:cxn ang="0">
                  <a:pos x="404" y="301"/>
                </a:cxn>
                <a:cxn ang="0">
                  <a:pos x="407" y="298"/>
                </a:cxn>
                <a:cxn ang="0">
                  <a:pos x="408" y="295"/>
                </a:cxn>
                <a:cxn ang="0">
                  <a:pos x="409" y="293"/>
                </a:cxn>
                <a:cxn ang="0">
                  <a:pos x="410" y="290"/>
                </a:cxn>
                <a:cxn ang="0">
                  <a:pos x="410" y="287"/>
                </a:cxn>
                <a:cxn ang="0">
                  <a:pos x="410" y="25"/>
                </a:cxn>
                <a:cxn ang="0">
                  <a:pos x="410" y="22"/>
                </a:cxn>
                <a:cxn ang="0">
                  <a:pos x="409" y="19"/>
                </a:cxn>
                <a:cxn ang="0">
                  <a:pos x="409" y="16"/>
                </a:cxn>
                <a:cxn ang="0">
                  <a:pos x="407" y="13"/>
                </a:cxn>
                <a:cxn ang="0">
                  <a:pos x="405" y="11"/>
                </a:cxn>
                <a:cxn ang="0">
                  <a:pos x="403" y="9"/>
                </a:cxn>
                <a:cxn ang="0">
                  <a:pos x="401" y="6"/>
                </a:cxn>
                <a:cxn ang="0">
                  <a:pos x="399" y="4"/>
                </a:cxn>
                <a:cxn ang="0">
                  <a:pos x="397" y="3"/>
                </a:cxn>
                <a:cxn ang="0">
                  <a:pos x="393" y="2"/>
                </a:cxn>
                <a:cxn ang="0">
                  <a:pos x="391" y="1"/>
                </a:cxn>
                <a:cxn ang="0">
                  <a:pos x="388" y="0"/>
                </a:cxn>
                <a:cxn ang="0">
                  <a:pos x="385" y="0"/>
                </a:cxn>
                <a:cxn ang="0">
                  <a:pos x="24" y="0"/>
                </a:cxn>
                <a:cxn ang="0">
                  <a:pos x="20" y="0"/>
                </a:cxn>
                <a:cxn ang="0">
                  <a:pos x="17" y="1"/>
                </a:cxn>
                <a:cxn ang="0">
                  <a:pos x="15" y="2"/>
                </a:cxn>
                <a:cxn ang="0">
                  <a:pos x="13" y="3"/>
                </a:cxn>
                <a:cxn ang="0">
                  <a:pos x="10" y="5"/>
                </a:cxn>
                <a:cxn ang="0">
                  <a:pos x="7" y="6"/>
                </a:cxn>
                <a:cxn ang="0">
                  <a:pos x="5" y="9"/>
                </a:cxn>
                <a:cxn ang="0">
                  <a:pos x="4" y="11"/>
                </a:cxn>
                <a:cxn ang="0">
                  <a:pos x="2" y="14"/>
                </a:cxn>
                <a:cxn ang="0">
                  <a:pos x="1" y="16"/>
                </a:cxn>
                <a:cxn ang="0">
                  <a:pos x="1" y="19"/>
                </a:cxn>
                <a:cxn ang="0">
                  <a:pos x="0" y="22"/>
                </a:cxn>
                <a:cxn ang="0">
                  <a:pos x="0" y="25"/>
                </a:cxn>
              </a:cxnLst>
              <a:rect l="0" t="0" r="r" b="b"/>
              <a:pathLst>
                <a:path w="411" h="311">
                  <a:moveTo>
                    <a:pt x="0" y="25"/>
                  </a:moveTo>
                  <a:lnTo>
                    <a:pt x="0" y="286"/>
                  </a:lnTo>
                  <a:lnTo>
                    <a:pt x="0" y="287"/>
                  </a:lnTo>
                  <a:lnTo>
                    <a:pt x="0" y="289"/>
                  </a:lnTo>
                  <a:lnTo>
                    <a:pt x="0" y="290"/>
                  </a:lnTo>
                  <a:lnTo>
                    <a:pt x="1" y="291"/>
                  </a:lnTo>
                  <a:lnTo>
                    <a:pt x="1" y="293"/>
                  </a:lnTo>
                  <a:lnTo>
                    <a:pt x="1" y="294"/>
                  </a:lnTo>
                  <a:lnTo>
                    <a:pt x="2" y="295"/>
                  </a:lnTo>
                  <a:lnTo>
                    <a:pt x="2" y="296"/>
                  </a:lnTo>
                  <a:lnTo>
                    <a:pt x="3" y="298"/>
                  </a:lnTo>
                  <a:lnTo>
                    <a:pt x="4" y="299"/>
                  </a:lnTo>
                  <a:lnTo>
                    <a:pt x="5" y="301"/>
                  </a:lnTo>
                  <a:lnTo>
                    <a:pt x="6" y="303"/>
                  </a:lnTo>
                  <a:lnTo>
                    <a:pt x="7" y="304"/>
                  </a:lnTo>
                  <a:lnTo>
                    <a:pt x="8" y="305"/>
                  </a:lnTo>
                  <a:lnTo>
                    <a:pt x="10" y="305"/>
                  </a:lnTo>
                  <a:lnTo>
                    <a:pt x="11" y="306"/>
                  </a:lnTo>
                  <a:lnTo>
                    <a:pt x="13" y="307"/>
                  </a:lnTo>
                  <a:lnTo>
                    <a:pt x="14" y="308"/>
                  </a:lnTo>
                  <a:lnTo>
                    <a:pt x="15" y="308"/>
                  </a:lnTo>
                  <a:lnTo>
                    <a:pt x="16" y="309"/>
                  </a:lnTo>
                  <a:lnTo>
                    <a:pt x="17" y="309"/>
                  </a:lnTo>
                  <a:lnTo>
                    <a:pt x="20" y="309"/>
                  </a:lnTo>
                  <a:lnTo>
                    <a:pt x="20" y="310"/>
                  </a:lnTo>
                  <a:lnTo>
                    <a:pt x="22" y="310"/>
                  </a:lnTo>
                  <a:lnTo>
                    <a:pt x="24" y="310"/>
                  </a:lnTo>
                  <a:lnTo>
                    <a:pt x="25" y="310"/>
                  </a:lnTo>
                  <a:lnTo>
                    <a:pt x="385" y="310"/>
                  </a:lnTo>
                  <a:lnTo>
                    <a:pt x="386" y="310"/>
                  </a:lnTo>
                  <a:lnTo>
                    <a:pt x="388" y="310"/>
                  </a:lnTo>
                  <a:lnTo>
                    <a:pt x="389" y="310"/>
                  </a:lnTo>
                  <a:lnTo>
                    <a:pt x="391" y="309"/>
                  </a:lnTo>
                  <a:lnTo>
                    <a:pt x="393" y="309"/>
                  </a:lnTo>
                  <a:lnTo>
                    <a:pt x="393" y="308"/>
                  </a:lnTo>
                  <a:lnTo>
                    <a:pt x="395" y="308"/>
                  </a:lnTo>
                  <a:lnTo>
                    <a:pt x="397" y="307"/>
                  </a:lnTo>
                  <a:lnTo>
                    <a:pt x="398" y="307"/>
                  </a:lnTo>
                  <a:lnTo>
                    <a:pt x="399" y="306"/>
                  </a:lnTo>
                  <a:lnTo>
                    <a:pt x="400" y="305"/>
                  </a:lnTo>
                  <a:lnTo>
                    <a:pt x="401" y="304"/>
                  </a:lnTo>
                  <a:lnTo>
                    <a:pt x="402" y="303"/>
                  </a:lnTo>
                  <a:lnTo>
                    <a:pt x="403" y="301"/>
                  </a:lnTo>
                  <a:lnTo>
                    <a:pt x="404" y="301"/>
                  </a:lnTo>
                  <a:lnTo>
                    <a:pt x="405" y="299"/>
                  </a:lnTo>
                  <a:lnTo>
                    <a:pt x="407" y="298"/>
                  </a:lnTo>
                  <a:lnTo>
                    <a:pt x="407" y="297"/>
                  </a:lnTo>
                  <a:lnTo>
                    <a:pt x="408" y="295"/>
                  </a:lnTo>
                  <a:lnTo>
                    <a:pt x="409" y="294"/>
                  </a:lnTo>
                  <a:lnTo>
                    <a:pt x="409" y="293"/>
                  </a:lnTo>
                  <a:lnTo>
                    <a:pt x="409" y="291"/>
                  </a:lnTo>
                  <a:lnTo>
                    <a:pt x="410" y="290"/>
                  </a:lnTo>
                  <a:lnTo>
                    <a:pt x="410" y="289"/>
                  </a:lnTo>
                  <a:lnTo>
                    <a:pt x="410" y="287"/>
                  </a:lnTo>
                  <a:lnTo>
                    <a:pt x="410" y="286"/>
                  </a:lnTo>
                  <a:lnTo>
                    <a:pt x="410" y="25"/>
                  </a:lnTo>
                  <a:lnTo>
                    <a:pt x="410" y="24"/>
                  </a:lnTo>
                  <a:lnTo>
                    <a:pt x="410" y="22"/>
                  </a:lnTo>
                  <a:lnTo>
                    <a:pt x="410" y="20"/>
                  </a:lnTo>
                  <a:lnTo>
                    <a:pt x="409" y="19"/>
                  </a:lnTo>
                  <a:lnTo>
                    <a:pt x="409" y="17"/>
                  </a:lnTo>
                  <a:lnTo>
                    <a:pt x="409" y="16"/>
                  </a:lnTo>
                  <a:lnTo>
                    <a:pt x="408" y="15"/>
                  </a:lnTo>
                  <a:lnTo>
                    <a:pt x="407" y="13"/>
                  </a:lnTo>
                  <a:lnTo>
                    <a:pt x="407" y="12"/>
                  </a:lnTo>
                  <a:lnTo>
                    <a:pt x="405" y="11"/>
                  </a:lnTo>
                  <a:lnTo>
                    <a:pt x="404" y="10"/>
                  </a:lnTo>
                  <a:lnTo>
                    <a:pt x="403" y="9"/>
                  </a:lnTo>
                  <a:lnTo>
                    <a:pt x="402" y="8"/>
                  </a:lnTo>
                  <a:lnTo>
                    <a:pt x="401" y="6"/>
                  </a:lnTo>
                  <a:lnTo>
                    <a:pt x="400" y="5"/>
                  </a:lnTo>
                  <a:lnTo>
                    <a:pt x="399" y="4"/>
                  </a:lnTo>
                  <a:lnTo>
                    <a:pt x="398" y="3"/>
                  </a:lnTo>
                  <a:lnTo>
                    <a:pt x="397" y="3"/>
                  </a:lnTo>
                  <a:lnTo>
                    <a:pt x="395" y="2"/>
                  </a:lnTo>
                  <a:lnTo>
                    <a:pt x="393" y="2"/>
                  </a:lnTo>
                  <a:lnTo>
                    <a:pt x="393" y="1"/>
                  </a:lnTo>
                  <a:lnTo>
                    <a:pt x="391" y="1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6" y="0"/>
                  </a:lnTo>
                  <a:lnTo>
                    <a:pt x="385" y="0"/>
                  </a:lnTo>
                  <a:lnTo>
                    <a:pt x="25" y="0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1"/>
                  </a:lnTo>
                  <a:lnTo>
                    <a:pt x="17" y="1"/>
                  </a:lnTo>
                  <a:lnTo>
                    <a:pt x="16" y="1"/>
                  </a:lnTo>
                  <a:lnTo>
                    <a:pt x="15" y="2"/>
                  </a:lnTo>
                  <a:lnTo>
                    <a:pt x="14" y="2"/>
                  </a:lnTo>
                  <a:lnTo>
                    <a:pt x="13" y="3"/>
                  </a:lnTo>
                  <a:lnTo>
                    <a:pt x="11" y="4"/>
                  </a:lnTo>
                  <a:lnTo>
                    <a:pt x="10" y="5"/>
                  </a:lnTo>
                  <a:lnTo>
                    <a:pt x="8" y="5"/>
                  </a:lnTo>
                  <a:lnTo>
                    <a:pt x="7" y="6"/>
                  </a:lnTo>
                  <a:lnTo>
                    <a:pt x="6" y="8"/>
                  </a:lnTo>
                  <a:lnTo>
                    <a:pt x="5" y="9"/>
                  </a:lnTo>
                  <a:lnTo>
                    <a:pt x="5" y="10"/>
                  </a:lnTo>
                  <a:lnTo>
                    <a:pt x="4" y="11"/>
                  </a:lnTo>
                  <a:lnTo>
                    <a:pt x="3" y="12"/>
                  </a:lnTo>
                  <a:lnTo>
                    <a:pt x="2" y="14"/>
                  </a:lnTo>
                  <a:lnTo>
                    <a:pt x="2" y="15"/>
                  </a:lnTo>
                  <a:lnTo>
                    <a:pt x="1" y="16"/>
                  </a:lnTo>
                  <a:lnTo>
                    <a:pt x="1" y="17"/>
                  </a:lnTo>
                  <a:lnTo>
                    <a:pt x="1" y="19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0" y="25"/>
                  </a:lnTo>
                </a:path>
              </a:pathLst>
            </a:custGeom>
            <a:noFill/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63" name="Freeform 158"/>
            <p:cNvSpPr>
              <a:spLocks/>
            </p:cNvSpPr>
            <p:nvPr/>
          </p:nvSpPr>
          <p:spPr bwMode="auto">
            <a:xfrm>
              <a:off x="2325" y="2534"/>
              <a:ext cx="30" cy="1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13"/>
                </a:cxn>
                <a:cxn ang="0">
                  <a:pos x="29" y="113"/>
                </a:cxn>
                <a:cxn ang="0">
                  <a:pos x="22" y="111"/>
                </a:cxn>
                <a:cxn ang="0">
                  <a:pos x="15" y="108"/>
                </a:cxn>
                <a:cxn ang="0">
                  <a:pos x="8" y="104"/>
                </a:cxn>
                <a:cxn ang="0">
                  <a:pos x="5" y="98"/>
                </a:cxn>
                <a:cxn ang="0">
                  <a:pos x="3" y="91"/>
                </a:cxn>
                <a:cxn ang="0">
                  <a:pos x="2" y="78"/>
                </a:cxn>
                <a:cxn ang="0">
                  <a:pos x="1" y="30"/>
                </a:cxn>
                <a:cxn ang="0">
                  <a:pos x="1" y="7"/>
                </a:cxn>
                <a:cxn ang="0">
                  <a:pos x="0" y="0"/>
                </a:cxn>
              </a:cxnLst>
              <a:rect l="0" t="0" r="r" b="b"/>
              <a:pathLst>
                <a:path w="30" h="114">
                  <a:moveTo>
                    <a:pt x="0" y="0"/>
                  </a:moveTo>
                  <a:lnTo>
                    <a:pt x="0" y="113"/>
                  </a:lnTo>
                  <a:lnTo>
                    <a:pt x="29" y="113"/>
                  </a:lnTo>
                  <a:lnTo>
                    <a:pt x="22" y="111"/>
                  </a:lnTo>
                  <a:lnTo>
                    <a:pt x="15" y="108"/>
                  </a:lnTo>
                  <a:lnTo>
                    <a:pt x="8" y="104"/>
                  </a:lnTo>
                  <a:lnTo>
                    <a:pt x="5" y="98"/>
                  </a:lnTo>
                  <a:lnTo>
                    <a:pt x="3" y="91"/>
                  </a:lnTo>
                  <a:lnTo>
                    <a:pt x="2" y="78"/>
                  </a:lnTo>
                  <a:lnTo>
                    <a:pt x="1" y="30"/>
                  </a:lnTo>
                  <a:lnTo>
                    <a:pt x="1" y="7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64" name="Freeform 159"/>
            <p:cNvSpPr>
              <a:spLocks/>
            </p:cNvSpPr>
            <p:nvPr/>
          </p:nvSpPr>
          <p:spPr bwMode="auto">
            <a:xfrm>
              <a:off x="2700" y="2545"/>
              <a:ext cx="45" cy="103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4" y="102"/>
                </a:cxn>
                <a:cxn ang="0">
                  <a:pos x="0" y="102"/>
                </a:cxn>
                <a:cxn ang="0">
                  <a:pos x="4" y="101"/>
                </a:cxn>
                <a:cxn ang="0">
                  <a:pos x="14" y="101"/>
                </a:cxn>
                <a:cxn ang="0">
                  <a:pos x="20" y="100"/>
                </a:cxn>
                <a:cxn ang="0">
                  <a:pos x="28" y="97"/>
                </a:cxn>
                <a:cxn ang="0">
                  <a:pos x="32" y="93"/>
                </a:cxn>
                <a:cxn ang="0">
                  <a:pos x="38" y="86"/>
                </a:cxn>
                <a:cxn ang="0">
                  <a:pos x="39" y="79"/>
                </a:cxn>
                <a:cxn ang="0">
                  <a:pos x="40" y="57"/>
                </a:cxn>
                <a:cxn ang="0">
                  <a:pos x="41" y="38"/>
                </a:cxn>
                <a:cxn ang="0">
                  <a:pos x="42" y="14"/>
                </a:cxn>
                <a:cxn ang="0">
                  <a:pos x="43" y="4"/>
                </a:cxn>
                <a:cxn ang="0">
                  <a:pos x="44" y="0"/>
                </a:cxn>
              </a:cxnLst>
              <a:rect l="0" t="0" r="r" b="b"/>
              <a:pathLst>
                <a:path w="45" h="103">
                  <a:moveTo>
                    <a:pt x="44" y="0"/>
                  </a:moveTo>
                  <a:lnTo>
                    <a:pt x="44" y="102"/>
                  </a:lnTo>
                  <a:lnTo>
                    <a:pt x="0" y="102"/>
                  </a:lnTo>
                  <a:lnTo>
                    <a:pt x="4" y="101"/>
                  </a:lnTo>
                  <a:lnTo>
                    <a:pt x="14" y="101"/>
                  </a:lnTo>
                  <a:lnTo>
                    <a:pt x="20" y="100"/>
                  </a:lnTo>
                  <a:lnTo>
                    <a:pt x="28" y="97"/>
                  </a:lnTo>
                  <a:lnTo>
                    <a:pt x="32" y="93"/>
                  </a:lnTo>
                  <a:lnTo>
                    <a:pt x="38" y="86"/>
                  </a:lnTo>
                  <a:lnTo>
                    <a:pt x="39" y="79"/>
                  </a:lnTo>
                  <a:lnTo>
                    <a:pt x="40" y="57"/>
                  </a:lnTo>
                  <a:lnTo>
                    <a:pt x="41" y="38"/>
                  </a:lnTo>
                  <a:lnTo>
                    <a:pt x="42" y="14"/>
                  </a:lnTo>
                  <a:lnTo>
                    <a:pt x="43" y="4"/>
                  </a:lnTo>
                  <a:lnTo>
                    <a:pt x="44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65" name="Freeform 160"/>
            <p:cNvSpPr>
              <a:spLocks/>
            </p:cNvSpPr>
            <p:nvPr/>
          </p:nvSpPr>
          <p:spPr bwMode="auto">
            <a:xfrm>
              <a:off x="2368" y="2666"/>
              <a:ext cx="17" cy="1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2" y="0"/>
                </a:cxn>
                <a:cxn ang="0">
                  <a:pos x="16" y="0"/>
                </a:cxn>
              </a:cxnLst>
              <a:rect l="0" t="0" r="r" b="b"/>
              <a:pathLst>
                <a:path w="17" h="1">
                  <a:moveTo>
                    <a:pt x="16" y="0"/>
                  </a:moveTo>
                  <a:lnTo>
                    <a:pt x="12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66" name="Freeform 161"/>
            <p:cNvSpPr>
              <a:spLocks/>
            </p:cNvSpPr>
            <p:nvPr/>
          </p:nvSpPr>
          <p:spPr bwMode="auto">
            <a:xfrm>
              <a:off x="2664" y="2636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6" y="16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80FF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67" name="AutoShape 162"/>
            <p:cNvSpPr>
              <a:spLocks noChangeArrowheads="1"/>
            </p:cNvSpPr>
            <p:nvPr/>
          </p:nvSpPr>
          <p:spPr bwMode="auto">
            <a:xfrm>
              <a:off x="2358" y="2367"/>
              <a:ext cx="348" cy="245"/>
            </a:xfrm>
            <a:prstGeom prst="roundRect">
              <a:avLst>
                <a:gd name="adj" fmla="val 12486"/>
              </a:avLst>
            </a:prstGeom>
            <a:gradFill rotWithShape="0">
              <a:gsLst>
                <a:gs pos="0">
                  <a:srgbClr val="8CF4EA"/>
                </a:gs>
                <a:gs pos="100000">
                  <a:srgbClr val="8CF4EA">
                    <a:gamma/>
                    <a:shade val="89804"/>
                    <a:invGamma/>
                  </a:srgbClr>
                </a:gs>
              </a:gsLst>
              <a:path path="rect">
                <a:fillToRect r="100000" b="10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68" name="Freeform 163"/>
            <p:cNvSpPr>
              <a:spLocks/>
            </p:cNvSpPr>
            <p:nvPr/>
          </p:nvSpPr>
          <p:spPr bwMode="auto">
            <a:xfrm>
              <a:off x="2286" y="2667"/>
              <a:ext cx="81" cy="183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0" y="55"/>
                </a:cxn>
                <a:cxn ang="0">
                  <a:pos x="0" y="182"/>
                </a:cxn>
              </a:cxnLst>
              <a:rect l="0" t="0" r="r" b="b"/>
              <a:pathLst>
                <a:path w="81" h="183">
                  <a:moveTo>
                    <a:pt x="80" y="0"/>
                  </a:moveTo>
                  <a:lnTo>
                    <a:pt x="0" y="55"/>
                  </a:lnTo>
                  <a:lnTo>
                    <a:pt x="0" y="182"/>
                  </a:lnTo>
                </a:path>
              </a:pathLst>
            </a:custGeom>
            <a:noFill/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69" name="Freeform 164"/>
            <p:cNvSpPr>
              <a:spLocks/>
            </p:cNvSpPr>
            <p:nvPr/>
          </p:nvSpPr>
          <p:spPr bwMode="auto">
            <a:xfrm>
              <a:off x="2288" y="2887"/>
              <a:ext cx="4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70" name="Freeform 165"/>
            <p:cNvSpPr>
              <a:spLocks/>
            </p:cNvSpPr>
            <p:nvPr/>
          </p:nvSpPr>
          <p:spPr bwMode="auto">
            <a:xfrm>
              <a:off x="2288" y="2886"/>
              <a:ext cx="48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488" y="16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71" name="Freeform 166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72" name="Freeform 167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73" name="Freeform 168"/>
            <p:cNvSpPr>
              <a:spLocks/>
            </p:cNvSpPr>
            <p:nvPr/>
          </p:nvSpPr>
          <p:spPr bwMode="auto">
            <a:xfrm>
              <a:off x="2288" y="2884"/>
              <a:ext cx="4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74" name="Freeform 169"/>
            <p:cNvSpPr>
              <a:spLocks/>
            </p:cNvSpPr>
            <p:nvPr/>
          </p:nvSpPr>
          <p:spPr bwMode="auto">
            <a:xfrm>
              <a:off x="2288" y="2881"/>
              <a:ext cx="48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488" y="16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75" name="Freeform 170"/>
            <p:cNvSpPr>
              <a:spLocks/>
            </p:cNvSpPr>
            <p:nvPr/>
          </p:nvSpPr>
          <p:spPr bwMode="auto">
            <a:xfrm>
              <a:off x="2288" y="2880"/>
              <a:ext cx="4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76" name="Freeform 171"/>
            <p:cNvSpPr>
              <a:spLocks/>
            </p:cNvSpPr>
            <p:nvPr/>
          </p:nvSpPr>
          <p:spPr bwMode="auto">
            <a:xfrm>
              <a:off x="2288" y="2878"/>
              <a:ext cx="48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488" y="16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77" name="Freeform 172"/>
            <p:cNvSpPr>
              <a:spLocks/>
            </p:cNvSpPr>
            <p:nvPr/>
          </p:nvSpPr>
          <p:spPr bwMode="auto">
            <a:xfrm>
              <a:off x="2288" y="2875"/>
              <a:ext cx="48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488" y="16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78" name="Freeform 173"/>
            <p:cNvSpPr>
              <a:spLocks/>
            </p:cNvSpPr>
            <p:nvPr/>
          </p:nvSpPr>
          <p:spPr bwMode="auto">
            <a:xfrm>
              <a:off x="2288" y="2872"/>
              <a:ext cx="489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88" y="0"/>
                </a:cxn>
                <a:cxn ang="0">
                  <a:pos x="488" y="16"/>
                </a:cxn>
                <a:cxn ang="0">
                  <a:pos x="0" y="16"/>
                </a:cxn>
              </a:cxnLst>
              <a:rect l="0" t="0" r="r" b="b"/>
              <a:pathLst>
                <a:path w="489" h="17">
                  <a:moveTo>
                    <a:pt x="0" y="16"/>
                  </a:moveTo>
                  <a:lnTo>
                    <a:pt x="0" y="0"/>
                  </a:lnTo>
                  <a:lnTo>
                    <a:pt x="488" y="0"/>
                  </a:lnTo>
                  <a:lnTo>
                    <a:pt x="488" y="16"/>
                  </a:lnTo>
                  <a:lnTo>
                    <a:pt x="0" y="16"/>
                  </a:lnTo>
                </a:path>
              </a:pathLst>
            </a:custGeom>
            <a:solidFill>
              <a:srgbClr val="70707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79" name="Freeform 174"/>
            <p:cNvSpPr>
              <a:spLocks/>
            </p:cNvSpPr>
            <p:nvPr/>
          </p:nvSpPr>
          <p:spPr bwMode="auto">
            <a:xfrm>
              <a:off x="2288" y="2871"/>
              <a:ext cx="48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488" y="16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70707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80" name="Freeform 175"/>
            <p:cNvSpPr>
              <a:spLocks/>
            </p:cNvSpPr>
            <p:nvPr/>
          </p:nvSpPr>
          <p:spPr bwMode="auto">
            <a:xfrm>
              <a:off x="2288" y="2870"/>
              <a:ext cx="4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81" name="Freeform 176"/>
            <p:cNvSpPr>
              <a:spLocks/>
            </p:cNvSpPr>
            <p:nvPr/>
          </p:nvSpPr>
          <p:spPr bwMode="auto">
            <a:xfrm>
              <a:off x="2288" y="2867"/>
              <a:ext cx="4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">
                  <a:moveTo>
                    <a:pt x="0" y="0"/>
                  </a:move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82" name="Freeform 177"/>
            <p:cNvSpPr>
              <a:spLocks/>
            </p:cNvSpPr>
            <p:nvPr/>
          </p:nvSpPr>
          <p:spPr bwMode="auto">
            <a:xfrm>
              <a:off x="2288" y="2866"/>
              <a:ext cx="48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488" y="16"/>
                </a:cxn>
                <a:cxn ang="0">
                  <a:pos x="488" y="0"/>
                </a:cxn>
                <a:cxn ang="0">
                  <a:pos x="0" y="0"/>
                </a:cxn>
              </a:cxnLst>
              <a:rect l="0" t="0" r="r" b="b"/>
              <a:pathLst>
                <a:path w="489" h="17">
                  <a:moveTo>
                    <a:pt x="0" y="0"/>
                  </a:moveTo>
                  <a:lnTo>
                    <a:pt x="0" y="16"/>
                  </a:lnTo>
                  <a:lnTo>
                    <a:pt x="488" y="16"/>
                  </a:lnTo>
                  <a:lnTo>
                    <a:pt x="488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83" name="Line 178"/>
            <p:cNvSpPr>
              <a:spLocks noChangeShapeType="1"/>
            </p:cNvSpPr>
            <p:nvPr/>
          </p:nvSpPr>
          <p:spPr bwMode="auto">
            <a:xfrm>
              <a:off x="2485" y="2782"/>
              <a:ext cx="28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grpSp>
          <p:nvGrpSpPr>
            <p:cNvPr id="184" name="Group 179"/>
            <p:cNvGrpSpPr>
              <a:grpSpLocks/>
            </p:cNvGrpSpPr>
            <p:nvPr/>
          </p:nvGrpSpPr>
          <p:grpSpPr bwMode="auto">
            <a:xfrm>
              <a:off x="2493" y="2805"/>
              <a:ext cx="23" cy="23"/>
              <a:chOff x="2904" y="2926"/>
              <a:chExt cx="23" cy="23"/>
            </a:xfrm>
          </p:grpSpPr>
          <p:sp>
            <p:nvSpPr>
              <p:cNvPr id="538" name="Oval 180"/>
              <p:cNvSpPr>
                <a:spLocks noChangeArrowheads="1"/>
              </p:cNvSpPr>
              <p:nvPr/>
            </p:nvSpPr>
            <p:spPr bwMode="auto">
              <a:xfrm>
                <a:off x="2904" y="2926"/>
                <a:ext cx="23" cy="23"/>
              </a:xfrm>
              <a:prstGeom prst="ellipse">
                <a:avLst/>
              </a:pr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539" name="Oval 181"/>
              <p:cNvSpPr>
                <a:spLocks noChangeArrowheads="1"/>
              </p:cNvSpPr>
              <p:nvPr/>
            </p:nvSpPr>
            <p:spPr bwMode="auto">
              <a:xfrm>
                <a:off x="2915" y="2938"/>
                <a:ext cx="6" cy="1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sp>
          <p:nvSpPr>
            <p:cNvPr id="185" name="Oval 182"/>
            <p:cNvSpPr>
              <a:spLocks noChangeArrowheads="1"/>
            </p:cNvSpPr>
            <p:nvPr/>
          </p:nvSpPr>
          <p:spPr bwMode="auto">
            <a:xfrm>
              <a:off x="2684" y="2788"/>
              <a:ext cx="9" cy="9"/>
            </a:xfrm>
            <a:prstGeom prst="ellipse">
              <a:avLst/>
            </a:prstGeom>
            <a:solidFill>
              <a:srgbClr val="FF5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86" name="Oval 183"/>
            <p:cNvSpPr>
              <a:spLocks noChangeArrowheads="1"/>
            </p:cNvSpPr>
            <p:nvPr/>
          </p:nvSpPr>
          <p:spPr bwMode="auto">
            <a:xfrm>
              <a:off x="2714" y="2788"/>
              <a:ext cx="10" cy="9"/>
            </a:xfrm>
            <a:prstGeom prst="ellipse">
              <a:avLst/>
            </a:prstGeom>
            <a:solidFill>
              <a:srgbClr val="FF5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87" name="Freeform 184"/>
            <p:cNvSpPr>
              <a:spLocks/>
            </p:cNvSpPr>
            <p:nvPr/>
          </p:nvSpPr>
          <p:spPr bwMode="auto">
            <a:xfrm>
              <a:off x="2689" y="2788"/>
              <a:ext cx="30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29" y="0"/>
                </a:cxn>
                <a:cxn ang="0">
                  <a:pos x="29" y="16"/>
                </a:cxn>
                <a:cxn ang="0">
                  <a:pos x="0" y="16"/>
                </a:cxn>
              </a:cxnLst>
              <a:rect l="0" t="0" r="r" b="b"/>
              <a:pathLst>
                <a:path w="30" h="17">
                  <a:moveTo>
                    <a:pt x="0" y="16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29" y="16"/>
                  </a:lnTo>
                  <a:lnTo>
                    <a:pt x="0" y="16"/>
                  </a:lnTo>
                </a:path>
              </a:pathLst>
            </a:custGeom>
            <a:solidFill>
              <a:srgbClr val="FF5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88" name="Freeform 185"/>
            <p:cNvSpPr>
              <a:spLocks/>
            </p:cNvSpPr>
            <p:nvPr/>
          </p:nvSpPr>
          <p:spPr bwMode="auto">
            <a:xfrm>
              <a:off x="2689" y="2788"/>
              <a:ext cx="36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0" y="16"/>
                </a:cxn>
                <a:cxn ang="0">
                  <a:pos x="32" y="14"/>
                </a:cxn>
                <a:cxn ang="0">
                  <a:pos x="35" y="9"/>
                </a:cxn>
                <a:cxn ang="0">
                  <a:pos x="35" y="5"/>
                </a:cxn>
                <a:cxn ang="0">
                  <a:pos x="34" y="1"/>
                </a:cxn>
                <a:cxn ang="0">
                  <a:pos x="33" y="0"/>
                </a:cxn>
              </a:cxnLst>
              <a:rect l="0" t="0" r="r" b="b"/>
              <a:pathLst>
                <a:path w="36" h="17">
                  <a:moveTo>
                    <a:pt x="0" y="16"/>
                  </a:moveTo>
                  <a:lnTo>
                    <a:pt x="30" y="16"/>
                  </a:lnTo>
                  <a:lnTo>
                    <a:pt x="32" y="14"/>
                  </a:lnTo>
                  <a:lnTo>
                    <a:pt x="35" y="9"/>
                  </a:lnTo>
                  <a:lnTo>
                    <a:pt x="35" y="5"/>
                  </a:lnTo>
                  <a:lnTo>
                    <a:pt x="34" y="1"/>
                  </a:lnTo>
                  <a:lnTo>
                    <a:pt x="33" y="0"/>
                  </a:lnTo>
                </a:path>
              </a:pathLst>
            </a:custGeom>
            <a:noFill/>
            <a:ln w="12700" cap="rnd" cmpd="sng">
              <a:solidFill>
                <a:schemeClr val="bg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89" name="Freeform 186"/>
            <p:cNvSpPr>
              <a:spLocks/>
            </p:cNvSpPr>
            <p:nvPr/>
          </p:nvSpPr>
          <p:spPr bwMode="auto">
            <a:xfrm>
              <a:off x="2549" y="2751"/>
              <a:ext cx="110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109" y="0"/>
                </a:cxn>
                <a:cxn ang="0">
                  <a:pos x="109" y="16"/>
                </a:cxn>
                <a:cxn ang="0">
                  <a:pos x="0" y="16"/>
                </a:cxn>
              </a:cxnLst>
              <a:rect l="0" t="0" r="r" b="b"/>
              <a:pathLst>
                <a:path w="110" h="17">
                  <a:moveTo>
                    <a:pt x="0" y="16"/>
                  </a:moveTo>
                  <a:lnTo>
                    <a:pt x="0" y="0"/>
                  </a:lnTo>
                  <a:lnTo>
                    <a:pt x="109" y="0"/>
                  </a:lnTo>
                  <a:lnTo>
                    <a:pt x="109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90" name="Freeform 187"/>
            <p:cNvSpPr>
              <a:spLocks/>
            </p:cNvSpPr>
            <p:nvPr/>
          </p:nvSpPr>
          <p:spPr bwMode="auto">
            <a:xfrm>
              <a:off x="2588" y="2760"/>
              <a:ext cx="33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6"/>
                </a:cxn>
                <a:cxn ang="0">
                  <a:pos x="0" y="16"/>
                </a:cxn>
              </a:cxnLst>
              <a:rect l="0" t="0" r="r" b="b"/>
              <a:pathLst>
                <a:path w="33" h="17">
                  <a:moveTo>
                    <a:pt x="0" y="16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91" name="Freeform 188"/>
            <p:cNvSpPr>
              <a:spLocks/>
            </p:cNvSpPr>
            <p:nvPr/>
          </p:nvSpPr>
          <p:spPr bwMode="auto">
            <a:xfrm>
              <a:off x="2584" y="2742"/>
              <a:ext cx="3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36" y="0"/>
                </a:cxn>
                <a:cxn ang="0">
                  <a:pos x="36" y="16"/>
                </a:cxn>
                <a:cxn ang="0">
                  <a:pos x="0" y="16"/>
                </a:cxn>
              </a:cxnLst>
              <a:rect l="0" t="0" r="r" b="b"/>
              <a:pathLst>
                <a:path w="37" h="17">
                  <a:moveTo>
                    <a:pt x="0" y="16"/>
                  </a:moveTo>
                  <a:lnTo>
                    <a:pt x="0" y="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92" name="Freeform 189"/>
            <p:cNvSpPr>
              <a:spLocks/>
            </p:cNvSpPr>
            <p:nvPr/>
          </p:nvSpPr>
          <p:spPr bwMode="auto">
            <a:xfrm>
              <a:off x="2588" y="2736"/>
              <a:ext cx="33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6"/>
                </a:cxn>
                <a:cxn ang="0">
                  <a:pos x="0" y="16"/>
                </a:cxn>
              </a:cxnLst>
              <a:rect l="0" t="0" r="r" b="b"/>
              <a:pathLst>
                <a:path w="33" h="17">
                  <a:moveTo>
                    <a:pt x="0" y="16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93" name="Freeform 190"/>
            <p:cNvSpPr>
              <a:spLocks/>
            </p:cNvSpPr>
            <p:nvPr/>
          </p:nvSpPr>
          <p:spPr bwMode="auto">
            <a:xfrm>
              <a:off x="2624" y="2760"/>
              <a:ext cx="29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28" y="0"/>
                </a:cxn>
                <a:cxn ang="0">
                  <a:pos x="28" y="16"/>
                </a:cxn>
                <a:cxn ang="0">
                  <a:pos x="0" y="16"/>
                </a:cxn>
              </a:cxnLst>
              <a:rect l="0" t="0" r="r" b="b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94" name="Freeform 191"/>
            <p:cNvSpPr>
              <a:spLocks/>
            </p:cNvSpPr>
            <p:nvPr/>
          </p:nvSpPr>
          <p:spPr bwMode="auto">
            <a:xfrm>
              <a:off x="2624" y="2771"/>
              <a:ext cx="29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28" y="0"/>
                </a:cxn>
                <a:cxn ang="0">
                  <a:pos x="28" y="16"/>
                </a:cxn>
                <a:cxn ang="0">
                  <a:pos x="0" y="16"/>
                </a:cxn>
              </a:cxnLst>
              <a:rect l="0" t="0" r="r" b="b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95" name="Line 192"/>
            <p:cNvSpPr>
              <a:spLocks noChangeShapeType="1"/>
            </p:cNvSpPr>
            <p:nvPr/>
          </p:nvSpPr>
          <p:spPr bwMode="auto">
            <a:xfrm>
              <a:off x="2569" y="2769"/>
              <a:ext cx="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96" name="Freeform 193"/>
            <p:cNvSpPr>
              <a:spLocks/>
            </p:cNvSpPr>
            <p:nvPr/>
          </p:nvSpPr>
          <p:spPr bwMode="auto">
            <a:xfrm>
              <a:off x="2549" y="2749"/>
              <a:ext cx="114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"/>
                </a:cxn>
                <a:cxn ang="0">
                  <a:pos x="112" y="16"/>
                </a:cxn>
                <a:cxn ang="0">
                  <a:pos x="113" y="1"/>
                </a:cxn>
              </a:cxnLst>
              <a:rect l="0" t="0" r="r" b="b"/>
              <a:pathLst>
                <a:path w="114" h="17">
                  <a:moveTo>
                    <a:pt x="0" y="0"/>
                  </a:moveTo>
                  <a:lnTo>
                    <a:pt x="0" y="14"/>
                  </a:lnTo>
                  <a:lnTo>
                    <a:pt x="112" y="16"/>
                  </a:lnTo>
                  <a:lnTo>
                    <a:pt x="113" y="1"/>
                  </a:lnTo>
                </a:path>
              </a:pathLst>
            </a:custGeom>
            <a:solidFill>
              <a:schemeClr val="bg2"/>
            </a:solidFill>
            <a:ln w="12700" cap="rnd" cmpd="sng">
              <a:solidFill>
                <a:srgbClr val="91919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97" name="Freeform 194"/>
            <p:cNvSpPr>
              <a:spLocks/>
            </p:cNvSpPr>
            <p:nvPr/>
          </p:nvSpPr>
          <p:spPr bwMode="auto">
            <a:xfrm>
              <a:off x="2736" y="2742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6" y="16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98" name="Freeform 195"/>
            <p:cNvSpPr>
              <a:spLocks/>
            </p:cNvSpPr>
            <p:nvPr/>
          </p:nvSpPr>
          <p:spPr bwMode="auto">
            <a:xfrm>
              <a:off x="2745" y="2742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6" y="16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199" name="Freeform 196"/>
            <p:cNvSpPr>
              <a:spLocks/>
            </p:cNvSpPr>
            <p:nvPr/>
          </p:nvSpPr>
          <p:spPr bwMode="auto">
            <a:xfrm>
              <a:off x="2756" y="2742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6" y="16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0" name="Freeform 197"/>
            <p:cNvSpPr>
              <a:spLocks/>
            </p:cNvSpPr>
            <p:nvPr/>
          </p:nvSpPr>
          <p:spPr bwMode="auto">
            <a:xfrm>
              <a:off x="2736" y="2742"/>
              <a:ext cx="29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28" y="0"/>
                </a:cxn>
                <a:cxn ang="0">
                  <a:pos x="28" y="16"/>
                </a:cxn>
                <a:cxn ang="0">
                  <a:pos x="0" y="16"/>
                </a:cxn>
              </a:cxnLst>
              <a:rect l="0" t="0" r="r" b="b"/>
              <a:pathLst>
                <a:path w="29" h="17">
                  <a:moveTo>
                    <a:pt x="0" y="16"/>
                  </a:moveTo>
                  <a:lnTo>
                    <a:pt x="0" y="0"/>
                  </a:lnTo>
                  <a:lnTo>
                    <a:pt x="28" y="0"/>
                  </a:lnTo>
                  <a:lnTo>
                    <a:pt x="28" y="16"/>
                  </a:lnTo>
                  <a:lnTo>
                    <a:pt x="0" y="1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1" name="Oval 198"/>
            <p:cNvSpPr>
              <a:spLocks noChangeArrowheads="1"/>
            </p:cNvSpPr>
            <p:nvPr/>
          </p:nvSpPr>
          <p:spPr bwMode="auto">
            <a:xfrm>
              <a:off x="2736" y="2790"/>
              <a:ext cx="2" cy="1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2" name="Oval 199"/>
            <p:cNvSpPr>
              <a:spLocks noChangeArrowheads="1"/>
            </p:cNvSpPr>
            <p:nvPr/>
          </p:nvSpPr>
          <p:spPr bwMode="auto">
            <a:xfrm>
              <a:off x="2745" y="2790"/>
              <a:ext cx="4" cy="1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3" name="Freeform 200"/>
            <p:cNvSpPr>
              <a:spLocks/>
            </p:cNvSpPr>
            <p:nvPr/>
          </p:nvSpPr>
          <p:spPr bwMode="auto">
            <a:xfrm>
              <a:off x="2738" y="2790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6" y="16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4" name="Oval 201"/>
            <p:cNvSpPr>
              <a:spLocks noChangeArrowheads="1"/>
            </p:cNvSpPr>
            <p:nvPr/>
          </p:nvSpPr>
          <p:spPr bwMode="auto">
            <a:xfrm>
              <a:off x="2736" y="2800"/>
              <a:ext cx="2" cy="2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5" name="Oval 202"/>
            <p:cNvSpPr>
              <a:spLocks noChangeArrowheads="1"/>
            </p:cNvSpPr>
            <p:nvPr/>
          </p:nvSpPr>
          <p:spPr bwMode="auto">
            <a:xfrm>
              <a:off x="2745" y="2800"/>
              <a:ext cx="4" cy="2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6" name="Freeform 203"/>
            <p:cNvSpPr>
              <a:spLocks/>
            </p:cNvSpPr>
            <p:nvPr/>
          </p:nvSpPr>
          <p:spPr bwMode="auto">
            <a:xfrm>
              <a:off x="2738" y="2800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6" y="16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7" name="Line 204"/>
            <p:cNvSpPr>
              <a:spLocks noChangeShapeType="1"/>
            </p:cNvSpPr>
            <p:nvPr/>
          </p:nvSpPr>
          <p:spPr bwMode="auto">
            <a:xfrm flipH="1">
              <a:off x="2287" y="2868"/>
              <a:ext cx="495" cy="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08" name="Freeform 205"/>
            <p:cNvSpPr>
              <a:spLocks/>
            </p:cNvSpPr>
            <p:nvPr/>
          </p:nvSpPr>
          <p:spPr bwMode="auto">
            <a:xfrm>
              <a:off x="2290" y="2875"/>
              <a:ext cx="48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0"/>
                </a:cxn>
                <a:cxn ang="0">
                  <a:pos x="486" y="0"/>
                </a:cxn>
                <a:cxn ang="0">
                  <a:pos x="486" y="16"/>
                </a:cxn>
                <a:cxn ang="0">
                  <a:pos x="0" y="16"/>
                </a:cxn>
              </a:cxnLst>
              <a:rect l="0" t="0" r="r" b="b"/>
              <a:pathLst>
                <a:path w="487" h="17">
                  <a:moveTo>
                    <a:pt x="0" y="16"/>
                  </a:moveTo>
                  <a:lnTo>
                    <a:pt x="0" y="0"/>
                  </a:lnTo>
                  <a:lnTo>
                    <a:pt x="486" y="0"/>
                  </a:lnTo>
                  <a:lnTo>
                    <a:pt x="486" y="16"/>
                  </a:lnTo>
                  <a:lnTo>
                    <a:pt x="0" y="16"/>
                  </a:lnTo>
                </a:path>
              </a:pathLst>
            </a:custGeom>
            <a:solidFill>
              <a:srgbClr val="90909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09" name="Freeform 206"/>
            <p:cNvSpPr>
              <a:spLocks/>
            </p:cNvSpPr>
            <p:nvPr/>
          </p:nvSpPr>
          <p:spPr bwMode="auto">
            <a:xfrm>
              <a:off x="2229" y="2824"/>
              <a:ext cx="660" cy="204"/>
            </a:xfrm>
            <a:custGeom>
              <a:avLst/>
              <a:gdLst/>
              <a:ahLst/>
              <a:cxnLst>
                <a:cxn ang="0">
                  <a:pos x="1" y="48"/>
                </a:cxn>
                <a:cxn ang="0">
                  <a:pos x="0" y="35"/>
                </a:cxn>
                <a:cxn ang="0">
                  <a:pos x="0" y="32"/>
                </a:cxn>
                <a:cxn ang="0">
                  <a:pos x="1" y="30"/>
                </a:cxn>
                <a:cxn ang="0">
                  <a:pos x="2" y="28"/>
                </a:cxn>
                <a:cxn ang="0">
                  <a:pos x="4" y="27"/>
                </a:cxn>
                <a:cxn ang="0">
                  <a:pos x="577" y="0"/>
                </a:cxn>
                <a:cxn ang="0">
                  <a:pos x="580" y="0"/>
                </a:cxn>
                <a:cxn ang="0">
                  <a:pos x="581" y="0"/>
                </a:cxn>
                <a:cxn ang="0">
                  <a:pos x="582" y="1"/>
                </a:cxn>
                <a:cxn ang="0">
                  <a:pos x="584" y="2"/>
                </a:cxn>
                <a:cxn ang="0">
                  <a:pos x="585" y="4"/>
                </a:cxn>
                <a:cxn ang="0">
                  <a:pos x="586" y="4"/>
                </a:cxn>
                <a:cxn ang="0">
                  <a:pos x="658" y="143"/>
                </a:cxn>
                <a:cxn ang="0">
                  <a:pos x="659" y="145"/>
                </a:cxn>
                <a:cxn ang="0">
                  <a:pos x="659" y="148"/>
                </a:cxn>
                <a:cxn ang="0">
                  <a:pos x="658" y="151"/>
                </a:cxn>
                <a:cxn ang="0">
                  <a:pos x="657" y="152"/>
                </a:cxn>
                <a:cxn ang="0">
                  <a:pos x="655" y="154"/>
                </a:cxn>
                <a:cxn ang="0">
                  <a:pos x="650" y="154"/>
                </a:cxn>
                <a:cxn ang="0">
                  <a:pos x="31" y="203"/>
                </a:cxn>
                <a:cxn ang="0">
                  <a:pos x="28" y="203"/>
                </a:cxn>
                <a:cxn ang="0">
                  <a:pos x="24" y="203"/>
                </a:cxn>
                <a:cxn ang="0">
                  <a:pos x="22" y="202"/>
                </a:cxn>
                <a:cxn ang="0">
                  <a:pos x="18" y="200"/>
                </a:cxn>
                <a:cxn ang="0">
                  <a:pos x="17" y="198"/>
                </a:cxn>
                <a:cxn ang="0">
                  <a:pos x="16" y="192"/>
                </a:cxn>
                <a:cxn ang="0">
                  <a:pos x="1" y="48"/>
                </a:cxn>
              </a:cxnLst>
              <a:rect l="0" t="0" r="r" b="b"/>
              <a:pathLst>
                <a:path w="660" h="204">
                  <a:moveTo>
                    <a:pt x="1" y="48"/>
                  </a:moveTo>
                  <a:lnTo>
                    <a:pt x="0" y="35"/>
                  </a:lnTo>
                  <a:lnTo>
                    <a:pt x="0" y="32"/>
                  </a:lnTo>
                  <a:lnTo>
                    <a:pt x="1" y="30"/>
                  </a:lnTo>
                  <a:lnTo>
                    <a:pt x="2" y="28"/>
                  </a:lnTo>
                  <a:lnTo>
                    <a:pt x="4" y="27"/>
                  </a:lnTo>
                  <a:lnTo>
                    <a:pt x="577" y="0"/>
                  </a:lnTo>
                  <a:lnTo>
                    <a:pt x="580" y="0"/>
                  </a:lnTo>
                  <a:lnTo>
                    <a:pt x="581" y="0"/>
                  </a:lnTo>
                  <a:lnTo>
                    <a:pt x="582" y="1"/>
                  </a:lnTo>
                  <a:lnTo>
                    <a:pt x="584" y="2"/>
                  </a:lnTo>
                  <a:lnTo>
                    <a:pt x="585" y="4"/>
                  </a:lnTo>
                  <a:lnTo>
                    <a:pt x="586" y="4"/>
                  </a:lnTo>
                  <a:lnTo>
                    <a:pt x="658" y="143"/>
                  </a:lnTo>
                  <a:lnTo>
                    <a:pt x="659" y="145"/>
                  </a:lnTo>
                  <a:lnTo>
                    <a:pt x="659" y="148"/>
                  </a:lnTo>
                  <a:lnTo>
                    <a:pt x="658" y="151"/>
                  </a:lnTo>
                  <a:lnTo>
                    <a:pt x="657" y="152"/>
                  </a:lnTo>
                  <a:lnTo>
                    <a:pt x="655" y="154"/>
                  </a:lnTo>
                  <a:lnTo>
                    <a:pt x="650" y="154"/>
                  </a:lnTo>
                  <a:lnTo>
                    <a:pt x="31" y="203"/>
                  </a:lnTo>
                  <a:lnTo>
                    <a:pt x="28" y="203"/>
                  </a:lnTo>
                  <a:lnTo>
                    <a:pt x="24" y="203"/>
                  </a:lnTo>
                  <a:lnTo>
                    <a:pt x="22" y="202"/>
                  </a:lnTo>
                  <a:lnTo>
                    <a:pt x="18" y="200"/>
                  </a:lnTo>
                  <a:lnTo>
                    <a:pt x="17" y="198"/>
                  </a:lnTo>
                  <a:lnTo>
                    <a:pt x="16" y="192"/>
                  </a:lnTo>
                  <a:lnTo>
                    <a:pt x="1" y="48"/>
                  </a:lnTo>
                </a:path>
              </a:pathLst>
            </a:custGeom>
            <a:solidFill>
              <a:srgbClr val="E0E0E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0" name="Freeform 207"/>
            <p:cNvSpPr>
              <a:spLocks/>
            </p:cNvSpPr>
            <p:nvPr/>
          </p:nvSpPr>
          <p:spPr bwMode="auto">
            <a:xfrm>
              <a:off x="2232" y="2871"/>
              <a:ext cx="658" cy="1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151"/>
                </a:cxn>
                <a:cxn ang="0">
                  <a:pos x="17" y="155"/>
                </a:cxn>
                <a:cxn ang="0">
                  <a:pos x="23" y="159"/>
                </a:cxn>
                <a:cxn ang="0">
                  <a:pos x="34" y="158"/>
                </a:cxn>
                <a:cxn ang="0">
                  <a:pos x="648" y="108"/>
                </a:cxn>
                <a:cxn ang="0">
                  <a:pos x="655" y="107"/>
                </a:cxn>
                <a:cxn ang="0">
                  <a:pos x="657" y="103"/>
                </a:cxn>
                <a:cxn ang="0">
                  <a:pos x="652" y="122"/>
                </a:cxn>
                <a:cxn ang="0">
                  <a:pos x="650" y="122"/>
                </a:cxn>
                <a:cxn ang="0">
                  <a:pos x="648" y="124"/>
                </a:cxn>
                <a:cxn ang="0">
                  <a:pos x="643" y="124"/>
                </a:cxn>
                <a:cxn ang="0">
                  <a:pos x="23" y="173"/>
                </a:cxn>
                <a:cxn ang="0">
                  <a:pos x="15" y="173"/>
                </a:cxn>
                <a:cxn ang="0">
                  <a:pos x="12" y="164"/>
                </a:cxn>
                <a:cxn ang="0">
                  <a:pos x="10" y="151"/>
                </a:cxn>
                <a:cxn ang="0">
                  <a:pos x="0" y="0"/>
                </a:cxn>
              </a:cxnLst>
              <a:rect l="0" t="0" r="r" b="b"/>
              <a:pathLst>
                <a:path w="658" h="174">
                  <a:moveTo>
                    <a:pt x="0" y="0"/>
                  </a:moveTo>
                  <a:lnTo>
                    <a:pt x="14" y="151"/>
                  </a:lnTo>
                  <a:lnTo>
                    <a:pt x="17" y="155"/>
                  </a:lnTo>
                  <a:lnTo>
                    <a:pt x="23" y="159"/>
                  </a:lnTo>
                  <a:lnTo>
                    <a:pt x="34" y="158"/>
                  </a:lnTo>
                  <a:lnTo>
                    <a:pt x="648" y="108"/>
                  </a:lnTo>
                  <a:lnTo>
                    <a:pt x="655" y="107"/>
                  </a:lnTo>
                  <a:lnTo>
                    <a:pt x="657" y="103"/>
                  </a:lnTo>
                  <a:lnTo>
                    <a:pt x="652" y="122"/>
                  </a:lnTo>
                  <a:lnTo>
                    <a:pt x="650" y="122"/>
                  </a:lnTo>
                  <a:lnTo>
                    <a:pt x="648" y="124"/>
                  </a:lnTo>
                  <a:lnTo>
                    <a:pt x="643" y="124"/>
                  </a:lnTo>
                  <a:lnTo>
                    <a:pt x="23" y="173"/>
                  </a:lnTo>
                  <a:lnTo>
                    <a:pt x="15" y="173"/>
                  </a:lnTo>
                  <a:lnTo>
                    <a:pt x="12" y="164"/>
                  </a:lnTo>
                  <a:lnTo>
                    <a:pt x="10" y="151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1" name="Freeform 208"/>
            <p:cNvSpPr>
              <a:spLocks/>
            </p:cNvSpPr>
            <p:nvPr/>
          </p:nvSpPr>
          <p:spPr bwMode="auto">
            <a:xfrm>
              <a:off x="2724" y="2850"/>
              <a:ext cx="91" cy="1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84" y="0"/>
                </a:cxn>
                <a:cxn ang="0">
                  <a:pos x="90" y="13"/>
                </a:cxn>
                <a:cxn ang="0">
                  <a:pos x="5" y="17"/>
                </a:cxn>
                <a:cxn ang="0">
                  <a:pos x="0" y="4"/>
                </a:cxn>
              </a:cxnLst>
              <a:rect l="0" t="0" r="r" b="b"/>
              <a:pathLst>
                <a:path w="91" h="18">
                  <a:moveTo>
                    <a:pt x="0" y="4"/>
                  </a:moveTo>
                  <a:lnTo>
                    <a:pt x="84" y="0"/>
                  </a:lnTo>
                  <a:lnTo>
                    <a:pt x="90" y="13"/>
                  </a:lnTo>
                  <a:lnTo>
                    <a:pt x="5" y="17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2" name="Freeform 209"/>
            <p:cNvSpPr>
              <a:spLocks/>
            </p:cNvSpPr>
            <p:nvPr/>
          </p:nvSpPr>
          <p:spPr bwMode="auto">
            <a:xfrm>
              <a:off x="2724" y="2850"/>
              <a:ext cx="97" cy="22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90" y="0"/>
                </a:cxn>
                <a:cxn ang="0">
                  <a:pos x="96" y="16"/>
                </a:cxn>
                <a:cxn ang="0">
                  <a:pos x="5" y="21"/>
                </a:cxn>
                <a:cxn ang="0">
                  <a:pos x="0" y="6"/>
                </a:cxn>
              </a:cxnLst>
              <a:rect l="0" t="0" r="r" b="b"/>
              <a:pathLst>
                <a:path w="97" h="22">
                  <a:moveTo>
                    <a:pt x="0" y="6"/>
                  </a:moveTo>
                  <a:lnTo>
                    <a:pt x="90" y="0"/>
                  </a:lnTo>
                  <a:lnTo>
                    <a:pt x="96" y="16"/>
                  </a:lnTo>
                  <a:lnTo>
                    <a:pt x="5" y="21"/>
                  </a:lnTo>
                  <a:lnTo>
                    <a:pt x="0" y="6"/>
                  </a:lnTo>
                </a:path>
              </a:pathLst>
            </a:custGeom>
            <a:noFill/>
            <a:ln w="12700" cap="rnd" cmpd="sng">
              <a:solidFill>
                <a:srgbClr val="91919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3" name="Line 210"/>
            <p:cNvSpPr>
              <a:spLocks noChangeShapeType="1"/>
            </p:cNvSpPr>
            <p:nvPr/>
          </p:nvSpPr>
          <p:spPr bwMode="auto">
            <a:xfrm>
              <a:off x="2757" y="2861"/>
              <a:ext cx="3" cy="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14" name="Line 211"/>
            <p:cNvSpPr>
              <a:spLocks noChangeShapeType="1"/>
            </p:cNvSpPr>
            <p:nvPr/>
          </p:nvSpPr>
          <p:spPr bwMode="auto">
            <a:xfrm>
              <a:off x="2788" y="2860"/>
              <a:ext cx="0" cy="3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15" name="Freeform 212"/>
            <p:cNvSpPr>
              <a:spLocks/>
            </p:cNvSpPr>
            <p:nvPr/>
          </p:nvSpPr>
          <p:spPr bwMode="auto">
            <a:xfrm>
              <a:off x="2736" y="2884"/>
              <a:ext cx="133" cy="81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30" y="80"/>
                </a:cxn>
                <a:cxn ang="0">
                  <a:pos x="132" y="73"/>
                </a:cxn>
                <a:cxn ang="0">
                  <a:pos x="95" y="0"/>
                </a:cxn>
                <a:cxn ang="0">
                  <a:pos x="0" y="7"/>
                </a:cxn>
              </a:cxnLst>
              <a:rect l="0" t="0" r="r" b="b"/>
              <a:pathLst>
                <a:path w="133" h="81">
                  <a:moveTo>
                    <a:pt x="0" y="7"/>
                  </a:moveTo>
                  <a:lnTo>
                    <a:pt x="30" y="80"/>
                  </a:lnTo>
                  <a:lnTo>
                    <a:pt x="132" y="73"/>
                  </a:lnTo>
                  <a:lnTo>
                    <a:pt x="95" y="0"/>
                  </a:lnTo>
                  <a:lnTo>
                    <a:pt x="0" y="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6" name="Freeform 213"/>
            <p:cNvSpPr>
              <a:spLocks/>
            </p:cNvSpPr>
            <p:nvPr/>
          </p:nvSpPr>
          <p:spPr bwMode="auto">
            <a:xfrm>
              <a:off x="2669" y="2940"/>
              <a:ext cx="82" cy="29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6" y="28"/>
                </a:cxn>
                <a:cxn ang="0">
                  <a:pos x="81" y="23"/>
                </a:cxn>
                <a:cxn ang="0">
                  <a:pos x="75" y="11"/>
                </a:cxn>
                <a:cxn ang="0">
                  <a:pos x="51" y="13"/>
                </a:cxn>
                <a:cxn ang="0">
                  <a:pos x="43" y="0"/>
                </a:cxn>
                <a:cxn ang="0">
                  <a:pos x="20" y="1"/>
                </a:cxn>
                <a:cxn ang="0">
                  <a:pos x="26" y="15"/>
                </a:cxn>
                <a:cxn ang="0">
                  <a:pos x="0" y="15"/>
                </a:cxn>
              </a:cxnLst>
              <a:rect l="0" t="0" r="r" b="b"/>
              <a:pathLst>
                <a:path w="82" h="29">
                  <a:moveTo>
                    <a:pt x="0" y="15"/>
                  </a:moveTo>
                  <a:lnTo>
                    <a:pt x="6" y="28"/>
                  </a:lnTo>
                  <a:lnTo>
                    <a:pt x="81" y="23"/>
                  </a:lnTo>
                  <a:lnTo>
                    <a:pt x="75" y="11"/>
                  </a:lnTo>
                  <a:lnTo>
                    <a:pt x="51" y="13"/>
                  </a:lnTo>
                  <a:lnTo>
                    <a:pt x="43" y="0"/>
                  </a:lnTo>
                  <a:lnTo>
                    <a:pt x="20" y="1"/>
                  </a:lnTo>
                  <a:lnTo>
                    <a:pt x="26" y="15"/>
                  </a:lnTo>
                  <a:lnTo>
                    <a:pt x="0" y="1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7" name="Freeform 214"/>
            <p:cNvSpPr>
              <a:spLocks/>
            </p:cNvSpPr>
            <p:nvPr/>
          </p:nvSpPr>
          <p:spPr bwMode="auto">
            <a:xfrm>
              <a:off x="2648" y="2893"/>
              <a:ext cx="85" cy="29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2" y="28"/>
                </a:cxn>
                <a:cxn ang="0">
                  <a:pos x="84" y="23"/>
                </a:cxn>
                <a:cxn ang="0">
                  <a:pos x="73" y="0"/>
                </a:cxn>
                <a:cxn ang="0">
                  <a:pos x="0" y="4"/>
                </a:cxn>
              </a:cxnLst>
              <a:rect l="0" t="0" r="r" b="b"/>
              <a:pathLst>
                <a:path w="85" h="29">
                  <a:moveTo>
                    <a:pt x="0" y="4"/>
                  </a:moveTo>
                  <a:lnTo>
                    <a:pt x="12" y="28"/>
                  </a:lnTo>
                  <a:lnTo>
                    <a:pt x="84" y="23"/>
                  </a:lnTo>
                  <a:lnTo>
                    <a:pt x="7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8" name="Freeform 215"/>
            <p:cNvSpPr>
              <a:spLocks/>
            </p:cNvSpPr>
            <p:nvPr/>
          </p:nvSpPr>
          <p:spPr bwMode="auto">
            <a:xfrm>
              <a:off x="2636" y="2859"/>
              <a:ext cx="75" cy="2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8" y="19"/>
                </a:cxn>
                <a:cxn ang="0">
                  <a:pos x="74" y="15"/>
                </a:cxn>
                <a:cxn ang="0">
                  <a:pos x="68" y="0"/>
                </a:cxn>
                <a:cxn ang="0">
                  <a:pos x="0" y="4"/>
                </a:cxn>
              </a:cxnLst>
              <a:rect l="0" t="0" r="r" b="b"/>
              <a:pathLst>
                <a:path w="75" h="20">
                  <a:moveTo>
                    <a:pt x="0" y="4"/>
                  </a:moveTo>
                  <a:lnTo>
                    <a:pt x="8" y="19"/>
                  </a:lnTo>
                  <a:lnTo>
                    <a:pt x="74" y="15"/>
                  </a:lnTo>
                  <a:lnTo>
                    <a:pt x="68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19" name="Freeform 216"/>
            <p:cNvSpPr>
              <a:spLocks/>
            </p:cNvSpPr>
            <p:nvPr/>
          </p:nvSpPr>
          <p:spPr bwMode="auto">
            <a:xfrm>
              <a:off x="2262" y="2898"/>
              <a:ext cx="399" cy="105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1" y="104"/>
                </a:cxn>
                <a:cxn ang="0">
                  <a:pos x="52" y="101"/>
                </a:cxn>
                <a:cxn ang="0">
                  <a:pos x="49" y="83"/>
                </a:cxn>
                <a:cxn ang="0">
                  <a:pos x="69" y="81"/>
                </a:cxn>
                <a:cxn ang="0">
                  <a:pos x="75" y="100"/>
                </a:cxn>
                <a:cxn ang="0">
                  <a:pos x="335" y="79"/>
                </a:cxn>
                <a:cxn ang="0">
                  <a:pos x="330" y="63"/>
                </a:cxn>
                <a:cxn ang="0">
                  <a:pos x="353" y="61"/>
                </a:cxn>
                <a:cxn ang="0">
                  <a:pos x="358" y="76"/>
                </a:cxn>
                <a:cxn ang="0">
                  <a:pos x="398" y="74"/>
                </a:cxn>
                <a:cxn ang="0">
                  <a:pos x="370" y="0"/>
                </a:cxn>
                <a:cxn ang="0">
                  <a:pos x="0" y="22"/>
                </a:cxn>
              </a:cxnLst>
              <a:rect l="0" t="0" r="r" b="b"/>
              <a:pathLst>
                <a:path w="399" h="105">
                  <a:moveTo>
                    <a:pt x="0" y="22"/>
                  </a:moveTo>
                  <a:lnTo>
                    <a:pt x="11" y="104"/>
                  </a:lnTo>
                  <a:lnTo>
                    <a:pt x="52" y="101"/>
                  </a:lnTo>
                  <a:lnTo>
                    <a:pt x="49" y="83"/>
                  </a:lnTo>
                  <a:lnTo>
                    <a:pt x="69" y="81"/>
                  </a:lnTo>
                  <a:lnTo>
                    <a:pt x="75" y="100"/>
                  </a:lnTo>
                  <a:lnTo>
                    <a:pt x="335" y="79"/>
                  </a:lnTo>
                  <a:lnTo>
                    <a:pt x="330" y="63"/>
                  </a:lnTo>
                  <a:lnTo>
                    <a:pt x="353" y="61"/>
                  </a:lnTo>
                  <a:lnTo>
                    <a:pt x="358" y="76"/>
                  </a:lnTo>
                  <a:lnTo>
                    <a:pt x="398" y="74"/>
                  </a:lnTo>
                  <a:lnTo>
                    <a:pt x="370" y="0"/>
                  </a:lnTo>
                  <a:lnTo>
                    <a:pt x="0" y="2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0" name="Freeform 217"/>
            <p:cNvSpPr>
              <a:spLocks/>
            </p:cNvSpPr>
            <p:nvPr/>
          </p:nvSpPr>
          <p:spPr bwMode="auto">
            <a:xfrm>
              <a:off x="2254" y="2884"/>
              <a:ext cx="27" cy="1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7"/>
                </a:cxn>
                <a:cxn ang="0">
                  <a:pos x="26" y="15"/>
                </a:cxn>
                <a:cxn ang="0">
                  <a:pos x="22" y="0"/>
                </a:cxn>
                <a:cxn ang="0">
                  <a:pos x="0" y="1"/>
                </a:cxn>
              </a:cxnLst>
              <a:rect l="0" t="0" r="r" b="b"/>
              <a:pathLst>
                <a:path w="27" h="18">
                  <a:moveTo>
                    <a:pt x="0" y="1"/>
                  </a:moveTo>
                  <a:lnTo>
                    <a:pt x="2" y="17"/>
                  </a:lnTo>
                  <a:lnTo>
                    <a:pt x="26" y="15"/>
                  </a:lnTo>
                  <a:lnTo>
                    <a:pt x="22" y="0"/>
                  </a:lnTo>
                  <a:lnTo>
                    <a:pt x="0" y="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1" name="Freeform 218"/>
            <p:cNvSpPr>
              <a:spLocks/>
            </p:cNvSpPr>
            <p:nvPr/>
          </p:nvSpPr>
          <p:spPr bwMode="auto">
            <a:xfrm>
              <a:off x="2298" y="2878"/>
              <a:ext cx="109" cy="20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19"/>
                </a:cxn>
                <a:cxn ang="0">
                  <a:pos x="108" y="14"/>
                </a:cxn>
                <a:cxn ang="0">
                  <a:pos x="102" y="0"/>
                </a:cxn>
                <a:cxn ang="0">
                  <a:pos x="0" y="3"/>
                </a:cxn>
              </a:cxnLst>
              <a:rect l="0" t="0" r="r" b="b"/>
              <a:pathLst>
                <a:path w="109" h="20">
                  <a:moveTo>
                    <a:pt x="0" y="3"/>
                  </a:moveTo>
                  <a:lnTo>
                    <a:pt x="3" y="19"/>
                  </a:lnTo>
                  <a:lnTo>
                    <a:pt x="108" y="14"/>
                  </a:lnTo>
                  <a:lnTo>
                    <a:pt x="102" y="0"/>
                  </a:lnTo>
                  <a:lnTo>
                    <a:pt x="0" y="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2" name="Freeform 219"/>
            <p:cNvSpPr>
              <a:spLocks/>
            </p:cNvSpPr>
            <p:nvPr/>
          </p:nvSpPr>
          <p:spPr bwMode="auto">
            <a:xfrm>
              <a:off x="2416" y="2867"/>
              <a:ext cx="103" cy="21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6" y="20"/>
                </a:cxn>
                <a:cxn ang="0">
                  <a:pos x="102" y="14"/>
                </a:cxn>
                <a:cxn ang="0">
                  <a:pos x="94" y="0"/>
                </a:cxn>
                <a:cxn ang="0">
                  <a:pos x="0" y="5"/>
                </a:cxn>
              </a:cxnLst>
              <a:rect l="0" t="0" r="r" b="b"/>
              <a:pathLst>
                <a:path w="103" h="21">
                  <a:moveTo>
                    <a:pt x="0" y="5"/>
                  </a:moveTo>
                  <a:lnTo>
                    <a:pt x="6" y="20"/>
                  </a:lnTo>
                  <a:lnTo>
                    <a:pt x="102" y="14"/>
                  </a:lnTo>
                  <a:lnTo>
                    <a:pt x="94" y="0"/>
                  </a:lnTo>
                  <a:lnTo>
                    <a:pt x="0" y="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3" name="Freeform 220"/>
            <p:cNvSpPr>
              <a:spLocks/>
            </p:cNvSpPr>
            <p:nvPr/>
          </p:nvSpPr>
          <p:spPr bwMode="auto">
            <a:xfrm>
              <a:off x="2526" y="2866"/>
              <a:ext cx="101" cy="19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6" y="18"/>
                </a:cxn>
                <a:cxn ang="0">
                  <a:pos x="100" y="13"/>
                </a:cxn>
                <a:cxn ang="0">
                  <a:pos x="93" y="0"/>
                </a:cxn>
                <a:cxn ang="0">
                  <a:pos x="0" y="4"/>
                </a:cxn>
              </a:cxnLst>
              <a:rect l="0" t="0" r="r" b="b"/>
              <a:pathLst>
                <a:path w="101" h="19">
                  <a:moveTo>
                    <a:pt x="0" y="4"/>
                  </a:moveTo>
                  <a:lnTo>
                    <a:pt x="6" y="18"/>
                  </a:lnTo>
                  <a:lnTo>
                    <a:pt x="100" y="13"/>
                  </a:lnTo>
                  <a:lnTo>
                    <a:pt x="9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4" name="Freeform 221"/>
            <p:cNvSpPr>
              <a:spLocks/>
            </p:cNvSpPr>
            <p:nvPr/>
          </p:nvSpPr>
          <p:spPr bwMode="auto">
            <a:xfrm>
              <a:off x="2269" y="2988"/>
              <a:ext cx="40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4" y="2"/>
                </a:cxn>
                <a:cxn ang="0">
                  <a:pos x="37" y="0"/>
                </a:cxn>
                <a:cxn ang="0">
                  <a:pos x="39" y="12"/>
                </a:cxn>
                <a:cxn ang="0">
                  <a:pos x="0" y="16"/>
                </a:cxn>
              </a:cxnLst>
              <a:rect l="0" t="0" r="r" b="b"/>
              <a:pathLst>
                <a:path w="40" h="17">
                  <a:moveTo>
                    <a:pt x="0" y="16"/>
                  </a:moveTo>
                  <a:lnTo>
                    <a:pt x="4" y="2"/>
                  </a:lnTo>
                  <a:lnTo>
                    <a:pt x="37" y="0"/>
                  </a:lnTo>
                  <a:lnTo>
                    <a:pt x="39" y="12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5" name="Freeform 222"/>
            <p:cNvSpPr>
              <a:spLocks/>
            </p:cNvSpPr>
            <p:nvPr/>
          </p:nvSpPr>
          <p:spPr bwMode="auto">
            <a:xfrm>
              <a:off x="2268" y="2977"/>
              <a:ext cx="17" cy="26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8"/>
                </a:cxn>
                <a:cxn ang="0">
                  <a:pos x="0" y="25"/>
                </a:cxn>
                <a:cxn ang="0">
                  <a:pos x="16" y="12"/>
                </a:cxn>
                <a:cxn ang="0">
                  <a:pos x="16" y="0"/>
                </a:cxn>
              </a:cxnLst>
              <a:rect l="0" t="0" r="r" b="b"/>
              <a:pathLst>
                <a:path w="17" h="26">
                  <a:moveTo>
                    <a:pt x="16" y="0"/>
                  </a:moveTo>
                  <a:lnTo>
                    <a:pt x="0" y="8"/>
                  </a:lnTo>
                  <a:lnTo>
                    <a:pt x="0" y="25"/>
                  </a:lnTo>
                  <a:lnTo>
                    <a:pt x="16" y="12"/>
                  </a:lnTo>
                  <a:lnTo>
                    <a:pt x="16" y="0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6" name="Freeform 223"/>
            <p:cNvSpPr>
              <a:spLocks/>
            </p:cNvSpPr>
            <p:nvPr/>
          </p:nvSpPr>
          <p:spPr bwMode="auto">
            <a:xfrm>
              <a:off x="2268" y="2966"/>
              <a:ext cx="58" cy="17"/>
            </a:xfrm>
            <a:custGeom>
              <a:avLst/>
              <a:gdLst/>
              <a:ahLst/>
              <a:cxnLst>
                <a:cxn ang="0">
                  <a:pos x="57" y="10"/>
                </a:cxn>
                <a:cxn ang="0">
                  <a:pos x="56" y="0"/>
                </a:cxn>
                <a:cxn ang="0">
                  <a:pos x="4" y="4"/>
                </a:cxn>
                <a:cxn ang="0">
                  <a:pos x="0" y="16"/>
                </a:cxn>
                <a:cxn ang="0">
                  <a:pos x="2" y="16"/>
                </a:cxn>
                <a:cxn ang="0">
                  <a:pos x="4" y="11"/>
                </a:cxn>
                <a:cxn ang="0">
                  <a:pos x="35" y="10"/>
                </a:cxn>
                <a:cxn ang="0">
                  <a:pos x="36" y="12"/>
                </a:cxn>
                <a:cxn ang="0">
                  <a:pos x="57" y="10"/>
                </a:cxn>
              </a:cxnLst>
              <a:rect l="0" t="0" r="r" b="b"/>
              <a:pathLst>
                <a:path w="58" h="17">
                  <a:moveTo>
                    <a:pt x="57" y="10"/>
                  </a:moveTo>
                  <a:lnTo>
                    <a:pt x="56" y="0"/>
                  </a:lnTo>
                  <a:lnTo>
                    <a:pt x="4" y="4"/>
                  </a:lnTo>
                  <a:lnTo>
                    <a:pt x="0" y="16"/>
                  </a:lnTo>
                  <a:lnTo>
                    <a:pt x="2" y="16"/>
                  </a:lnTo>
                  <a:lnTo>
                    <a:pt x="4" y="11"/>
                  </a:lnTo>
                  <a:lnTo>
                    <a:pt x="35" y="10"/>
                  </a:lnTo>
                  <a:lnTo>
                    <a:pt x="36" y="12"/>
                  </a:lnTo>
                  <a:lnTo>
                    <a:pt x="57" y="1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7" name="Freeform 224"/>
            <p:cNvSpPr>
              <a:spLocks/>
            </p:cNvSpPr>
            <p:nvPr/>
          </p:nvSpPr>
          <p:spPr bwMode="auto">
            <a:xfrm>
              <a:off x="2265" y="2959"/>
              <a:ext cx="17" cy="22"/>
            </a:xfrm>
            <a:custGeom>
              <a:avLst/>
              <a:gdLst/>
              <a:ahLst/>
              <a:cxnLst>
                <a:cxn ang="0">
                  <a:pos x="4" y="21"/>
                </a:cxn>
                <a:cxn ang="0">
                  <a:pos x="16" y="11"/>
                </a:cxn>
                <a:cxn ang="0">
                  <a:pos x="12" y="0"/>
                </a:cxn>
                <a:cxn ang="0">
                  <a:pos x="0" y="7"/>
                </a:cxn>
                <a:cxn ang="0">
                  <a:pos x="4" y="21"/>
                </a:cxn>
              </a:cxnLst>
              <a:rect l="0" t="0" r="r" b="b"/>
              <a:pathLst>
                <a:path w="17" h="22">
                  <a:moveTo>
                    <a:pt x="4" y="21"/>
                  </a:moveTo>
                  <a:lnTo>
                    <a:pt x="16" y="11"/>
                  </a:lnTo>
                  <a:lnTo>
                    <a:pt x="12" y="0"/>
                  </a:lnTo>
                  <a:lnTo>
                    <a:pt x="0" y="7"/>
                  </a:lnTo>
                  <a:lnTo>
                    <a:pt x="4" y="21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8" name="Freeform 225"/>
            <p:cNvSpPr>
              <a:spLocks/>
            </p:cNvSpPr>
            <p:nvPr/>
          </p:nvSpPr>
          <p:spPr bwMode="auto">
            <a:xfrm>
              <a:off x="2264" y="2943"/>
              <a:ext cx="17" cy="22"/>
            </a:xfrm>
            <a:custGeom>
              <a:avLst/>
              <a:gdLst/>
              <a:ahLst/>
              <a:cxnLst>
                <a:cxn ang="0">
                  <a:pos x="8" y="21"/>
                </a:cxn>
                <a:cxn ang="0">
                  <a:pos x="16" y="10"/>
                </a:cxn>
                <a:cxn ang="0">
                  <a:pos x="12" y="0"/>
                </a:cxn>
                <a:cxn ang="0">
                  <a:pos x="0" y="7"/>
                </a:cxn>
                <a:cxn ang="0">
                  <a:pos x="8" y="21"/>
                </a:cxn>
              </a:cxnLst>
              <a:rect l="0" t="0" r="r" b="b"/>
              <a:pathLst>
                <a:path w="17" h="22">
                  <a:moveTo>
                    <a:pt x="8" y="21"/>
                  </a:moveTo>
                  <a:lnTo>
                    <a:pt x="16" y="10"/>
                  </a:lnTo>
                  <a:lnTo>
                    <a:pt x="12" y="0"/>
                  </a:lnTo>
                  <a:lnTo>
                    <a:pt x="0" y="7"/>
                  </a:lnTo>
                  <a:lnTo>
                    <a:pt x="8" y="21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29" name="Freeform 226"/>
            <p:cNvSpPr>
              <a:spLocks/>
            </p:cNvSpPr>
            <p:nvPr/>
          </p:nvSpPr>
          <p:spPr bwMode="auto">
            <a:xfrm>
              <a:off x="2264" y="2953"/>
              <a:ext cx="30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16"/>
                </a:cxn>
                <a:cxn ang="0">
                  <a:pos x="6" y="5"/>
                </a:cxn>
                <a:cxn ang="0">
                  <a:pos x="29" y="4"/>
                </a:cxn>
                <a:cxn ang="0">
                  <a:pos x="28" y="0"/>
                </a:cxn>
                <a:cxn ang="0">
                  <a:pos x="6" y="1"/>
                </a:cxn>
                <a:cxn ang="0">
                  <a:pos x="0" y="16"/>
                </a:cxn>
              </a:cxnLst>
              <a:rect l="0" t="0" r="r" b="b"/>
              <a:pathLst>
                <a:path w="30" h="17">
                  <a:moveTo>
                    <a:pt x="0" y="16"/>
                  </a:moveTo>
                  <a:lnTo>
                    <a:pt x="3" y="16"/>
                  </a:lnTo>
                  <a:lnTo>
                    <a:pt x="6" y="5"/>
                  </a:lnTo>
                  <a:lnTo>
                    <a:pt x="29" y="4"/>
                  </a:lnTo>
                  <a:lnTo>
                    <a:pt x="28" y="0"/>
                  </a:lnTo>
                  <a:lnTo>
                    <a:pt x="6" y="1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0" name="Freeform 227"/>
            <p:cNvSpPr>
              <a:spLocks/>
            </p:cNvSpPr>
            <p:nvPr/>
          </p:nvSpPr>
          <p:spPr bwMode="auto">
            <a:xfrm>
              <a:off x="2269" y="2942"/>
              <a:ext cx="22" cy="1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16"/>
                </a:cxn>
                <a:cxn ang="0">
                  <a:pos x="21" y="14"/>
                </a:cxn>
                <a:cxn ang="0">
                  <a:pos x="19" y="0"/>
                </a:cxn>
                <a:cxn ang="0">
                  <a:pos x="0" y="3"/>
                </a:cxn>
              </a:cxnLst>
              <a:rect l="0" t="0" r="r" b="b"/>
              <a:pathLst>
                <a:path w="22" h="17">
                  <a:moveTo>
                    <a:pt x="0" y="3"/>
                  </a:moveTo>
                  <a:lnTo>
                    <a:pt x="1" y="16"/>
                  </a:lnTo>
                  <a:lnTo>
                    <a:pt x="21" y="14"/>
                  </a:lnTo>
                  <a:lnTo>
                    <a:pt x="1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1" name="Freeform 228"/>
            <p:cNvSpPr>
              <a:spLocks/>
            </p:cNvSpPr>
            <p:nvPr/>
          </p:nvSpPr>
          <p:spPr bwMode="auto">
            <a:xfrm>
              <a:off x="2290" y="2953"/>
              <a:ext cx="19" cy="17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7" y="0"/>
                </a:cxn>
                <a:cxn ang="0">
                  <a:pos x="18" y="16"/>
                </a:cxn>
                <a:cxn ang="0">
                  <a:pos x="0" y="16"/>
                </a:cxn>
                <a:cxn ang="0">
                  <a:pos x="0" y="8"/>
                </a:cxn>
              </a:cxnLst>
              <a:rect l="0" t="0" r="r" b="b"/>
              <a:pathLst>
                <a:path w="19" h="17">
                  <a:moveTo>
                    <a:pt x="0" y="8"/>
                  </a:moveTo>
                  <a:lnTo>
                    <a:pt x="17" y="0"/>
                  </a:lnTo>
                  <a:lnTo>
                    <a:pt x="18" y="16"/>
                  </a:lnTo>
                  <a:lnTo>
                    <a:pt x="0" y="16"/>
                  </a:lnTo>
                  <a:lnTo>
                    <a:pt x="0" y="8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2" name="Freeform 229"/>
            <p:cNvSpPr>
              <a:spLocks/>
            </p:cNvSpPr>
            <p:nvPr/>
          </p:nvSpPr>
          <p:spPr bwMode="auto">
            <a:xfrm>
              <a:off x="2290" y="2943"/>
              <a:ext cx="19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4"/>
                </a:cxn>
                <a:cxn ang="0">
                  <a:pos x="1" y="16"/>
                </a:cxn>
                <a:cxn ang="0">
                  <a:pos x="18" y="14"/>
                </a:cxn>
                <a:cxn ang="0">
                  <a:pos x="17" y="0"/>
                </a:cxn>
                <a:cxn ang="0">
                  <a:pos x="0" y="1"/>
                </a:cxn>
              </a:cxnLst>
              <a:rect l="0" t="0" r="r" b="b"/>
              <a:pathLst>
                <a:path w="19" h="17">
                  <a:moveTo>
                    <a:pt x="0" y="1"/>
                  </a:moveTo>
                  <a:lnTo>
                    <a:pt x="1" y="14"/>
                  </a:lnTo>
                  <a:lnTo>
                    <a:pt x="1" y="16"/>
                  </a:lnTo>
                  <a:lnTo>
                    <a:pt x="18" y="14"/>
                  </a:lnTo>
                  <a:lnTo>
                    <a:pt x="17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3" name="Line 230"/>
            <p:cNvSpPr>
              <a:spLocks noChangeShapeType="1"/>
            </p:cNvSpPr>
            <p:nvPr/>
          </p:nvSpPr>
          <p:spPr bwMode="auto">
            <a:xfrm>
              <a:off x="2291" y="2950"/>
              <a:ext cx="5" cy="1"/>
            </a:xfrm>
            <a:prstGeom prst="line">
              <a:avLst/>
            </a:prstGeom>
            <a:noFill/>
            <a:ln w="12700">
              <a:solidFill>
                <a:srgbClr val="60606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34" name="Freeform 231"/>
            <p:cNvSpPr>
              <a:spLocks/>
            </p:cNvSpPr>
            <p:nvPr/>
          </p:nvSpPr>
          <p:spPr bwMode="auto">
            <a:xfrm>
              <a:off x="2262" y="2928"/>
              <a:ext cx="17" cy="20"/>
            </a:xfrm>
            <a:custGeom>
              <a:avLst/>
              <a:gdLst/>
              <a:ahLst/>
              <a:cxnLst>
                <a:cxn ang="0">
                  <a:pos x="5" y="19"/>
                </a:cxn>
                <a:cxn ang="0">
                  <a:pos x="16" y="10"/>
                </a:cxn>
                <a:cxn ang="0">
                  <a:pos x="16" y="0"/>
                </a:cxn>
                <a:cxn ang="0">
                  <a:pos x="0" y="4"/>
                </a:cxn>
                <a:cxn ang="0">
                  <a:pos x="5" y="19"/>
                </a:cxn>
              </a:cxnLst>
              <a:rect l="0" t="0" r="r" b="b"/>
              <a:pathLst>
                <a:path w="17" h="20">
                  <a:moveTo>
                    <a:pt x="5" y="19"/>
                  </a:moveTo>
                  <a:lnTo>
                    <a:pt x="16" y="10"/>
                  </a:lnTo>
                  <a:lnTo>
                    <a:pt x="16" y="0"/>
                  </a:lnTo>
                  <a:lnTo>
                    <a:pt x="0" y="4"/>
                  </a:lnTo>
                  <a:lnTo>
                    <a:pt x="5" y="19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5" name="Freeform 232"/>
            <p:cNvSpPr>
              <a:spLocks/>
            </p:cNvSpPr>
            <p:nvPr/>
          </p:nvSpPr>
          <p:spPr bwMode="auto">
            <a:xfrm>
              <a:off x="2264" y="2940"/>
              <a:ext cx="35" cy="17"/>
            </a:xfrm>
            <a:custGeom>
              <a:avLst/>
              <a:gdLst/>
              <a:ahLst/>
              <a:cxnLst>
                <a:cxn ang="0">
                  <a:pos x="34" y="6"/>
                </a:cxn>
                <a:cxn ang="0">
                  <a:pos x="27" y="6"/>
                </a:cxn>
                <a:cxn ang="0">
                  <a:pos x="26" y="4"/>
                </a:cxn>
                <a:cxn ang="0">
                  <a:pos x="6" y="6"/>
                </a:cxn>
                <a:cxn ang="0">
                  <a:pos x="1" y="16"/>
                </a:cxn>
                <a:cxn ang="0">
                  <a:pos x="0" y="16"/>
                </a:cxn>
                <a:cxn ang="0">
                  <a:pos x="6" y="2"/>
                </a:cxn>
                <a:cxn ang="0">
                  <a:pos x="34" y="0"/>
                </a:cxn>
                <a:cxn ang="0">
                  <a:pos x="34" y="6"/>
                </a:cxn>
              </a:cxnLst>
              <a:rect l="0" t="0" r="r" b="b"/>
              <a:pathLst>
                <a:path w="35" h="17">
                  <a:moveTo>
                    <a:pt x="34" y="6"/>
                  </a:moveTo>
                  <a:lnTo>
                    <a:pt x="27" y="6"/>
                  </a:lnTo>
                  <a:lnTo>
                    <a:pt x="26" y="4"/>
                  </a:lnTo>
                  <a:lnTo>
                    <a:pt x="6" y="6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6" y="2"/>
                  </a:lnTo>
                  <a:lnTo>
                    <a:pt x="34" y="0"/>
                  </a:lnTo>
                  <a:lnTo>
                    <a:pt x="34" y="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6" name="Freeform 233"/>
            <p:cNvSpPr>
              <a:spLocks/>
            </p:cNvSpPr>
            <p:nvPr/>
          </p:nvSpPr>
          <p:spPr bwMode="auto">
            <a:xfrm>
              <a:off x="2262" y="2915"/>
              <a:ext cx="17" cy="18"/>
            </a:xfrm>
            <a:custGeom>
              <a:avLst/>
              <a:gdLst/>
              <a:ahLst/>
              <a:cxnLst>
                <a:cxn ang="0">
                  <a:pos x="8" y="17"/>
                </a:cxn>
                <a:cxn ang="0">
                  <a:pos x="16" y="12"/>
                </a:cxn>
                <a:cxn ang="0">
                  <a:pos x="8" y="0"/>
                </a:cxn>
                <a:cxn ang="0">
                  <a:pos x="0" y="4"/>
                </a:cxn>
                <a:cxn ang="0">
                  <a:pos x="8" y="17"/>
                </a:cxn>
              </a:cxnLst>
              <a:rect l="0" t="0" r="r" b="b"/>
              <a:pathLst>
                <a:path w="17" h="18">
                  <a:moveTo>
                    <a:pt x="8" y="17"/>
                  </a:moveTo>
                  <a:lnTo>
                    <a:pt x="16" y="12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7" name="Freeform 234"/>
            <p:cNvSpPr>
              <a:spLocks/>
            </p:cNvSpPr>
            <p:nvPr/>
          </p:nvSpPr>
          <p:spPr bwMode="auto">
            <a:xfrm>
              <a:off x="2262" y="2926"/>
              <a:ext cx="19" cy="17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0" y="16"/>
                </a:cxn>
                <a:cxn ang="0">
                  <a:pos x="5" y="8"/>
                </a:cxn>
                <a:cxn ang="0">
                  <a:pos x="18" y="5"/>
                </a:cxn>
                <a:cxn ang="0">
                  <a:pos x="18" y="0"/>
                </a:cxn>
                <a:cxn ang="0">
                  <a:pos x="5" y="0"/>
                </a:cxn>
                <a:cxn ang="0">
                  <a:pos x="0" y="13"/>
                </a:cxn>
              </a:cxnLst>
              <a:rect l="0" t="0" r="r" b="b"/>
              <a:pathLst>
                <a:path w="19" h="17">
                  <a:moveTo>
                    <a:pt x="0" y="13"/>
                  </a:moveTo>
                  <a:lnTo>
                    <a:pt x="0" y="16"/>
                  </a:lnTo>
                  <a:lnTo>
                    <a:pt x="5" y="8"/>
                  </a:lnTo>
                  <a:lnTo>
                    <a:pt x="18" y="5"/>
                  </a:lnTo>
                  <a:lnTo>
                    <a:pt x="18" y="0"/>
                  </a:lnTo>
                  <a:lnTo>
                    <a:pt x="5" y="0"/>
                  </a:lnTo>
                  <a:lnTo>
                    <a:pt x="0" y="1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8" name="Freeform 235"/>
            <p:cNvSpPr>
              <a:spLocks/>
            </p:cNvSpPr>
            <p:nvPr/>
          </p:nvSpPr>
          <p:spPr bwMode="auto">
            <a:xfrm>
              <a:off x="2264" y="2915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3" y="0"/>
                </a:cxn>
                <a:cxn ang="0">
                  <a:pos x="16" y="14"/>
                </a:cxn>
                <a:cxn ang="0">
                  <a:pos x="2" y="16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39" name="Freeform 236"/>
            <p:cNvSpPr>
              <a:spLocks/>
            </p:cNvSpPr>
            <p:nvPr/>
          </p:nvSpPr>
          <p:spPr bwMode="auto">
            <a:xfrm>
              <a:off x="2256" y="2890"/>
              <a:ext cx="25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4" y="3"/>
                </a:cxn>
                <a:cxn ang="0">
                  <a:pos x="23" y="0"/>
                </a:cxn>
                <a:cxn ang="0">
                  <a:pos x="24" y="14"/>
                </a:cxn>
                <a:cxn ang="0">
                  <a:pos x="0" y="16"/>
                </a:cxn>
              </a:cxnLst>
              <a:rect l="0" t="0" r="r" b="b"/>
              <a:pathLst>
                <a:path w="25" h="17">
                  <a:moveTo>
                    <a:pt x="0" y="16"/>
                  </a:moveTo>
                  <a:lnTo>
                    <a:pt x="4" y="3"/>
                  </a:lnTo>
                  <a:lnTo>
                    <a:pt x="23" y="0"/>
                  </a:lnTo>
                  <a:lnTo>
                    <a:pt x="24" y="14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0" name="Freeform 237"/>
            <p:cNvSpPr>
              <a:spLocks/>
            </p:cNvSpPr>
            <p:nvPr/>
          </p:nvSpPr>
          <p:spPr bwMode="auto">
            <a:xfrm>
              <a:off x="2256" y="2881"/>
              <a:ext cx="17" cy="19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8" y="0"/>
                </a:cxn>
                <a:cxn ang="0">
                  <a:pos x="16" y="10"/>
                </a:cxn>
                <a:cxn ang="0">
                  <a:pos x="4" y="18"/>
                </a:cxn>
                <a:cxn ang="0">
                  <a:pos x="0" y="4"/>
                </a:cxn>
              </a:cxnLst>
              <a:rect l="0" t="0" r="r" b="b"/>
              <a:pathLst>
                <a:path w="17" h="19">
                  <a:moveTo>
                    <a:pt x="0" y="4"/>
                  </a:moveTo>
                  <a:lnTo>
                    <a:pt x="8" y="0"/>
                  </a:lnTo>
                  <a:lnTo>
                    <a:pt x="16" y="10"/>
                  </a:lnTo>
                  <a:lnTo>
                    <a:pt x="4" y="18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1" name="Freeform 238"/>
            <p:cNvSpPr>
              <a:spLocks/>
            </p:cNvSpPr>
            <p:nvPr/>
          </p:nvSpPr>
          <p:spPr bwMode="auto">
            <a:xfrm>
              <a:off x="2262" y="2880"/>
              <a:ext cx="19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16"/>
                </a:cxn>
                <a:cxn ang="0">
                  <a:pos x="18" y="13"/>
                </a:cxn>
                <a:cxn ang="0">
                  <a:pos x="15" y="0"/>
                </a:cxn>
                <a:cxn ang="0">
                  <a:pos x="0" y="2"/>
                </a:cxn>
              </a:cxnLst>
              <a:rect l="0" t="0" r="r" b="b"/>
              <a:pathLst>
                <a:path w="19" h="17">
                  <a:moveTo>
                    <a:pt x="0" y="2"/>
                  </a:moveTo>
                  <a:lnTo>
                    <a:pt x="2" y="16"/>
                  </a:lnTo>
                  <a:lnTo>
                    <a:pt x="18" y="13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2" name="Freeform 239"/>
            <p:cNvSpPr>
              <a:spLocks/>
            </p:cNvSpPr>
            <p:nvPr/>
          </p:nvSpPr>
          <p:spPr bwMode="auto">
            <a:xfrm>
              <a:off x="2285" y="2926"/>
              <a:ext cx="20" cy="1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16"/>
                </a:cxn>
                <a:cxn ang="0">
                  <a:pos x="11" y="16"/>
                </a:cxn>
                <a:cxn ang="0">
                  <a:pos x="19" y="16"/>
                </a:cxn>
                <a:cxn ang="0">
                  <a:pos x="18" y="0"/>
                </a:cxn>
                <a:cxn ang="0">
                  <a:pos x="6" y="0"/>
                </a:cxn>
                <a:cxn ang="0">
                  <a:pos x="5" y="0"/>
                </a:cxn>
              </a:cxnLst>
              <a:rect l="0" t="0" r="r" b="b"/>
              <a:pathLst>
                <a:path w="20" h="17">
                  <a:moveTo>
                    <a:pt x="5" y="0"/>
                  </a:moveTo>
                  <a:lnTo>
                    <a:pt x="0" y="16"/>
                  </a:lnTo>
                  <a:lnTo>
                    <a:pt x="11" y="16"/>
                  </a:lnTo>
                  <a:lnTo>
                    <a:pt x="19" y="16"/>
                  </a:lnTo>
                  <a:lnTo>
                    <a:pt x="18" y="0"/>
                  </a:lnTo>
                  <a:lnTo>
                    <a:pt x="6" y="0"/>
                  </a:lnTo>
                  <a:lnTo>
                    <a:pt x="5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3" name="Freeform 240"/>
            <p:cNvSpPr>
              <a:spLocks/>
            </p:cNvSpPr>
            <p:nvPr/>
          </p:nvSpPr>
          <p:spPr bwMode="auto">
            <a:xfrm>
              <a:off x="2284" y="2915"/>
              <a:ext cx="17" cy="17"/>
            </a:xfrm>
            <a:custGeom>
              <a:avLst/>
              <a:gdLst/>
              <a:ahLst/>
              <a:cxnLst>
                <a:cxn ang="0">
                  <a:pos x="16" y="11"/>
                </a:cxn>
                <a:cxn ang="0">
                  <a:pos x="8" y="13"/>
                </a:cxn>
                <a:cxn ang="0">
                  <a:pos x="0" y="16"/>
                </a:cxn>
                <a:cxn ang="0">
                  <a:pos x="0" y="3"/>
                </a:cxn>
                <a:cxn ang="0">
                  <a:pos x="16" y="0"/>
                </a:cxn>
                <a:cxn ang="0">
                  <a:pos x="16" y="11"/>
                </a:cxn>
              </a:cxnLst>
              <a:rect l="0" t="0" r="r" b="b"/>
              <a:pathLst>
                <a:path w="17" h="17">
                  <a:moveTo>
                    <a:pt x="16" y="11"/>
                  </a:moveTo>
                  <a:lnTo>
                    <a:pt x="8" y="13"/>
                  </a:lnTo>
                  <a:lnTo>
                    <a:pt x="0" y="16"/>
                  </a:lnTo>
                  <a:lnTo>
                    <a:pt x="0" y="3"/>
                  </a:lnTo>
                  <a:lnTo>
                    <a:pt x="16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4" name="Freeform 241"/>
            <p:cNvSpPr>
              <a:spLocks/>
            </p:cNvSpPr>
            <p:nvPr/>
          </p:nvSpPr>
          <p:spPr bwMode="auto">
            <a:xfrm>
              <a:off x="2288" y="2911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6"/>
                </a:cxn>
                <a:cxn ang="0">
                  <a:pos x="16" y="14"/>
                </a:cxn>
                <a:cxn ang="0">
                  <a:pos x="12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5" name="Freeform 242"/>
            <p:cNvSpPr>
              <a:spLocks/>
            </p:cNvSpPr>
            <p:nvPr/>
          </p:nvSpPr>
          <p:spPr bwMode="auto">
            <a:xfrm>
              <a:off x="2316" y="2926"/>
              <a:ext cx="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9" y="0"/>
                </a:cxn>
                <a:cxn ang="0">
                  <a:pos x="16" y="0"/>
                </a:cxn>
                <a:cxn ang="0">
                  <a:pos x="2" y="0"/>
                </a:cxn>
                <a:cxn ang="0">
                  <a:pos x="0" y="0"/>
                </a:cxn>
              </a:cxnLst>
              <a:rect l="0" t="0" r="r" b="b"/>
              <a:pathLst>
                <a:path w="17" h="1">
                  <a:moveTo>
                    <a:pt x="0" y="0"/>
                  </a:moveTo>
                  <a:lnTo>
                    <a:pt x="6" y="0"/>
                  </a:lnTo>
                  <a:lnTo>
                    <a:pt x="9" y="0"/>
                  </a:lnTo>
                  <a:lnTo>
                    <a:pt x="16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6" name="Freeform 243"/>
            <p:cNvSpPr>
              <a:spLocks/>
            </p:cNvSpPr>
            <p:nvPr/>
          </p:nvSpPr>
          <p:spPr bwMode="auto">
            <a:xfrm>
              <a:off x="2312" y="2911"/>
              <a:ext cx="17" cy="17"/>
            </a:xfrm>
            <a:custGeom>
              <a:avLst/>
              <a:gdLst/>
              <a:ahLst/>
              <a:cxnLst>
                <a:cxn ang="0">
                  <a:pos x="16" y="10"/>
                </a:cxn>
                <a:cxn ang="0">
                  <a:pos x="8" y="16"/>
                </a:cxn>
                <a:cxn ang="0">
                  <a:pos x="0" y="4"/>
                </a:cxn>
                <a:cxn ang="0">
                  <a:pos x="12" y="0"/>
                </a:cxn>
                <a:cxn ang="0">
                  <a:pos x="16" y="10"/>
                </a:cxn>
              </a:cxnLst>
              <a:rect l="0" t="0" r="r" b="b"/>
              <a:pathLst>
                <a:path w="17" h="17">
                  <a:moveTo>
                    <a:pt x="16" y="10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12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7" name="Freeform 244"/>
            <p:cNvSpPr>
              <a:spLocks/>
            </p:cNvSpPr>
            <p:nvPr/>
          </p:nvSpPr>
          <p:spPr bwMode="auto">
            <a:xfrm>
              <a:off x="2316" y="2910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6"/>
                </a:cxn>
                <a:cxn ang="0">
                  <a:pos x="16" y="14"/>
                </a:cxn>
                <a:cxn ang="0">
                  <a:pos x="12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8" name="Freeform 245"/>
            <p:cNvSpPr>
              <a:spLocks/>
            </p:cNvSpPr>
            <p:nvPr/>
          </p:nvSpPr>
          <p:spPr bwMode="auto">
            <a:xfrm>
              <a:off x="2304" y="2926"/>
              <a:ext cx="18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6"/>
                </a:cxn>
                <a:cxn ang="0">
                  <a:pos x="17" y="14"/>
                </a:cxn>
                <a:cxn ang="0">
                  <a:pos x="14" y="0"/>
                </a:cxn>
                <a:cxn ang="0">
                  <a:pos x="0" y="1"/>
                </a:cxn>
              </a:cxnLst>
              <a:rect l="0" t="0" r="r" b="b"/>
              <a:pathLst>
                <a:path w="18" h="17">
                  <a:moveTo>
                    <a:pt x="0" y="1"/>
                  </a:moveTo>
                  <a:lnTo>
                    <a:pt x="1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49" name="Freeform 246"/>
            <p:cNvSpPr>
              <a:spLocks/>
            </p:cNvSpPr>
            <p:nvPr/>
          </p:nvSpPr>
          <p:spPr bwMode="auto">
            <a:xfrm>
              <a:off x="2340" y="2921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6"/>
                </a:cxn>
                <a:cxn ang="0">
                  <a:pos x="15" y="0"/>
                </a:cxn>
                <a:cxn ang="0">
                  <a:pos x="16" y="12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6"/>
                  </a:lnTo>
                  <a:lnTo>
                    <a:pt x="15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0" name="Freeform 247"/>
            <p:cNvSpPr>
              <a:spLocks/>
            </p:cNvSpPr>
            <p:nvPr/>
          </p:nvSpPr>
          <p:spPr bwMode="auto">
            <a:xfrm>
              <a:off x="2340" y="2910"/>
              <a:ext cx="1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4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0" y="16"/>
                </a:cxn>
              </a:cxnLst>
              <a:rect l="0" t="0" r="r" b="b"/>
              <a:pathLst>
                <a:path w="1" h="17">
                  <a:moveTo>
                    <a:pt x="0" y="16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1" name="Freeform 248"/>
            <p:cNvSpPr>
              <a:spLocks/>
            </p:cNvSpPr>
            <p:nvPr/>
          </p:nvSpPr>
          <p:spPr bwMode="auto">
            <a:xfrm>
              <a:off x="2342" y="2910"/>
              <a:ext cx="17" cy="17"/>
            </a:xfrm>
            <a:custGeom>
              <a:avLst/>
              <a:gdLst/>
              <a:ahLst/>
              <a:cxnLst>
                <a:cxn ang="0">
                  <a:pos x="2" y="16"/>
                </a:cxn>
                <a:cxn ang="0">
                  <a:pos x="0" y="1"/>
                </a:cxn>
                <a:cxn ang="0">
                  <a:pos x="13" y="0"/>
                </a:cxn>
                <a:cxn ang="0">
                  <a:pos x="16" y="14"/>
                </a:cxn>
                <a:cxn ang="0">
                  <a:pos x="2" y="16"/>
                </a:cxn>
              </a:cxnLst>
              <a:rect l="0" t="0" r="r" b="b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2" name="Freeform 249"/>
            <p:cNvSpPr>
              <a:spLocks/>
            </p:cNvSpPr>
            <p:nvPr/>
          </p:nvSpPr>
          <p:spPr bwMode="auto">
            <a:xfrm>
              <a:off x="2336" y="2984"/>
              <a:ext cx="39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2"/>
                </a:cxn>
                <a:cxn ang="0">
                  <a:pos x="37" y="0"/>
                </a:cxn>
                <a:cxn ang="0">
                  <a:pos x="38" y="9"/>
                </a:cxn>
                <a:cxn ang="0">
                  <a:pos x="0" y="16"/>
                </a:cxn>
              </a:cxnLst>
              <a:rect l="0" t="0" r="r" b="b"/>
              <a:pathLst>
                <a:path w="39" h="17">
                  <a:moveTo>
                    <a:pt x="0" y="16"/>
                  </a:moveTo>
                  <a:lnTo>
                    <a:pt x="2" y="2"/>
                  </a:lnTo>
                  <a:lnTo>
                    <a:pt x="37" y="0"/>
                  </a:lnTo>
                  <a:lnTo>
                    <a:pt x="38" y="9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3" name="Freeform 250"/>
            <p:cNvSpPr>
              <a:spLocks/>
            </p:cNvSpPr>
            <p:nvPr/>
          </p:nvSpPr>
          <p:spPr bwMode="auto">
            <a:xfrm>
              <a:off x="2330" y="2977"/>
              <a:ext cx="17" cy="21"/>
            </a:xfrm>
            <a:custGeom>
              <a:avLst/>
              <a:gdLst/>
              <a:ahLst/>
              <a:cxnLst>
                <a:cxn ang="0">
                  <a:pos x="10" y="20"/>
                </a:cxn>
                <a:cxn ang="0">
                  <a:pos x="0" y="6"/>
                </a:cxn>
                <a:cxn ang="0">
                  <a:pos x="10" y="0"/>
                </a:cxn>
                <a:cxn ang="0">
                  <a:pos x="16" y="8"/>
                </a:cxn>
                <a:cxn ang="0">
                  <a:pos x="10" y="20"/>
                </a:cxn>
              </a:cxnLst>
              <a:rect l="0" t="0" r="r" b="b"/>
              <a:pathLst>
                <a:path w="17" h="21">
                  <a:moveTo>
                    <a:pt x="10" y="20"/>
                  </a:moveTo>
                  <a:lnTo>
                    <a:pt x="0" y="6"/>
                  </a:lnTo>
                  <a:lnTo>
                    <a:pt x="10" y="0"/>
                  </a:lnTo>
                  <a:lnTo>
                    <a:pt x="16" y="8"/>
                  </a:lnTo>
                  <a:lnTo>
                    <a:pt x="10" y="2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4" name="Freeform 251"/>
            <p:cNvSpPr>
              <a:spLocks/>
            </p:cNvSpPr>
            <p:nvPr/>
          </p:nvSpPr>
          <p:spPr bwMode="auto">
            <a:xfrm>
              <a:off x="2380" y="2971"/>
              <a:ext cx="178" cy="18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3" y="10"/>
                </a:cxn>
                <a:cxn ang="0">
                  <a:pos x="175" y="0"/>
                </a:cxn>
                <a:cxn ang="0">
                  <a:pos x="177" y="8"/>
                </a:cxn>
                <a:cxn ang="0">
                  <a:pos x="0" y="17"/>
                </a:cxn>
              </a:cxnLst>
              <a:rect l="0" t="0" r="r" b="b"/>
              <a:pathLst>
                <a:path w="178" h="18">
                  <a:moveTo>
                    <a:pt x="0" y="17"/>
                  </a:moveTo>
                  <a:lnTo>
                    <a:pt x="3" y="10"/>
                  </a:lnTo>
                  <a:lnTo>
                    <a:pt x="175" y="0"/>
                  </a:lnTo>
                  <a:lnTo>
                    <a:pt x="177" y="8"/>
                  </a:lnTo>
                  <a:lnTo>
                    <a:pt x="0" y="17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5" name="Freeform 252"/>
            <p:cNvSpPr>
              <a:spLocks/>
            </p:cNvSpPr>
            <p:nvPr/>
          </p:nvSpPr>
          <p:spPr bwMode="auto">
            <a:xfrm>
              <a:off x="2380" y="2973"/>
              <a:ext cx="17" cy="20"/>
            </a:xfrm>
            <a:custGeom>
              <a:avLst/>
              <a:gdLst/>
              <a:ahLst/>
              <a:cxnLst>
                <a:cxn ang="0">
                  <a:pos x="8" y="19"/>
                </a:cxn>
                <a:cxn ang="0">
                  <a:pos x="0" y="5"/>
                </a:cxn>
                <a:cxn ang="0">
                  <a:pos x="8" y="0"/>
                </a:cxn>
                <a:cxn ang="0">
                  <a:pos x="16" y="9"/>
                </a:cxn>
                <a:cxn ang="0">
                  <a:pos x="8" y="19"/>
                </a:cxn>
              </a:cxnLst>
              <a:rect l="0" t="0" r="r" b="b"/>
              <a:pathLst>
                <a:path w="17" h="20">
                  <a:moveTo>
                    <a:pt x="8" y="19"/>
                  </a:moveTo>
                  <a:lnTo>
                    <a:pt x="0" y="5"/>
                  </a:lnTo>
                  <a:lnTo>
                    <a:pt x="8" y="0"/>
                  </a:lnTo>
                  <a:lnTo>
                    <a:pt x="16" y="9"/>
                  </a:lnTo>
                  <a:lnTo>
                    <a:pt x="8" y="19"/>
                  </a:lnTo>
                </a:path>
              </a:pathLst>
            </a:custGeom>
            <a:solidFill>
              <a:srgbClr val="B0B0B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6" name="Freeform 253"/>
            <p:cNvSpPr>
              <a:spLocks/>
            </p:cNvSpPr>
            <p:nvPr/>
          </p:nvSpPr>
          <p:spPr bwMode="auto">
            <a:xfrm>
              <a:off x="2562" y="2966"/>
              <a:ext cx="3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4"/>
                </a:cxn>
                <a:cxn ang="0">
                  <a:pos x="34" y="0"/>
                </a:cxn>
                <a:cxn ang="0">
                  <a:pos x="36" y="13"/>
                </a:cxn>
                <a:cxn ang="0">
                  <a:pos x="0" y="16"/>
                </a:cxn>
              </a:cxnLst>
              <a:rect l="0" t="0" r="r" b="b"/>
              <a:pathLst>
                <a:path w="37" h="17">
                  <a:moveTo>
                    <a:pt x="0" y="16"/>
                  </a:moveTo>
                  <a:lnTo>
                    <a:pt x="3" y="4"/>
                  </a:lnTo>
                  <a:lnTo>
                    <a:pt x="34" y="0"/>
                  </a:lnTo>
                  <a:lnTo>
                    <a:pt x="36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7" name="Freeform 254"/>
            <p:cNvSpPr>
              <a:spLocks/>
            </p:cNvSpPr>
            <p:nvPr/>
          </p:nvSpPr>
          <p:spPr bwMode="auto">
            <a:xfrm>
              <a:off x="2557" y="2964"/>
              <a:ext cx="17" cy="17"/>
            </a:xfrm>
            <a:custGeom>
              <a:avLst/>
              <a:gdLst/>
              <a:ahLst/>
              <a:cxnLst>
                <a:cxn ang="0">
                  <a:pos x="12" y="16"/>
                </a:cxn>
                <a:cxn ang="0">
                  <a:pos x="0" y="7"/>
                </a:cxn>
                <a:cxn ang="0">
                  <a:pos x="9" y="0"/>
                </a:cxn>
                <a:cxn ang="0">
                  <a:pos x="16" y="6"/>
                </a:cxn>
                <a:cxn ang="0">
                  <a:pos x="12" y="16"/>
                </a:cxn>
              </a:cxnLst>
              <a:rect l="0" t="0" r="r" b="b"/>
              <a:pathLst>
                <a:path w="17" h="17">
                  <a:moveTo>
                    <a:pt x="12" y="16"/>
                  </a:moveTo>
                  <a:lnTo>
                    <a:pt x="0" y="7"/>
                  </a:lnTo>
                  <a:lnTo>
                    <a:pt x="9" y="0"/>
                  </a:lnTo>
                  <a:lnTo>
                    <a:pt x="16" y="6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8" name="Freeform 255"/>
            <p:cNvSpPr>
              <a:spLocks/>
            </p:cNvSpPr>
            <p:nvPr/>
          </p:nvSpPr>
          <p:spPr bwMode="auto">
            <a:xfrm>
              <a:off x="2368" y="2920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2"/>
                </a:cxn>
                <a:cxn ang="0">
                  <a:pos x="14" y="0"/>
                </a:cxn>
                <a:cxn ang="0">
                  <a:pos x="16" y="13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59" name="Freeform 256"/>
            <p:cNvSpPr>
              <a:spLocks/>
            </p:cNvSpPr>
            <p:nvPr/>
          </p:nvSpPr>
          <p:spPr bwMode="auto">
            <a:xfrm>
              <a:off x="2394" y="2917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4" y="0"/>
                </a:cxn>
                <a:cxn ang="0">
                  <a:pos x="16" y="0"/>
                </a:cxn>
                <a:cxn ang="0">
                  <a:pos x="16" y="14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4" y="0"/>
                  </a:lnTo>
                  <a:lnTo>
                    <a:pt x="16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0" name="Freeform 257"/>
            <p:cNvSpPr>
              <a:spLocks/>
            </p:cNvSpPr>
            <p:nvPr/>
          </p:nvSpPr>
          <p:spPr bwMode="auto">
            <a:xfrm>
              <a:off x="2416" y="2917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2"/>
                </a:cxn>
                <a:cxn ang="0">
                  <a:pos x="16" y="0"/>
                </a:cxn>
                <a:cxn ang="0">
                  <a:pos x="14" y="13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3" y="2"/>
                  </a:lnTo>
                  <a:lnTo>
                    <a:pt x="16" y="0"/>
                  </a:lnTo>
                  <a:lnTo>
                    <a:pt x="14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1" name="Freeform 258"/>
            <p:cNvSpPr>
              <a:spLocks/>
            </p:cNvSpPr>
            <p:nvPr/>
          </p:nvSpPr>
          <p:spPr bwMode="auto">
            <a:xfrm>
              <a:off x="2366" y="2910"/>
              <a:ext cx="17" cy="17"/>
            </a:xfrm>
            <a:custGeom>
              <a:avLst/>
              <a:gdLst/>
              <a:ahLst/>
              <a:cxnLst>
                <a:cxn ang="0">
                  <a:pos x="16" y="9"/>
                </a:cxn>
                <a:cxn ang="0">
                  <a:pos x="8" y="16"/>
                </a:cxn>
                <a:cxn ang="0">
                  <a:pos x="0" y="4"/>
                </a:cxn>
                <a:cxn ang="0">
                  <a:pos x="8" y="0"/>
                </a:cxn>
                <a:cxn ang="0">
                  <a:pos x="16" y="9"/>
                </a:cxn>
              </a:cxnLst>
              <a:rect l="0" t="0" r="r" b="b"/>
              <a:pathLst>
                <a:path w="17" h="17">
                  <a:moveTo>
                    <a:pt x="16" y="9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2" name="Freeform 259"/>
            <p:cNvSpPr>
              <a:spLocks/>
            </p:cNvSpPr>
            <p:nvPr/>
          </p:nvSpPr>
          <p:spPr bwMode="auto">
            <a:xfrm>
              <a:off x="2389" y="2910"/>
              <a:ext cx="17" cy="17"/>
            </a:xfrm>
            <a:custGeom>
              <a:avLst/>
              <a:gdLst/>
              <a:ahLst/>
              <a:cxnLst>
                <a:cxn ang="0">
                  <a:pos x="16" y="8"/>
                </a:cxn>
                <a:cxn ang="0">
                  <a:pos x="3" y="16"/>
                </a:cxn>
                <a:cxn ang="0">
                  <a:pos x="0" y="3"/>
                </a:cxn>
                <a:cxn ang="0">
                  <a:pos x="9" y="0"/>
                </a:cxn>
                <a:cxn ang="0">
                  <a:pos x="16" y="8"/>
                </a:cxn>
              </a:cxnLst>
              <a:rect l="0" t="0" r="r" b="b"/>
              <a:pathLst>
                <a:path w="17" h="17">
                  <a:moveTo>
                    <a:pt x="16" y="8"/>
                  </a:moveTo>
                  <a:lnTo>
                    <a:pt x="3" y="16"/>
                  </a:lnTo>
                  <a:lnTo>
                    <a:pt x="0" y="3"/>
                  </a:lnTo>
                  <a:lnTo>
                    <a:pt x="9" y="0"/>
                  </a:lnTo>
                  <a:lnTo>
                    <a:pt x="16" y="8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3" name="Freeform 260"/>
            <p:cNvSpPr>
              <a:spLocks/>
            </p:cNvSpPr>
            <p:nvPr/>
          </p:nvSpPr>
          <p:spPr bwMode="auto">
            <a:xfrm>
              <a:off x="2412" y="2906"/>
              <a:ext cx="17" cy="19"/>
            </a:xfrm>
            <a:custGeom>
              <a:avLst/>
              <a:gdLst/>
              <a:ahLst/>
              <a:cxnLst>
                <a:cxn ang="0">
                  <a:pos x="16" y="11"/>
                </a:cxn>
                <a:cxn ang="0">
                  <a:pos x="8" y="18"/>
                </a:cxn>
                <a:cxn ang="0">
                  <a:pos x="0" y="4"/>
                </a:cxn>
                <a:cxn ang="0">
                  <a:pos x="8" y="0"/>
                </a:cxn>
                <a:cxn ang="0">
                  <a:pos x="16" y="11"/>
                </a:cxn>
              </a:cxnLst>
              <a:rect l="0" t="0" r="r" b="b"/>
              <a:pathLst>
                <a:path w="17" h="19">
                  <a:moveTo>
                    <a:pt x="16" y="11"/>
                  </a:moveTo>
                  <a:lnTo>
                    <a:pt x="8" y="18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4" name="Freeform 261"/>
            <p:cNvSpPr>
              <a:spLocks/>
            </p:cNvSpPr>
            <p:nvPr/>
          </p:nvSpPr>
          <p:spPr bwMode="auto">
            <a:xfrm>
              <a:off x="2368" y="2910"/>
              <a:ext cx="17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16"/>
                </a:cxn>
                <a:cxn ang="0">
                  <a:pos x="16" y="13"/>
                </a:cxn>
                <a:cxn ang="0">
                  <a:pos x="13" y="0"/>
                </a:cxn>
                <a:cxn ang="0">
                  <a:pos x="0" y="2"/>
                </a:cxn>
              </a:cxnLst>
              <a:rect l="0" t="0" r="r" b="b"/>
              <a:pathLst>
                <a:path w="17" h="17">
                  <a:moveTo>
                    <a:pt x="0" y="2"/>
                  </a:moveTo>
                  <a:lnTo>
                    <a:pt x="2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5" name="Freeform 262"/>
            <p:cNvSpPr>
              <a:spLocks/>
            </p:cNvSpPr>
            <p:nvPr/>
          </p:nvSpPr>
          <p:spPr bwMode="auto">
            <a:xfrm>
              <a:off x="2394" y="2906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16"/>
                </a:cxn>
                <a:cxn ang="0">
                  <a:pos x="16" y="14"/>
                </a:cxn>
                <a:cxn ang="0">
                  <a:pos x="10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0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6" name="Freeform 263"/>
            <p:cNvSpPr>
              <a:spLocks/>
            </p:cNvSpPr>
            <p:nvPr/>
          </p:nvSpPr>
          <p:spPr bwMode="auto">
            <a:xfrm>
              <a:off x="2416" y="2906"/>
              <a:ext cx="17" cy="1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16"/>
                </a:cxn>
                <a:cxn ang="0">
                  <a:pos x="16" y="14"/>
                </a:cxn>
                <a:cxn ang="0">
                  <a:pos x="12" y="0"/>
                </a:cxn>
                <a:cxn ang="0">
                  <a:pos x="0" y="3"/>
                </a:cxn>
              </a:cxnLst>
              <a:rect l="0" t="0" r="r" b="b"/>
              <a:pathLst>
                <a:path w="17" h="17">
                  <a:moveTo>
                    <a:pt x="0" y="3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7" name="Freeform 264"/>
            <p:cNvSpPr>
              <a:spLocks/>
            </p:cNvSpPr>
            <p:nvPr/>
          </p:nvSpPr>
          <p:spPr bwMode="auto">
            <a:xfrm>
              <a:off x="2465" y="2903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" y="16"/>
                </a:cxn>
                <a:cxn ang="0">
                  <a:pos x="16" y="14"/>
                </a:cxn>
                <a:cxn ang="0">
                  <a:pos x="12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8" name="Freeform 265"/>
            <p:cNvSpPr>
              <a:spLocks/>
            </p:cNvSpPr>
            <p:nvPr/>
          </p:nvSpPr>
          <p:spPr bwMode="auto">
            <a:xfrm>
              <a:off x="2486" y="2903"/>
              <a:ext cx="1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6"/>
                </a:cxn>
                <a:cxn ang="0">
                  <a:pos x="18" y="14"/>
                </a:cxn>
                <a:cxn ang="0">
                  <a:pos x="14" y="0"/>
                </a:cxn>
                <a:cxn ang="0">
                  <a:pos x="0" y="0"/>
                </a:cxn>
              </a:cxnLst>
              <a:rect l="0" t="0" r="r" b="b"/>
              <a:pathLst>
                <a:path w="19" h="17">
                  <a:moveTo>
                    <a:pt x="0" y="0"/>
                  </a:moveTo>
                  <a:lnTo>
                    <a:pt x="6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69" name="Freeform 266"/>
            <p:cNvSpPr>
              <a:spLocks/>
            </p:cNvSpPr>
            <p:nvPr/>
          </p:nvSpPr>
          <p:spPr bwMode="auto">
            <a:xfrm>
              <a:off x="2510" y="2901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16"/>
                </a:cxn>
                <a:cxn ang="0">
                  <a:pos x="16" y="16"/>
                </a:cxn>
                <a:cxn ang="0">
                  <a:pos x="12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70" name="Freeform 267"/>
            <p:cNvSpPr>
              <a:spLocks/>
            </p:cNvSpPr>
            <p:nvPr/>
          </p:nvSpPr>
          <p:spPr bwMode="auto">
            <a:xfrm>
              <a:off x="2534" y="2901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" y="16"/>
                </a:cxn>
                <a:cxn ang="0">
                  <a:pos x="16" y="16"/>
                </a:cxn>
                <a:cxn ang="0">
                  <a:pos x="11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71" name="Freeform 268"/>
            <p:cNvSpPr>
              <a:spLocks/>
            </p:cNvSpPr>
            <p:nvPr/>
          </p:nvSpPr>
          <p:spPr bwMode="auto">
            <a:xfrm>
              <a:off x="2560" y="2898"/>
              <a:ext cx="18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16"/>
                </a:cxn>
                <a:cxn ang="0">
                  <a:pos x="17" y="14"/>
                </a:cxn>
                <a:cxn ang="0">
                  <a:pos x="12" y="0"/>
                </a:cxn>
                <a:cxn ang="0">
                  <a:pos x="0" y="2"/>
                </a:cxn>
              </a:cxnLst>
              <a:rect l="0" t="0" r="r" b="b"/>
              <a:pathLst>
                <a:path w="18" h="17">
                  <a:moveTo>
                    <a:pt x="0" y="2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72" name="Freeform 269"/>
            <p:cNvSpPr>
              <a:spLocks/>
            </p:cNvSpPr>
            <p:nvPr/>
          </p:nvSpPr>
          <p:spPr bwMode="auto">
            <a:xfrm>
              <a:off x="2304" y="2887"/>
              <a:ext cx="18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4" y="2"/>
                </a:cxn>
                <a:cxn ang="0">
                  <a:pos x="16" y="0"/>
                </a:cxn>
                <a:cxn ang="0">
                  <a:pos x="17" y="14"/>
                </a:cxn>
                <a:cxn ang="0">
                  <a:pos x="0" y="16"/>
                </a:cxn>
              </a:cxnLst>
              <a:rect l="0" t="0" r="r" b="b"/>
              <a:pathLst>
                <a:path w="18" h="17">
                  <a:moveTo>
                    <a:pt x="0" y="16"/>
                  </a:moveTo>
                  <a:lnTo>
                    <a:pt x="4" y="2"/>
                  </a:lnTo>
                  <a:lnTo>
                    <a:pt x="16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73" name="Freeform 270"/>
            <p:cNvSpPr>
              <a:spLocks/>
            </p:cNvSpPr>
            <p:nvPr/>
          </p:nvSpPr>
          <p:spPr bwMode="auto">
            <a:xfrm>
              <a:off x="2336" y="2886"/>
              <a:ext cx="19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1"/>
                </a:cxn>
                <a:cxn ang="0">
                  <a:pos x="18" y="0"/>
                </a:cxn>
                <a:cxn ang="0">
                  <a:pos x="18" y="14"/>
                </a:cxn>
                <a:cxn ang="0">
                  <a:pos x="0" y="16"/>
                </a:cxn>
              </a:cxnLst>
              <a:rect l="0" t="0" r="r" b="b"/>
              <a:pathLst>
                <a:path w="19" h="17">
                  <a:moveTo>
                    <a:pt x="0" y="16"/>
                  </a:moveTo>
                  <a:lnTo>
                    <a:pt x="3" y="1"/>
                  </a:lnTo>
                  <a:lnTo>
                    <a:pt x="18" y="0"/>
                  </a:lnTo>
                  <a:lnTo>
                    <a:pt x="18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74" name="Freeform 271"/>
            <p:cNvSpPr>
              <a:spLocks/>
            </p:cNvSpPr>
            <p:nvPr/>
          </p:nvSpPr>
          <p:spPr bwMode="auto">
            <a:xfrm>
              <a:off x="2364" y="2884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5" y="1"/>
                </a:cxn>
                <a:cxn ang="0">
                  <a:pos x="15" y="0"/>
                </a:cxn>
                <a:cxn ang="0">
                  <a:pos x="16" y="14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5" y="1"/>
                  </a:lnTo>
                  <a:lnTo>
                    <a:pt x="15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75" name="Freeform 272"/>
            <p:cNvSpPr>
              <a:spLocks/>
            </p:cNvSpPr>
            <p:nvPr/>
          </p:nvSpPr>
          <p:spPr bwMode="auto">
            <a:xfrm>
              <a:off x="2389" y="2884"/>
              <a:ext cx="18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1"/>
                </a:cxn>
                <a:cxn ang="0">
                  <a:pos x="15" y="0"/>
                </a:cxn>
                <a:cxn ang="0">
                  <a:pos x="17" y="14"/>
                </a:cxn>
                <a:cxn ang="0">
                  <a:pos x="0" y="16"/>
                </a:cxn>
              </a:cxnLst>
              <a:rect l="0" t="0" r="r" b="b"/>
              <a:pathLst>
                <a:path w="18" h="17">
                  <a:moveTo>
                    <a:pt x="0" y="16"/>
                  </a:moveTo>
                  <a:lnTo>
                    <a:pt x="2" y="1"/>
                  </a:lnTo>
                  <a:lnTo>
                    <a:pt x="15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76" name="Freeform 273"/>
            <p:cNvSpPr>
              <a:spLocks/>
            </p:cNvSpPr>
            <p:nvPr/>
          </p:nvSpPr>
          <p:spPr bwMode="auto">
            <a:xfrm>
              <a:off x="2424" y="2884"/>
              <a:ext cx="18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0"/>
                </a:cxn>
                <a:cxn ang="0">
                  <a:pos x="16" y="0"/>
                </a:cxn>
                <a:cxn ang="0">
                  <a:pos x="17" y="10"/>
                </a:cxn>
                <a:cxn ang="0">
                  <a:pos x="0" y="16"/>
                </a:cxn>
              </a:cxnLst>
              <a:rect l="0" t="0" r="r" b="b"/>
              <a:pathLst>
                <a:path w="18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7" y="10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77" name="Freeform 274"/>
            <p:cNvSpPr>
              <a:spLocks/>
            </p:cNvSpPr>
            <p:nvPr/>
          </p:nvSpPr>
          <p:spPr bwMode="auto">
            <a:xfrm>
              <a:off x="2476" y="2880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0"/>
                </a:cxn>
                <a:cxn ang="0">
                  <a:pos x="13" y="0"/>
                </a:cxn>
                <a:cxn ang="0">
                  <a:pos x="16" y="16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78" name="Freeform 275"/>
            <p:cNvSpPr>
              <a:spLocks/>
            </p:cNvSpPr>
            <p:nvPr/>
          </p:nvSpPr>
          <p:spPr bwMode="auto">
            <a:xfrm>
              <a:off x="2497" y="2879"/>
              <a:ext cx="20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" y="3"/>
                </a:cxn>
                <a:cxn ang="0">
                  <a:pos x="16" y="0"/>
                </a:cxn>
                <a:cxn ang="0">
                  <a:pos x="19" y="12"/>
                </a:cxn>
                <a:cxn ang="0">
                  <a:pos x="0" y="16"/>
                </a:cxn>
              </a:cxnLst>
              <a:rect l="0" t="0" r="r" b="b"/>
              <a:pathLst>
                <a:path w="20" h="17">
                  <a:moveTo>
                    <a:pt x="0" y="16"/>
                  </a:moveTo>
                  <a:lnTo>
                    <a:pt x="1" y="3"/>
                  </a:lnTo>
                  <a:lnTo>
                    <a:pt x="16" y="0"/>
                  </a:lnTo>
                  <a:lnTo>
                    <a:pt x="19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79" name="Freeform 276"/>
            <p:cNvSpPr>
              <a:spLocks/>
            </p:cNvSpPr>
            <p:nvPr/>
          </p:nvSpPr>
          <p:spPr bwMode="auto">
            <a:xfrm>
              <a:off x="2536" y="2875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3"/>
                </a:cxn>
                <a:cxn ang="0">
                  <a:pos x="14" y="0"/>
                </a:cxn>
                <a:cxn ang="0">
                  <a:pos x="16" y="14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3"/>
                  </a:lnTo>
                  <a:lnTo>
                    <a:pt x="14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80" name="Freeform 277"/>
            <p:cNvSpPr>
              <a:spLocks/>
            </p:cNvSpPr>
            <p:nvPr/>
          </p:nvSpPr>
          <p:spPr bwMode="auto">
            <a:xfrm>
              <a:off x="2564" y="2872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" y="3"/>
                </a:cxn>
                <a:cxn ang="0">
                  <a:pos x="12" y="0"/>
                </a:cxn>
                <a:cxn ang="0">
                  <a:pos x="16" y="14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1" y="3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81" name="Freeform 278"/>
            <p:cNvSpPr>
              <a:spLocks/>
            </p:cNvSpPr>
            <p:nvPr/>
          </p:nvSpPr>
          <p:spPr bwMode="auto">
            <a:xfrm>
              <a:off x="2584" y="2871"/>
              <a:ext cx="18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14"/>
                </a:cxn>
                <a:cxn ang="0">
                  <a:pos x="0" y="16"/>
                </a:cxn>
              </a:cxnLst>
              <a:rect l="0" t="0" r="r" b="b"/>
              <a:pathLst>
                <a:path w="18" h="17">
                  <a:moveTo>
                    <a:pt x="0" y="16"/>
                  </a:moveTo>
                  <a:lnTo>
                    <a:pt x="3" y="0"/>
                  </a:lnTo>
                  <a:lnTo>
                    <a:pt x="13" y="0"/>
                  </a:lnTo>
                  <a:lnTo>
                    <a:pt x="17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82" name="Freeform 279"/>
            <p:cNvSpPr>
              <a:spLocks/>
            </p:cNvSpPr>
            <p:nvPr/>
          </p:nvSpPr>
          <p:spPr bwMode="auto">
            <a:xfrm>
              <a:off x="2608" y="2870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0"/>
                </a:cxn>
                <a:cxn ang="0">
                  <a:pos x="13" y="0"/>
                </a:cxn>
                <a:cxn ang="0">
                  <a:pos x="16" y="14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83" name="Freeform 280"/>
            <p:cNvSpPr>
              <a:spLocks/>
            </p:cNvSpPr>
            <p:nvPr/>
          </p:nvSpPr>
          <p:spPr bwMode="auto">
            <a:xfrm>
              <a:off x="2644" y="2867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0"/>
                </a:cxn>
                <a:cxn ang="0">
                  <a:pos x="14" y="0"/>
                </a:cxn>
                <a:cxn ang="0">
                  <a:pos x="16" y="11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4" y="0"/>
                  </a:lnTo>
                  <a:lnTo>
                    <a:pt x="16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84" name="Freeform 281"/>
            <p:cNvSpPr>
              <a:spLocks/>
            </p:cNvSpPr>
            <p:nvPr/>
          </p:nvSpPr>
          <p:spPr bwMode="auto">
            <a:xfrm>
              <a:off x="2668" y="2867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0"/>
                </a:cxn>
                <a:cxn ang="0">
                  <a:pos x="14" y="0"/>
                </a:cxn>
                <a:cxn ang="0">
                  <a:pos x="16" y="12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4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85" name="Freeform 282"/>
            <p:cNvSpPr>
              <a:spLocks/>
            </p:cNvSpPr>
            <p:nvPr/>
          </p:nvSpPr>
          <p:spPr bwMode="auto">
            <a:xfrm>
              <a:off x="2694" y="2866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0"/>
                </a:cxn>
                <a:cxn ang="0">
                  <a:pos x="13" y="0"/>
                </a:cxn>
                <a:cxn ang="0">
                  <a:pos x="16" y="13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86" name="Freeform 283"/>
            <p:cNvSpPr>
              <a:spLocks/>
            </p:cNvSpPr>
            <p:nvPr/>
          </p:nvSpPr>
          <p:spPr bwMode="auto">
            <a:xfrm>
              <a:off x="2300" y="2880"/>
              <a:ext cx="17" cy="17"/>
            </a:xfrm>
            <a:custGeom>
              <a:avLst/>
              <a:gdLst/>
              <a:ahLst/>
              <a:cxnLst>
                <a:cxn ang="0">
                  <a:pos x="6" y="16"/>
                </a:cxn>
                <a:cxn ang="0">
                  <a:pos x="16" y="8"/>
                </a:cxn>
                <a:cxn ang="0">
                  <a:pos x="10" y="0"/>
                </a:cxn>
                <a:cxn ang="0">
                  <a:pos x="0" y="1"/>
                </a:cxn>
                <a:cxn ang="0">
                  <a:pos x="6" y="16"/>
                </a:cxn>
              </a:cxnLst>
              <a:rect l="0" t="0" r="r" b="b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10" y="0"/>
                  </a:lnTo>
                  <a:lnTo>
                    <a:pt x="0" y="1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87" name="Freeform 284"/>
            <p:cNvSpPr>
              <a:spLocks/>
            </p:cNvSpPr>
            <p:nvPr/>
          </p:nvSpPr>
          <p:spPr bwMode="auto">
            <a:xfrm>
              <a:off x="2304" y="2879"/>
              <a:ext cx="18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16"/>
                </a:cxn>
                <a:cxn ang="0">
                  <a:pos x="17" y="16"/>
                </a:cxn>
                <a:cxn ang="0">
                  <a:pos x="14" y="0"/>
                </a:cxn>
                <a:cxn ang="0">
                  <a:pos x="0" y="2"/>
                </a:cxn>
              </a:cxnLst>
              <a:rect l="0" t="0" r="r" b="b"/>
              <a:pathLst>
                <a:path w="18" h="17">
                  <a:moveTo>
                    <a:pt x="0" y="2"/>
                  </a:moveTo>
                  <a:lnTo>
                    <a:pt x="3" y="16"/>
                  </a:lnTo>
                  <a:lnTo>
                    <a:pt x="17" y="16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88" name="Freeform 285"/>
            <p:cNvSpPr>
              <a:spLocks/>
            </p:cNvSpPr>
            <p:nvPr/>
          </p:nvSpPr>
          <p:spPr bwMode="auto">
            <a:xfrm>
              <a:off x="2330" y="2879"/>
              <a:ext cx="17" cy="17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6" y="8"/>
                </a:cxn>
                <a:cxn ang="0">
                  <a:pos x="5" y="16"/>
                </a:cxn>
                <a:cxn ang="0">
                  <a:pos x="0" y="3"/>
                </a:cxn>
                <a:cxn ang="0">
                  <a:pos x="10" y="0"/>
                </a:cxn>
              </a:cxnLst>
              <a:rect l="0" t="0" r="r" b="b"/>
              <a:pathLst>
                <a:path w="17" h="17">
                  <a:moveTo>
                    <a:pt x="10" y="0"/>
                  </a:moveTo>
                  <a:lnTo>
                    <a:pt x="16" y="8"/>
                  </a:lnTo>
                  <a:lnTo>
                    <a:pt x="5" y="16"/>
                  </a:lnTo>
                  <a:lnTo>
                    <a:pt x="0" y="3"/>
                  </a:lnTo>
                  <a:lnTo>
                    <a:pt x="1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89" name="Freeform 286"/>
            <p:cNvSpPr>
              <a:spLocks/>
            </p:cNvSpPr>
            <p:nvPr/>
          </p:nvSpPr>
          <p:spPr bwMode="auto">
            <a:xfrm>
              <a:off x="2336" y="2878"/>
              <a:ext cx="19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16"/>
                </a:cxn>
                <a:cxn ang="0">
                  <a:pos x="17" y="14"/>
                </a:cxn>
                <a:cxn ang="0">
                  <a:pos x="18" y="12"/>
                </a:cxn>
                <a:cxn ang="0">
                  <a:pos x="16" y="0"/>
                </a:cxn>
                <a:cxn ang="0">
                  <a:pos x="0" y="2"/>
                </a:cxn>
              </a:cxnLst>
              <a:rect l="0" t="0" r="r" b="b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7" y="14"/>
                  </a:lnTo>
                  <a:lnTo>
                    <a:pt x="18" y="12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90" name="Freeform 287"/>
            <p:cNvSpPr>
              <a:spLocks/>
            </p:cNvSpPr>
            <p:nvPr/>
          </p:nvSpPr>
          <p:spPr bwMode="auto">
            <a:xfrm>
              <a:off x="2360" y="2878"/>
              <a:ext cx="17" cy="17"/>
            </a:xfrm>
            <a:custGeom>
              <a:avLst/>
              <a:gdLst/>
              <a:ahLst/>
              <a:cxnLst>
                <a:cxn ang="0">
                  <a:pos x="8" y="16"/>
                </a:cxn>
                <a:cxn ang="0">
                  <a:pos x="16" y="8"/>
                </a:cxn>
                <a:cxn ang="0">
                  <a:pos x="12" y="0"/>
                </a:cxn>
                <a:cxn ang="0">
                  <a:pos x="0" y="2"/>
                </a:cxn>
                <a:cxn ang="0">
                  <a:pos x="8" y="16"/>
                </a:cxn>
              </a:cxnLst>
              <a:rect l="0" t="0" r="r" b="b"/>
              <a:pathLst>
                <a:path w="17" h="17">
                  <a:moveTo>
                    <a:pt x="8" y="16"/>
                  </a:moveTo>
                  <a:lnTo>
                    <a:pt x="16" y="8"/>
                  </a:lnTo>
                  <a:lnTo>
                    <a:pt x="12" y="0"/>
                  </a:lnTo>
                  <a:lnTo>
                    <a:pt x="0" y="2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91" name="Freeform 288"/>
            <p:cNvSpPr>
              <a:spLocks/>
            </p:cNvSpPr>
            <p:nvPr/>
          </p:nvSpPr>
          <p:spPr bwMode="auto">
            <a:xfrm>
              <a:off x="2366" y="2875"/>
              <a:ext cx="17" cy="1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16"/>
                </a:cxn>
                <a:cxn ang="0">
                  <a:pos x="16" y="14"/>
                </a:cxn>
                <a:cxn ang="0">
                  <a:pos x="14" y="0"/>
                </a:cxn>
                <a:cxn ang="0">
                  <a:pos x="0" y="3"/>
                </a:cxn>
              </a:cxnLst>
              <a:rect l="0" t="0" r="r" b="b"/>
              <a:pathLst>
                <a:path w="17" h="17">
                  <a:moveTo>
                    <a:pt x="0" y="3"/>
                  </a:moveTo>
                  <a:lnTo>
                    <a:pt x="1" y="16"/>
                  </a:lnTo>
                  <a:lnTo>
                    <a:pt x="16" y="14"/>
                  </a:lnTo>
                  <a:lnTo>
                    <a:pt x="14" y="0"/>
                  </a:lnTo>
                  <a:lnTo>
                    <a:pt x="0" y="3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92" name="Freeform 289"/>
            <p:cNvSpPr>
              <a:spLocks/>
            </p:cNvSpPr>
            <p:nvPr/>
          </p:nvSpPr>
          <p:spPr bwMode="auto">
            <a:xfrm>
              <a:off x="2385" y="2875"/>
              <a:ext cx="17" cy="19"/>
            </a:xfrm>
            <a:custGeom>
              <a:avLst/>
              <a:gdLst/>
              <a:ahLst/>
              <a:cxnLst>
                <a:cxn ang="0">
                  <a:pos x="8" y="18"/>
                </a:cxn>
                <a:cxn ang="0">
                  <a:pos x="16" y="10"/>
                </a:cxn>
                <a:cxn ang="0">
                  <a:pos x="12" y="0"/>
                </a:cxn>
                <a:cxn ang="0">
                  <a:pos x="0" y="3"/>
                </a:cxn>
                <a:cxn ang="0">
                  <a:pos x="8" y="18"/>
                </a:cxn>
              </a:cxnLst>
              <a:rect l="0" t="0" r="r" b="b"/>
              <a:pathLst>
                <a:path w="17" h="19">
                  <a:moveTo>
                    <a:pt x="8" y="18"/>
                  </a:moveTo>
                  <a:lnTo>
                    <a:pt x="16" y="10"/>
                  </a:lnTo>
                  <a:lnTo>
                    <a:pt x="12" y="0"/>
                  </a:lnTo>
                  <a:lnTo>
                    <a:pt x="0" y="3"/>
                  </a:lnTo>
                  <a:lnTo>
                    <a:pt x="8" y="18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93" name="Freeform 290"/>
            <p:cNvSpPr>
              <a:spLocks/>
            </p:cNvSpPr>
            <p:nvPr/>
          </p:nvSpPr>
          <p:spPr bwMode="auto">
            <a:xfrm>
              <a:off x="2389" y="2872"/>
              <a:ext cx="17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16"/>
                </a:cxn>
                <a:cxn ang="0">
                  <a:pos x="16" y="14"/>
                </a:cxn>
                <a:cxn ang="0">
                  <a:pos x="11" y="0"/>
                </a:cxn>
                <a:cxn ang="0">
                  <a:pos x="0" y="2"/>
                </a:cxn>
              </a:cxnLst>
              <a:rect l="0" t="0" r="r" b="b"/>
              <a:pathLst>
                <a:path w="17" h="17">
                  <a:moveTo>
                    <a:pt x="0" y="2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94" name="Freeform 291"/>
            <p:cNvSpPr>
              <a:spLocks/>
            </p:cNvSpPr>
            <p:nvPr/>
          </p:nvSpPr>
          <p:spPr bwMode="auto">
            <a:xfrm>
              <a:off x="2448" y="2881"/>
              <a:ext cx="18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3"/>
                </a:cxn>
                <a:cxn ang="0">
                  <a:pos x="15" y="0"/>
                </a:cxn>
                <a:cxn ang="0">
                  <a:pos x="17" y="16"/>
                </a:cxn>
                <a:cxn ang="0">
                  <a:pos x="0" y="16"/>
                </a:cxn>
              </a:cxnLst>
              <a:rect l="0" t="0" r="r" b="b"/>
              <a:pathLst>
                <a:path w="18" h="17">
                  <a:moveTo>
                    <a:pt x="0" y="16"/>
                  </a:moveTo>
                  <a:lnTo>
                    <a:pt x="2" y="3"/>
                  </a:lnTo>
                  <a:lnTo>
                    <a:pt x="15" y="0"/>
                  </a:lnTo>
                  <a:lnTo>
                    <a:pt x="17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95" name="Freeform 292"/>
            <p:cNvSpPr>
              <a:spLocks/>
            </p:cNvSpPr>
            <p:nvPr/>
          </p:nvSpPr>
          <p:spPr bwMode="auto">
            <a:xfrm>
              <a:off x="2424" y="2871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16"/>
                </a:cxn>
                <a:cxn ang="0">
                  <a:pos x="16" y="16"/>
                </a:cxn>
                <a:cxn ang="0">
                  <a:pos x="12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96" name="Freeform 293"/>
            <p:cNvSpPr>
              <a:spLocks/>
            </p:cNvSpPr>
            <p:nvPr/>
          </p:nvSpPr>
          <p:spPr bwMode="auto">
            <a:xfrm>
              <a:off x="2448" y="2870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" y="16"/>
                </a:cxn>
                <a:cxn ang="0">
                  <a:pos x="16" y="14"/>
                </a:cxn>
                <a:cxn ang="0">
                  <a:pos x="11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97" name="Freeform 294"/>
            <p:cNvSpPr>
              <a:spLocks/>
            </p:cNvSpPr>
            <p:nvPr/>
          </p:nvSpPr>
          <p:spPr bwMode="auto">
            <a:xfrm>
              <a:off x="2472" y="2867"/>
              <a:ext cx="18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16"/>
                </a:cxn>
                <a:cxn ang="0">
                  <a:pos x="17" y="14"/>
                </a:cxn>
                <a:cxn ang="0">
                  <a:pos x="14" y="0"/>
                </a:cxn>
                <a:cxn ang="0">
                  <a:pos x="0" y="1"/>
                </a:cxn>
              </a:cxnLst>
              <a:rect l="0" t="0" r="r" b="b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98" name="Freeform 295"/>
            <p:cNvSpPr>
              <a:spLocks/>
            </p:cNvSpPr>
            <p:nvPr/>
          </p:nvSpPr>
          <p:spPr bwMode="auto">
            <a:xfrm>
              <a:off x="2497" y="2867"/>
              <a:ext cx="18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6"/>
                </a:cxn>
                <a:cxn ang="0">
                  <a:pos x="17" y="14"/>
                </a:cxn>
                <a:cxn ang="0">
                  <a:pos x="12" y="0"/>
                </a:cxn>
                <a:cxn ang="0">
                  <a:pos x="0" y="1"/>
                </a:cxn>
              </a:cxnLst>
              <a:rect l="0" t="0" r="r" b="b"/>
              <a:pathLst>
                <a:path w="18" h="17">
                  <a:moveTo>
                    <a:pt x="0" y="1"/>
                  </a:moveTo>
                  <a:lnTo>
                    <a:pt x="2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299" name="Freeform 296"/>
            <p:cNvSpPr>
              <a:spLocks/>
            </p:cNvSpPr>
            <p:nvPr/>
          </p:nvSpPr>
          <p:spPr bwMode="auto">
            <a:xfrm>
              <a:off x="2420" y="2872"/>
              <a:ext cx="17" cy="1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8" y="16"/>
                </a:cxn>
                <a:cxn ang="0">
                  <a:pos x="0" y="3"/>
                </a:cxn>
              </a:cxnLst>
              <a:rect l="0" t="0" r="r" b="b"/>
              <a:pathLst>
                <a:path w="17" h="17">
                  <a:moveTo>
                    <a:pt x="0" y="3"/>
                  </a:moveTo>
                  <a:lnTo>
                    <a:pt x="8" y="0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3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00" name="Freeform 297"/>
            <p:cNvSpPr>
              <a:spLocks/>
            </p:cNvSpPr>
            <p:nvPr/>
          </p:nvSpPr>
          <p:spPr bwMode="auto">
            <a:xfrm>
              <a:off x="2441" y="2870"/>
              <a:ext cx="17" cy="1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6" y="10"/>
                </a:cxn>
                <a:cxn ang="0">
                  <a:pos x="11" y="17"/>
                </a:cxn>
                <a:cxn ang="0">
                  <a:pos x="0" y="4"/>
                </a:cxn>
                <a:cxn ang="0">
                  <a:pos x="4" y="0"/>
                </a:cxn>
              </a:cxnLst>
              <a:rect l="0" t="0" r="r" b="b"/>
              <a:pathLst>
                <a:path w="17" h="18">
                  <a:moveTo>
                    <a:pt x="4" y="0"/>
                  </a:moveTo>
                  <a:lnTo>
                    <a:pt x="16" y="10"/>
                  </a:lnTo>
                  <a:lnTo>
                    <a:pt x="11" y="17"/>
                  </a:lnTo>
                  <a:lnTo>
                    <a:pt x="0" y="4"/>
                  </a:lnTo>
                  <a:lnTo>
                    <a:pt x="4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01" name="Freeform 298"/>
            <p:cNvSpPr>
              <a:spLocks/>
            </p:cNvSpPr>
            <p:nvPr/>
          </p:nvSpPr>
          <p:spPr bwMode="auto">
            <a:xfrm>
              <a:off x="2468" y="2867"/>
              <a:ext cx="17" cy="20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6" y="11"/>
                </a:cxn>
                <a:cxn ang="0">
                  <a:pos x="10" y="19"/>
                </a:cxn>
                <a:cxn ang="0">
                  <a:pos x="0" y="4"/>
                </a:cxn>
                <a:cxn ang="0">
                  <a:pos x="8" y="0"/>
                </a:cxn>
              </a:cxnLst>
              <a:rect l="0" t="0" r="r" b="b"/>
              <a:pathLst>
                <a:path w="17" h="20">
                  <a:moveTo>
                    <a:pt x="8" y="0"/>
                  </a:moveTo>
                  <a:lnTo>
                    <a:pt x="16" y="11"/>
                  </a:lnTo>
                  <a:lnTo>
                    <a:pt x="10" y="19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02" name="Freeform 299"/>
            <p:cNvSpPr>
              <a:spLocks/>
            </p:cNvSpPr>
            <p:nvPr/>
          </p:nvSpPr>
          <p:spPr bwMode="auto">
            <a:xfrm>
              <a:off x="2493" y="2867"/>
              <a:ext cx="17" cy="18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6" y="11"/>
                </a:cxn>
                <a:cxn ang="0">
                  <a:pos x="12" y="17"/>
                </a:cxn>
                <a:cxn ang="0">
                  <a:pos x="0" y="3"/>
                </a:cxn>
                <a:cxn ang="0">
                  <a:pos x="8" y="0"/>
                </a:cxn>
              </a:cxnLst>
              <a:rect l="0" t="0" r="r" b="b"/>
              <a:pathLst>
                <a:path w="17" h="18">
                  <a:moveTo>
                    <a:pt x="8" y="0"/>
                  </a:moveTo>
                  <a:lnTo>
                    <a:pt x="16" y="11"/>
                  </a:lnTo>
                  <a:lnTo>
                    <a:pt x="12" y="17"/>
                  </a:lnTo>
                  <a:lnTo>
                    <a:pt x="0" y="3"/>
                  </a:lnTo>
                  <a:lnTo>
                    <a:pt x="8" y="0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03" name="Freeform 300"/>
            <p:cNvSpPr>
              <a:spLocks/>
            </p:cNvSpPr>
            <p:nvPr/>
          </p:nvSpPr>
          <p:spPr bwMode="auto">
            <a:xfrm>
              <a:off x="2532" y="2866"/>
              <a:ext cx="18" cy="17"/>
            </a:xfrm>
            <a:custGeom>
              <a:avLst/>
              <a:gdLst/>
              <a:ahLst/>
              <a:cxnLst>
                <a:cxn ang="0">
                  <a:pos x="4" y="16"/>
                </a:cxn>
                <a:cxn ang="0">
                  <a:pos x="17" y="12"/>
                </a:cxn>
                <a:cxn ang="0">
                  <a:pos x="14" y="0"/>
                </a:cxn>
                <a:cxn ang="0">
                  <a:pos x="0" y="1"/>
                </a:cxn>
                <a:cxn ang="0">
                  <a:pos x="4" y="16"/>
                </a:cxn>
              </a:cxnLst>
              <a:rect l="0" t="0" r="r" b="b"/>
              <a:pathLst>
                <a:path w="18" h="17">
                  <a:moveTo>
                    <a:pt x="4" y="16"/>
                  </a:moveTo>
                  <a:lnTo>
                    <a:pt x="17" y="12"/>
                  </a:lnTo>
                  <a:lnTo>
                    <a:pt x="14" y="0"/>
                  </a:lnTo>
                  <a:lnTo>
                    <a:pt x="0" y="1"/>
                  </a:lnTo>
                  <a:lnTo>
                    <a:pt x="4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04" name="Freeform 301"/>
            <p:cNvSpPr>
              <a:spLocks/>
            </p:cNvSpPr>
            <p:nvPr/>
          </p:nvSpPr>
          <p:spPr bwMode="auto">
            <a:xfrm>
              <a:off x="2528" y="2866"/>
              <a:ext cx="17" cy="19"/>
            </a:xfrm>
            <a:custGeom>
              <a:avLst/>
              <a:gdLst/>
              <a:ahLst/>
              <a:cxnLst>
                <a:cxn ang="0">
                  <a:pos x="13" y="18"/>
                </a:cxn>
                <a:cxn ang="0">
                  <a:pos x="16" y="10"/>
                </a:cxn>
                <a:cxn ang="0">
                  <a:pos x="10" y="0"/>
                </a:cxn>
                <a:cxn ang="0">
                  <a:pos x="0" y="2"/>
                </a:cxn>
                <a:cxn ang="0">
                  <a:pos x="13" y="18"/>
                </a:cxn>
              </a:cxnLst>
              <a:rect l="0" t="0" r="r" b="b"/>
              <a:pathLst>
                <a:path w="17" h="19">
                  <a:moveTo>
                    <a:pt x="13" y="18"/>
                  </a:moveTo>
                  <a:lnTo>
                    <a:pt x="16" y="10"/>
                  </a:lnTo>
                  <a:lnTo>
                    <a:pt x="10" y="0"/>
                  </a:lnTo>
                  <a:lnTo>
                    <a:pt x="0" y="2"/>
                  </a:lnTo>
                  <a:lnTo>
                    <a:pt x="13" y="18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05" name="Freeform 302"/>
            <p:cNvSpPr>
              <a:spLocks/>
            </p:cNvSpPr>
            <p:nvPr/>
          </p:nvSpPr>
          <p:spPr bwMode="auto">
            <a:xfrm>
              <a:off x="2562" y="2866"/>
              <a:ext cx="17" cy="17"/>
            </a:xfrm>
            <a:custGeom>
              <a:avLst/>
              <a:gdLst/>
              <a:ahLst/>
              <a:cxnLst>
                <a:cxn ang="0">
                  <a:pos x="2" y="16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6" y="16"/>
                </a:cxn>
                <a:cxn ang="0">
                  <a:pos x="2" y="16"/>
                </a:cxn>
              </a:cxnLst>
              <a:rect l="0" t="0" r="r" b="b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06" name="Freeform 303"/>
            <p:cNvSpPr>
              <a:spLocks/>
            </p:cNvSpPr>
            <p:nvPr/>
          </p:nvSpPr>
          <p:spPr bwMode="auto">
            <a:xfrm>
              <a:off x="2557" y="2866"/>
              <a:ext cx="17" cy="17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6" y="8"/>
                </a:cxn>
                <a:cxn ang="0">
                  <a:pos x="12" y="16"/>
                </a:cxn>
                <a:cxn ang="0">
                  <a:pos x="0" y="2"/>
                </a:cxn>
                <a:cxn ang="0">
                  <a:pos x="9" y="0"/>
                </a:cxn>
              </a:cxnLst>
              <a:rect l="0" t="0" r="r" b="b"/>
              <a:pathLst>
                <a:path w="17" h="17">
                  <a:moveTo>
                    <a:pt x="9" y="0"/>
                  </a:moveTo>
                  <a:lnTo>
                    <a:pt x="16" y="8"/>
                  </a:lnTo>
                  <a:lnTo>
                    <a:pt x="12" y="16"/>
                  </a:lnTo>
                  <a:lnTo>
                    <a:pt x="0" y="2"/>
                  </a:lnTo>
                  <a:lnTo>
                    <a:pt x="9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07" name="Freeform 304"/>
            <p:cNvSpPr>
              <a:spLocks/>
            </p:cNvSpPr>
            <p:nvPr/>
          </p:nvSpPr>
          <p:spPr bwMode="auto">
            <a:xfrm>
              <a:off x="2584" y="2864"/>
              <a:ext cx="17" cy="17"/>
            </a:xfrm>
            <a:custGeom>
              <a:avLst/>
              <a:gdLst/>
              <a:ahLst/>
              <a:cxnLst>
                <a:cxn ang="0">
                  <a:pos x="3" y="16"/>
                </a:cxn>
                <a:cxn ang="0">
                  <a:pos x="0" y="2"/>
                </a:cxn>
                <a:cxn ang="0">
                  <a:pos x="12" y="0"/>
                </a:cxn>
                <a:cxn ang="0">
                  <a:pos x="16" y="16"/>
                </a:cxn>
                <a:cxn ang="0">
                  <a:pos x="3" y="16"/>
                </a:cxn>
              </a:cxnLst>
              <a:rect l="0" t="0" r="r" b="b"/>
              <a:pathLst>
                <a:path w="17" h="17">
                  <a:moveTo>
                    <a:pt x="3" y="16"/>
                  </a:moveTo>
                  <a:lnTo>
                    <a:pt x="0" y="2"/>
                  </a:lnTo>
                  <a:lnTo>
                    <a:pt x="12" y="0"/>
                  </a:lnTo>
                  <a:lnTo>
                    <a:pt x="16" y="16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08" name="Freeform 305"/>
            <p:cNvSpPr>
              <a:spLocks/>
            </p:cNvSpPr>
            <p:nvPr/>
          </p:nvSpPr>
          <p:spPr bwMode="auto">
            <a:xfrm>
              <a:off x="2602" y="2864"/>
              <a:ext cx="17" cy="17"/>
            </a:xfrm>
            <a:custGeom>
              <a:avLst/>
              <a:gdLst/>
              <a:ahLst/>
              <a:cxnLst>
                <a:cxn ang="0">
                  <a:pos x="12" y="16"/>
                </a:cxn>
                <a:cxn ang="0">
                  <a:pos x="16" y="7"/>
                </a:cxn>
                <a:cxn ang="0">
                  <a:pos x="8" y="0"/>
                </a:cxn>
                <a:cxn ang="0">
                  <a:pos x="0" y="3"/>
                </a:cxn>
                <a:cxn ang="0">
                  <a:pos x="12" y="16"/>
                </a:cxn>
              </a:cxnLst>
              <a:rect l="0" t="0" r="r" b="b"/>
              <a:pathLst>
                <a:path w="17" h="17">
                  <a:moveTo>
                    <a:pt x="12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3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09" name="Freeform 306"/>
            <p:cNvSpPr>
              <a:spLocks/>
            </p:cNvSpPr>
            <p:nvPr/>
          </p:nvSpPr>
          <p:spPr bwMode="auto">
            <a:xfrm>
              <a:off x="2581" y="2866"/>
              <a:ext cx="17" cy="17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6" y="6"/>
                </a:cxn>
                <a:cxn ang="0">
                  <a:pos x="10" y="16"/>
                </a:cxn>
                <a:cxn ang="0">
                  <a:pos x="0" y="2"/>
                </a:cxn>
                <a:cxn ang="0">
                  <a:pos x="10" y="0"/>
                </a:cxn>
              </a:cxnLst>
              <a:rect l="0" t="0" r="r" b="b"/>
              <a:pathLst>
                <a:path w="17" h="17">
                  <a:moveTo>
                    <a:pt x="10" y="0"/>
                  </a:moveTo>
                  <a:lnTo>
                    <a:pt x="16" y="6"/>
                  </a:lnTo>
                  <a:lnTo>
                    <a:pt x="10" y="16"/>
                  </a:lnTo>
                  <a:lnTo>
                    <a:pt x="0" y="2"/>
                  </a:lnTo>
                  <a:lnTo>
                    <a:pt x="1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10" name="Freeform 307"/>
            <p:cNvSpPr>
              <a:spLocks/>
            </p:cNvSpPr>
            <p:nvPr/>
          </p:nvSpPr>
          <p:spPr bwMode="auto">
            <a:xfrm>
              <a:off x="2606" y="2864"/>
              <a:ext cx="1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6"/>
                </a:cxn>
                <a:cxn ang="0">
                  <a:pos x="18" y="16"/>
                </a:cxn>
                <a:cxn ang="0">
                  <a:pos x="14" y="0"/>
                </a:cxn>
                <a:cxn ang="0">
                  <a:pos x="0" y="0"/>
                </a:cxn>
              </a:cxnLst>
              <a:rect l="0" t="0" r="r" b="b"/>
              <a:pathLst>
                <a:path w="19" h="17">
                  <a:moveTo>
                    <a:pt x="0" y="0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11" name="Freeform 308"/>
            <p:cNvSpPr>
              <a:spLocks/>
            </p:cNvSpPr>
            <p:nvPr/>
          </p:nvSpPr>
          <p:spPr bwMode="auto">
            <a:xfrm>
              <a:off x="2636" y="2859"/>
              <a:ext cx="17" cy="20"/>
            </a:xfrm>
            <a:custGeom>
              <a:avLst/>
              <a:gdLst/>
              <a:ahLst/>
              <a:cxnLst>
                <a:cxn ang="0">
                  <a:pos x="16" y="9"/>
                </a:cxn>
                <a:cxn ang="0">
                  <a:pos x="12" y="19"/>
                </a:cxn>
                <a:cxn ang="0">
                  <a:pos x="0" y="3"/>
                </a:cxn>
                <a:cxn ang="0">
                  <a:pos x="8" y="0"/>
                </a:cxn>
                <a:cxn ang="0">
                  <a:pos x="16" y="9"/>
                </a:cxn>
              </a:cxnLst>
              <a:rect l="0" t="0" r="r" b="b"/>
              <a:pathLst>
                <a:path w="17" h="20">
                  <a:moveTo>
                    <a:pt x="16" y="9"/>
                  </a:moveTo>
                  <a:lnTo>
                    <a:pt x="12" y="19"/>
                  </a:lnTo>
                  <a:lnTo>
                    <a:pt x="0" y="3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12" name="Freeform 309"/>
            <p:cNvSpPr>
              <a:spLocks/>
            </p:cNvSpPr>
            <p:nvPr/>
          </p:nvSpPr>
          <p:spPr bwMode="auto">
            <a:xfrm>
              <a:off x="2662" y="2859"/>
              <a:ext cx="17" cy="17"/>
            </a:xfrm>
            <a:custGeom>
              <a:avLst/>
              <a:gdLst/>
              <a:ahLst/>
              <a:cxnLst>
                <a:cxn ang="0">
                  <a:pos x="9" y="16"/>
                </a:cxn>
                <a:cxn ang="0">
                  <a:pos x="16" y="9"/>
                </a:cxn>
                <a:cxn ang="0">
                  <a:pos x="6" y="0"/>
                </a:cxn>
                <a:cxn ang="0">
                  <a:pos x="0" y="4"/>
                </a:cxn>
                <a:cxn ang="0">
                  <a:pos x="9" y="16"/>
                </a:cxn>
              </a:cxnLst>
              <a:rect l="0" t="0" r="r" b="b"/>
              <a:pathLst>
                <a:path w="17" h="17">
                  <a:moveTo>
                    <a:pt x="9" y="16"/>
                  </a:moveTo>
                  <a:lnTo>
                    <a:pt x="16" y="9"/>
                  </a:lnTo>
                  <a:lnTo>
                    <a:pt x="6" y="0"/>
                  </a:lnTo>
                  <a:lnTo>
                    <a:pt x="0" y="4"/>
                  </a:lnTo>
                  <a:lnTo>
                    <a:pt x="9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13" name="Freeform 310"/>
            <p:cNvSpPr>
              <a:spLocks/>
            </p:cNvSpPr>
            <p:nvPr/>
          </p:nvSpPr>
          <p:spPr bwMode="auto">
            <a:xfrm>
              <a:off x="2688" y="2859"/>
              <a:ext cx="17" cy="17"/>
            </a:xfrm>
            <a:custGeom>
              <a:avLst/>
              <a:gdLst/>
              <a:ahLst/>
              <a:cxnLst>
                <a:cxn ang="0">
                  <a:pos x="16" y="8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16" y="16"/>
                </a:cxn>
                <a:cxn ang="0">
                  <a:pos x="16" y="8"/>
                </a:cxn>
              </a:cxnLst>
              <a:rect l="0" t="0" r="r" b="b"/>
              <a:pathLst>
                <a:path w="17" h="17">
                  <a:moveTo>
                    <a:pt x="16" y="8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16" y="16"/>
                  </a:lnTo>
                  <a:lnTo>
                    <a:pt x="16" y="8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14" name="Freeform 311"/>
            <p:cNvSpPr>
              <a:spLocks/>
            </p:cNvSpPr>
            <p:nvPr/>
          </p:nvSpPr>
          <p:spPr bwMode="auto">
            <a:xfrm>
              <a:off x="2640" y="2859"/>
              <a:ext cx="19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5" y="16"/>
                </a:cxn>
                <a:cxn ang="0">
                  <a:pos x="18" y="14"/>
                </a:cxn>
                <a:cxn ang="0">
                  <a:pos x="14" y="0"/>
                </a:cxn>
                <a:cxn ang="0">
                  <a:pos x="0" y="2"/>
                </a:cxn>
              </a:cxnLst>
              <a:rect l="0" t="0" r="r" b="b"/>
              <a:pathLst>
                <a:path w="19" h="17">
                  <a:moveTo>
                    <a:pt x="0" y="2"/>
                  </a:moveTo>
                  <a:lnTo>
                    <a:pt x="5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15" name="Freeform 312"/>
            <p:cNvSpPr>
              <a:spLocks/>
            </p:cNvSpPr>
            <p:nvPr/>
          </p:nvSpPr>
          <p:spPr bwMode="auto">
            <a:xfrm>
              <a:off x="2658" y="2910"/>
              <a:ext cx="23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2"/>
                </a:cxn>
                <a:cxn ang="0">
                  <a:pos x="20" y="0"/>
                </a:cxn>
                <a:cxn ang="0">
                  <a:pos x="22" y="16"/>
                </a:cxn>
                <a:cxn ang="0">
                  <a:pos x="0" y="16"/>
                </a:cxn>
              </a:cxnLst>
              <a:rect l="0" t="0" r="r" b="b"/>
              <a:pathLst>
                <a:path w="23" h="17">
                  <a:moveTo>
                    <a:pt x="0" y="16"/>
                  </a:moveTo>
                  <a:lnTo>
                    <a:pt x="3" y="2"/>
                  </a:lnTo>
                  <a:lnTo>
                    <a:pt x="20" y="0"/>
                  </a:lnTo>
                  <a:lnTo>
                    <a:pt x="22" y="16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16" name="Freeform 313"/>
            <p:cNvSpPr>
              <a:spLocks/>
            </p:cNvSpPr>
            <p:nvPr/>
          </p:nvSpPr>
          <p:spPr bwMode="auto">
            <a:xfrm>
              <a:off x="2654" y="2898"/>
              <a:ext cx="19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4"/>
                </a:cxn>
                <a:cxn ang="0">
                  <a:pos x="17" y="0"/>
                </a:cxn>
                <a:cxn ang="0">
                  <a:pos x="18" y="12"/>
                </a:cxn>
                <a:cxn ang="0">
                  <a:pos x="0" y="16"/>
                </a:cxn>
              </a:cxnLst>
              <a:rect l="0" t="0" r="r" b="b"/>
              <a:pathLst>
                <a:path w="19" h="17">
                  <a:moveTo>
                    <a:pt x="0" y="16"/>
                  </a:moveTo>
                  <a:lnTo>
                    <a:pt x="3" y="4"/>
                  </a:lnTo>
                  <a:lnTo>
                    <a:pt x="17" y="0"/>
                  </a:lnTo>
                  <a:lnTo>
                    <a:pt x="1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17" name="Freeform 314"/>
            <p:cNvSpPr>
              <a:spLocks/>
            </p:cNvSpPr>
            <p:nvPr/>
          </p:nvSpPr>
          <p:spPr bwMode="auto">
            <a:xfrm>
              <a:off x="2680" y="2898"/>
              <a:ext cx="21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3"/>
                </a:cxn>
                <a:cxn ang="0">
                  <a:pos x="19" y="0"/>
                </a:cxn>
                <a:cxn ang="0">
                  <a:pos x="20" y="12"/>
                </a:cxn>
                <a:cxn ang="0">
                  <a:pos x="0" y="16"/>
                </a:cxn>
              </a:cxnLst>
              <a:rect l="0" t="0" r="r" b="b"/>
              <a:pathLst>
                <a:path w="21" h="17">
                  <a:moveTo>
                    <a:pt x="0" y="16"/>
                  </a:moveTo>
                  <a:lnTo>
                    <a:pt x="2" y="3"/>
                  </a:lnTo>
                  <a:lnTo>
                    <a:pt x="19" y="0"/>
                  </a:lnTo>
                  <a:lnTo>
                    <a:pt x="20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18" name="Freeform 315"/>
            <p:cNvSpPr>
              <a:spLocks/>
            </p:cNvSpPr>
            <p:nvPr/>
          </p:nvSpPr>
          <p:spPr bwMode="auto">
            <a:xfrm>
              <a:off x="2684" y="2910"/>
              <a:ext cx="21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2"/>
                </a:cxn>
                <a:cxn ang="0">
                  <a:pos x="19" y="0"/>
                </a:cxn>
                <a:cxn ang="0">
                  <a:pos x="20" y="13"/>
                </a:cxn>
                <a:cxn ang="0">
                  <a:pos x="0" y="16"/>
                </a:cxn>
              </a:cxnLst>
              <a:rect l="0" t="0" r="r" b="b"/>
              <a:pathLst>
                <a:path w="21" h="17">
                  <a:moveTo>
                    <a:pt x="0" y="16"/>
                  </a:moveTo>
                  <a:lnTo>
                    <a:pt x="3" y="2"/>
                  </a:lnTo>
                  <a:lnTo>
                    <a:pt x="19" y="0"/>
                  </a:lnTo>
                  <a:lnTo>
                    <a:pt x="20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19" name="Freeform 316"/>
            <p:cNvSpPr>
              <a:spLocks/>
            </p:cNvSpPr>
            <p:nvPr/>
          </p:nvSpPr>
          <p:spPr bwMode="auto">
            <a:xfrm>
              <a:off x="2704" y="2897"/>
              <a:ext cx="21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" y="2"/>
                </a:cxn>
                <a:cxn ang="0">
                  <a:pos x="17" y="0"/>
                </a:cxn>
                <a:cxn ang="0">
                  <a:pos x="20" y="13"/>
                </a:cxn>
                <a:cxn ang="0">
                  <a:pos x="0" y="16"/>
                </a:cxn>
              </a:cxnLst>
              <a:rect l="0" t="0" r="r" b="b"/>
              <a:pathLst>
                <a:path w="21" h="17">
                  <a:moveTo>
                    <a:pt x="0" y="16"/>
                  </a:moveTo>
                  <a:lnTo>
                    <a:pt x="1" y="2"/>
                  </a:lnTo>
                  <a:lnTo>
                    <a:pt x="17" y="0"/>
                  </a:lnTo>
                  <a:lnTo>
                    <a:pt x="20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20" name="Freeform 317"/>
            <p:cNvSpPr>
              <a:spLocks/>
            </p:cNvSpPr>
            <p:nvPr/>
          </p:nvSpPr>
          <p:spPr bwMode="auto">
            <a:xfrm>
              <a:off x="2710" y="2910"/>
              <a:ext cx="23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2"/>
                </a:cxn>
                <a:cxn ang="0">
                  <a:pos x="18" y="0"/>
                </a:cxn>
                <a:cxn ang="0">
                  <a:pos x="22" y="11"/>
                </a:cxn>
                <a:cxn ang="0">
                  <a:pos x="0" y="16"/>
                </a:cxn>
              </a:cxnLst>
              <a:rect l="0" t="0" r="r" b="b"/>
              <a:pathLst>
                <a:path w="23" h="17">
                  <a:moveTo>
                    <a:pt x="0" y="16"/>
                  </a:moveTo>
                  <a:lnTo>
                    <a:pt x="2" y="2"/>
                  </a:lnTo>
                  <a:lnTo>
                    <a:pt x="18" y="0"/>
                  </a:lnTo>
                  <a:lnTo>
                    <a:pt x="22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21" name="Freeform 318"/>
            <p:cNvSpPr>
              <a:spLocks/>
            </p:cNvSpPr>
            <p:nvPr/>
          </p:nvSpPr>
          <p:spPr bwMode="auto">
            <a:xfrm>
              <a:off x="2648" y="2890"/>
              <a:ext cx="17" cy="17"/>
            </a:xfrm>
            <a:custGeom>
              <a:avLst/>
              <a:gdLst/>
              <a:ahLst/>
              <a:cxnLst>
                <a:cxn ang="0">
                  <a:pos x="8" y="16"/>
                </a:cxn>
                <a:cxn ang="0">
                  <a:pos x="16" y="9"/>
                </a:cxn>
                <a:cxn ang="0">
                  <a:pos x="5" y="0"/>
                </a:cxn>
                <a:cxn ang="0">
                  <a:pos x="0" y="7"/>
                </a:cxn>
                <a:cxn ang="0">
                  <a:pos x="8" y="16"/>
                </a:cxn>
              </a:cxnLst>
              <a:rect l="0" t="0" r="r" b="b"/>
              <a:pathLst>
                <a:path w="17" h="17">
                  <a:moveTo>
                    <a:pt x="8" y="16"/>
                  </a:moveTo>
                  <a:lnTo>
                    <a:pt x="16" y="9"/>
                  </a:lnTo>
                  <a:lnTo>
                    <a:pt x="5" y="0"/>
                  </a:lnTo>
                  <a:lnTo>
                    <a:pt x="0" y="7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22" name="Freeform 319"/>
            <p:cNvSpPr>
              <a:spLocks/>
            </p:cNvSpPr>
            <p:nvPr/>
          </p:nvSpPr>
          <p:spPr bwMode="auto">
            <a:xfrm>
              <a:off x="2676" y="2887"/>
              <a:ext cx="17" cy="17"/>
            </a:xfrm>
            <a:custGeom>
              <a:avLst/>
              <a:gdLst/>
              <a:ahLst/>
              <a:cxnLst>
                <a:cxn ang="0">
                  <a:pos x="12" y="16"/>
                </a:cxn>
                <a:cxn ang="0">
                  <a:pos x="16" y="9"/>
                </a:cxn>
                <a:cxn ang="0">
                  <a:pos x="12" y="0"/>
                </a:cxn>
                <a:cxn ang="0">
                  <a:pos x="0" y="7"/>
                </a:cxn>
                <a:cxn ang="0">
                  <a:pos x="12" y="16"/>
                </a:cxn>
              </a:cxnLst>
              <a:rect l="0" t="0" r="r" b="b"/>
              <a:pathLst>
                <a:path w="17" h="17">
                  <a:moveTo>
                    <a:pt x="12" y="16"/>
                  </a:moveTo>
                  <a:lnTo>
                    <a:pt x="16" y="9"/>
                  </a:lnTo>
                  <a:lnTo>
                    <a:pt x="12" y="0"/>
                  </a:lnTo>
                  <a:lnTo>
                    <a:pt x="0" y="7"/>
                  </a:lnTo>
                  <a:lnTo>
                    <a:pt x="12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23" name="Freeform 320"/>
            <p:cNvSpPr>
              <a:spLocks/>
            </p:cNvSpPr>
            <p:nvPr/>
          </p:nvSpPr>
          <p:spPr bwMode="auto">
            <a:xfrm>
              <a:off x="2700" y="2887"/>
              <a:ext cx="17" cy="17"/>
            </a:xfrm>
            <a:custGeom>
              <a:avLst/>
              <a:gdLst/>
              <a:ahLst/>
              <a:cxnLst>
                <a:cxn ang="0">
                  <a:pos x="12" y="16"/>
                </a:cxn>
                <a:cxn ang="0">
                  <a:pos x="16" y="9"/>
                </a:cxn>
                <a:cxn ang="0">
                  <a:pos x="8" y="0"/>
                </a:cxn>
                <a:cxn ang="0">
                  <a:pos x="0" y="5"/>
                </a:cxn>
                <a:cxn ang="0">
                  <a:pos x="12" y="16"/>
                </a:cxn>
              </a:cxnLst>
              <a:rect l="0" t="0" r="r" b="b"/>
              <a:pathLst>
                <a:path w="17" h="17">
                  <a:moveTo>
                    <a:pt x="12" y="16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5"/>
                  </a:lnTo>
                  <a:lnTo>
                    <a:pt x="12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24" name="Freeform 321"/>
            <p:cNvSpPr>
              <a:spLocks/>
            </p:cNvSpPr>
            <p:nvPr/>
          </p:nvSpPr>
          <p:spPr bwMode="auto">
            <a:xfrm>
              <a:off x="2654" y="2906"/>
              <a:ext cx="17" cy="17"/>
            </a:xfrm>
            <a:custGeom>
              <a:avLst/>
              <a:gdLst/>
              <a:ahLst/>
              <a:cxnLst>
                <a:cxn ang="0">
                  <a:pos x="8" y="16"/>
                </a:cxn>
                <a:cxn ang="0">
                  <a:pos x="16" y="6"/>
                </a:cxn>
                <a:cxn ang="0">
                  <a:pos x="8" y="0"/>
                </a:cxn>
                <a:cxn ang="0">
                  <a:pos x="0" y="5"/>
                </a:cxn>
                <a:cxn ang="0">
                  <a:pos x="8" y="16"/>
                </a:cxn>
              </a:cxnLst>
              <a:rect l="0" t="0" r="r" b="b"/>
              <a:pathLst>
                <a:path w="17" h="17">
                  <a:moveTo>
                    <a:pt x="8" y="16"/>
                  </a:moveTo>
                  <a:lnTo>
                    <a:pt x="16" y="6"/>
                  </a:lnTo>
                  <a:lnTo>
                    <a:pt x="8" y="0"/>
                  </a:lnTo>
                  <a:lnTo>
                    <a:pt x="0" y="5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25" name="Freeform 322"/>
            <p:cNvSpPr>
              <a:spLocks/>
            </p:cNvSpPr>
            <p:nvPr/>
          </p:nvSpPr>
          <p:spPr bwMode="auto">
            <a:xfrm>
              <a:off x="2658" y="2903"/>
              <a:ext cx="19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16"/>
                </a:cxn>
                <a:cxn ang="0">
                  <a:pos x="18" y="13"/>
                </a:cxn>
                <a:cxn ang="0">
                  <a:pos x="14" y="0"/>
                </a:cxn>
                <a:cxn ang="0">
                  <a:pos x="0" y="2"/>
                </a:cxn>
              </a:cxnLst>
              <a:rect l="0" t="0" r="r" b="b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3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26" name="Freeform 323"/>
            <p:cNvSpPr>
              <a:spLocks/>
            </p:cNvSpPr>
            <p:nvPr/>
          </p:nvSpPr>
          <p:spPr bwMode="auto">
            <a:xfrm>
              <a:off x="2680" y="2903"/>
              <a:ext cx="17" cy="17"/>
            </a:xfrm>
            <a:custGeom>
              <a:avLst/>
              <a:gdLst/>
              <a:ahLst/>
              <a:cxnLst>
                <a:cxn ang="0">
                  <a:pos x="10" y="16"/>
                </a:cxn>
                <a:cxn ang="0">
                  <a:pos x="16" y="6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10" y="16"/>
                </a:cxn>
              </a:cxnLst>
              <a:rect l="0" t="0" r="r" b="b"/>
              <a:pathLst>
                <a:path w="17" h="17">
                  <a:moveTo>
                    <a:pt x="10" y="16"/>
                  </a:moveTo>
                  <a:lnTo>
                    <a:pt x="16" y="6"/>
                  </a:lnTo>
                  <a:lnTo>
                    <a:pt x="6" y="0"/>
                  </a:lnTo>
                  <a:lnTo>
                    <a:pt x="0" y="5"/>
                  </a:lnTo>
                  <a:lnTo>
                    <a:pt x="1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27" name="Freeform 324"/>
            <p:cNvSpPr>
              <a:spLocks/>
            </p:cNvSpPr>
            <p:nvPr/>
          </p:nvSpPr>
          <p:spPr bwMode="auto">
            <a:xfrm>
              <a:off x="2705" y="2903"/>
              <a:ext cx="17" cy="17"/>
            </a:xfrm>
            <a:custGeom>
              <a:avLst/>
              <a:gdLst/>
              <a:ahLst/>
              <a:cxnLst>
                <a:cxn ang="0">
                  <a:pos x="9" y="16"/>
                </a:cxn>
                <a:cxn ang="0">
                  <a:pos x="16" y="6"/>
                </a:cxn>
                <a:cxn ang="0">
                  <a:pos x="9" y="0"/>
                </a:cxn>
                <a:cxn ang="0">
                  <a:pos x="0" y="6"/>
                </a:cxn>
                <a:cxn ang="0">
                  <a:pos x="9" y="16"/>
                </a:cxn>
              </a:cxnLst>
              <a:rect l="0" t="0" r="r" b="b"/>
              <a:pathLst>
                <a:path w="17" h="17">
                  <a:moveTo>
                    <a:pt x="9" y="16"/>
                  </a:moveTo>
                  <a:lnTo>
                    <a:pt x="16" y="6"/>
                  </a:lnTo>
                  <a:lnTo>
                    <a:pt x="9" y="0"/>
                  </a:lnTo>
                  <a:lnTo>
                    <a:pt x="0" y="6"/>
                  </a:lnTo>
                  <a:lnTo>
                    <a:pt x="9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28" name="Freeform 325"/>
            <p:cNvSpPr>
              <a:spLocks/>
            </p:cNvSpPr>
            <p:nvPr/>
          </p:nvSpPr>
          <p:spPr bwMode="auto">
            <a:xfrm>
              <a:off x="2654" y="2887"/>
              <a:ext cx="19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" y="16"/>
                </a:cxn>
                <a:cxn ang="0">
                  <a:pos x="18" y="16"/>
                </a:cxn>
                <a:cxn ang="0">
                  <a:pos x="15" y="0"/>
                </a:cxn>
                <a:cxn ang="0">
                  <a:pos x="0" y="1"/>
                </a:cxn>
              </a:cxnLst>
              <a:rect l="0" t="0" r="r" b="b"/>
              <a:pathLst>
                <a:path w="19" h="17">
                  <a:moveTo>
                    <a:pt x="0" y="1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29" name="Freeform 326"/>
            <p:cNvSpPr>
              <a:spLocks/>
            </p:cNvSpPr>
            <p:nvPr/>
          </p:nvSpPr>
          <p:spPr bwMode="auto">
            <a:xfrm>
              <a:off x="2680" y="2887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6"/>
                </a:cxn>
                <a:cxn ang="0">
                  <a:pos x="16" y="14"/>
                </a:cxn>
                <a:cxn ang="0">
                  <a:pos x="13" y="0"/>
                </a:cxn>
                <a:cxn ang="0">
                  <a:pos x="0" y="0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30" name="Freeform 327"/>
            <p:cNvSpPr>
              <a:spLocks/>
            </p:cNvSpPr>
            <p:nvPr/>
          </p:nvSpPr>
          <p:spPr bwMode="auto">
            <a:xfrm>
              <a:off x="2704" y="2886"/>
              <a:ext cx="18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" y="16"/>
                </a:cxn>
                <a:cxn ang="0">
                  <a:pos x="17" y="14"/>
                </a:cxn>
                <a:cxn ang="0">
                  <a:pos x="14" y="0"/>
                </a:cxn>
                <a:cxn ang="0">
                  <a:pos x="0" y="1"/>
                </a:cxn>
              </a:cxnLst>
              <a:rect l="0" t="0" r="r" b="b"/>
              <a:pathLst>
                <a:path w="18" h="17">
                  <a:moveTo>
                    <a:pt x="0" y="1"/>
                  </a:moveTo>
                  <a:lnTo>
                    <a:pt x="3" y="16"/>
                  </a:lnTo>
                  <a:lnTo>
                    <a:pt x="17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31" name="Freeform 328"/>
            <p:cNvSpPr>
              <a:spLocks/>
            </p:cNvSpPr>
            <p:nvPr/>
          </p:nvSpPr>
          <p:spPr bwMode="auto">
            <a:xfrm>
              <a:off x="2684" y="2903"/>
              <a:ext cx="21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16"/>
                </a:cxn>
                <a:cxn ang="0">
                  <a:pos x="20" y="13"/>
                </a:cxn>
                <a:cxn ang="0">
                  <a:pos x="16" y="0"/>
                </a:cxn>
                <a:cxn ang="0">
                  <a:pos x="0" y="2"/>
                </a:cxn>
              </a:cxnLst>
              <a:rect l="0" t="0" r="r" b="b"/>
              <a:pathLst>
                <a:path w="21" h="17">
                  <a:moveTo>
                    <a:pt x="0" y="2"/>
                  </a:moveTo>
                  <a:lnTo>
                    <a:pt x="3" y="16"/>
                  </a:lnTo>
                  <a:lnTo>
                    <a:pt x="20" y="13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32" name="Freeform 329"/>
            <p:cNvSpPr>
              <a:spLocks/>
            </p:cNvSpPr>
            <p:nvPr/>
          </p:nvSpPr>
          <p:spPr bwMode="auto">
            <a:xfrm>
              <a:off x="2708" y="2901"/>
              <a:ext cx="21" cy="1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16"/>
                </a:cxn>
                <a:cxn ang="0">
                  <a:pos x="20" y="16"/>
                </a:cxn>
                <a:cxn ang="0">
                  <a:pos x="16" y="0"/>
                </a:cxn>
                <a:cxn ang="0">
                  <a:pos x="0" y="3"/>
                </a:cxn>
              </a:cxnLst>
              <a:rect l="0" t="0" r="r" b="b"/>
              <a:pathLst>
                <a:path w="21" h="17">
                  <a:moveTo>
                    <a:pt x="0" y="3"/>
                  </a:moveTo>
                  <a:lnTo>
                    <a:pt x="3" y="16"/>
                  </a:lnTo>
                  <a:lnTo>
                    <a:pt x="20" y="16"/>
                  </a:lnTo>
                  <a:lnTo>
                    <a:pt x="16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33" name="Freeform 330"/>
            <p:cNvSpPr>
              <a:spLocks/>
            </p:cNvSpPr>
            <p:nvPr/>
          </p:nvSpPr>
          <p:spPr bwMode="auto">
            <a:xfrm>
              <a:off x="2696" y="2942"/>
              <a:ext cx="23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2" y="10"/>
                </a:cxn>
                <a:cxn ang="0">
                  <a:pos x="21" y="0"/>
                </a:cxn>
                <a:cxn ang="0">
                  <a:pos x="5" y="1"/>
                </a:cxn>
                <a:cxn ang="0">
                  <a:pos x="0" y="16"/>
                </a:cxn>
              </a:cxnLst>
              <a:rect l="0" t="0" r="r" b="b"/>
              <a:pathLst>
                <a:path w="23" h="17">
                  <a:moveTo>
                    <a:pt x="0" y="16"/>
                  </a:moveTo>
                  <a:lnTo>
                    <a:pt x="22" y="10"/>
                  </a:lnTo>
                  <a:lnTo>
                    <a:pt x="21" y="0"/>
                  </a:lnTo>
                  <a:lnTo>
                    <a:pt x="5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34" name="Freeform 331"/>
            <p:cNvSpPr>
              <a:spLocks/>
            </p:cNvSpPr>
            <p:nvPr/>
          </p:nvSpPr>
          <p:spPr bwMode="auto">
            <a:xfrm>
              <a:off x="2689" y="2933"/>
              <a:ext cx="17" cy="19"/>
            </a:xfrm>
            <a:custGeom>
              <a:avLst/>
              <a:gdLst/>
              <a:ahLst/>
              <a:cxnLst>
                <a:cxn ang="0">
                  <a:pos x="8" y="18"/>
                </a:cxn>
                <a:cxn ang="0">
                  <a:pos x="16" y="8"/>
                </a:cxn>
                <a:cxn ang="0">
                  <a:pos x="8" y="0"/>
                </a:cxn>
                <a:cxn ang="0">
                  <a:pos x="0" y="6"/>
                </a:cxn>
                <a:cxn ang="0">
                  <a:pos x="8" y="18"/>
                </a:cxn>
              </a:cxnLst>
              <a:rect l="0" t="0" r="r" b="b"/>
              <a:pathLst>
                <a:path w="17" h="19">
                  <a:moveTo>
                    <a:pt x="8" y="18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8" y="18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35" name="Freeform 332"/>
            <p:cNvSpPr>
              <a:spLocks/>
            </p:cNvSpPr>
            <p:nvPr/>
          </p:nvSpPr>
          <p:spPr bwMode="auto">
            <a:xfrm>
              <a:off x="2696" y="2932"/>
              <a:ext cx="19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16"/>
                </a:cxn>
                <a:cxn ang="0">
                  <a:pos x="18" y="14"/>
                </a:cxn>
                <a:cxn ang="0">
                  <a:pos x="13" y="0"/>
                </a:cxn>
                <a:cxn ang="0">
                  <a:pos x="0" y="2"/>
                </a:cxn>
              </a:cxnLst>
              <a:rect l="0" t="0" r="r" b="b"/>
              <a:pathLst>
                <a:path w="19" h="17">
                  <a:moveTo>
                    <a:pt x="0" y="2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36" name="Freeform 333"/>
            <p:cNvSpPr>
              <a:spLocks/>
            </p:cNvSpPr>
            <p:nvPr/>
          </p:nvSpPr>
          <p:spPr bwMode="auto">
            <a:xfrm>
              <a:off x="2732" y="2957"/>
              <a:ext cx="18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7" y="12"/>
                </a:cxn>
                <a:cxn ang="0">
                  <a:pos x="17" y="0"/>
                </a:cxn>
                <a:cxn ang="0">
                  <a:pos x="3" y="1"/>
                </a:cxn>
                <a:cxn ang="0">
                  <a:pos x="0" y="16"/>
                </a:cxn>
              </a:cxnLst>
              <a:rect l="0" t="0" r="r" b="b"/>
              <a:pathLst>
                <a:path w="18" h="17">
                  <a:moveTo>
                    <a:pt x="0" y="16"/>
                  </a:moveTo>
                  <a:lnTo>
                    <a:pt x="17" y="12"/>
                  </a:lnTo>
                  <a:lnTo>
                    <a:pt x="17" y="0"/>
                  </a:lnTo>
                  <a:lnTo>
                    <a:pt x="3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37" name="Freeform 334"/>
            <p:cNvSpPr>
              <a:spLocks/>
            </p:cNvSpPr>
            <p:nvPr/>
          </p:nvSpPr>
          <p:spPr bwMode="auto">
            <a:xfrm>
              <a:off x="2724" y="2947"/>
              <a:ext cx="17" cy="20"/>
            </a:xfrm>
            <a:custGeom>
              <a:avLst/>
              <a:gdLst/>
              <a:ahLst/>
              <a:cxnLst>
                <a:cxn ang="0">
                  <a:pos x="10" y="19"/>
                </a:cxn>
                <a:cxn ang="0">
                  <a:pos x="16" y="8"/>
                </a:cxn>
                <a:cxn ang="0">
                  <a:pos x="8" y="0"/>
                </a:cxn>
                <a:cxn ang="0">
                  <a:pos x="0" y="6"/>
                </a:cxn>
                <a:cxn ang="0">
                  <a:pos x="10" y="19"/>
                </a:cxn>
              </a:cxnLst>
              <a:rect l="0" t="0" r="r" b="b"/>
              <a:pathLst>
                <a:path w="17" h="20">
                  <a:moveTo>
                    <a:pt x="10" y="19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10" y="19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38" name="Freeform 335"/>
            <p:cNvSpPr>
              <a:spLocks/>
            </p:cNvSpPr>
            <p:nvPr/>
          </p:nvSpPr>
          <p:spPr bwMode="auto">
            <a:xfrm>
              <a:off x="2732" y="2947"/>
              <a:ext cx="18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16"/>
                </a:cxn>
                <a:cxn ang="0">
                  <a:pos x="17" y="14"/>
                </a:cxn>
                <a:cxn ang="0">
                  <a:pos x="13" y="0"/>
                </a:cxn>
                <a:cxn ang="0">
                  <a:pos x="0" y="2"/>
                </a:cxn>
              </a:cxnLst>
              <a:rect l="0" t="0" r="r" b="b"/>
              <a:pathLst>
                <a:path w="18" h="17">
                  <a:moveTo>
                    <a:pt x="0" y="2"/>
                  </a:moveTo>
                  <a:lnTo>
                    <a:pt x="4" y="16"/>
                  </a:lnTo>
                  <a:lnTo>
                    <a:pt x="17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39" name="Freeform 336"/>
            <p:cNvSpPr>
              <a:spLocks/>
            </p:cNvSpPr>
            <p:nvPr/>
          </p:nvSpPr>
          <p:spPr bwMode="auto">
            <a:xfrm>
              <a:off x="2676" y="2959"/>
              <a:ext cx="21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2"/>
                </a:cxn>
                <a:cxn ang="0">
                  <a:pos x="20" y="0"/>
                </a:cxn>
                <a:cxn ang="0">
                  <a:pos x="5" y="1"/>
                </a:cxn>
                <a:cxn ang="0">
                  <a:pos x="0" y="16"/>
                </a:cxn>
              </a:cxnLst>
              <a:rect l="0" t="0" r="r" b="b"/>
              <a:pathLst>
                <a:path w="21" h="17">
                  <a:moveTo>
                    <a:pt x="0" y="16"/>
                  </a:moveTo>
                  <a:lnTo>
                    <a:pt x="20" y="12"/>
                  </a:lnTo>
                  <a:lnTo>
                    <a:pt x="20" y="0"/>
                  </a:lnTo>
                  <a:lnTo>
                    <a:pt x="5" y="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40" name="Freeform 337"/>
            <p:cNvSpPr>
              <a:spLocks/>
            </p:cNvSpPr>
            <p:nvPr/>
          </p:nvSpPr>
          <p:spPr bwMode="auto">
            <a:xfrm>
              <a:off x="2672" y="2951"/>
              <a:ext cx="17" cy="18"/>
            </a:xfrm>
            <a:custGeom>
              <a:avLst/>
              <a:gdLst/>
              <a:ahLst/>
              <a:cxnLst>
                <a:cxn ang="0">
                  <a:pos x="8" y="17"/>
                </a:cxn>
                <a:cxn ang="0">
                  <a:pos x="16" y="8"/>
                </a:cxn>
                <a:cxn ang="0">
                  <a:pos x="8" y="0"/>
                </a:cxn>
                <a:cxn ang="0">
                  <a:pos x="0" y="6"/>
                </a:cxn>
                <a:cxn ang="0">
                  <a:pos x="8" y="17"/>
                </a:cxn>
              </a:cxnLst>
              <a:rect l="0" t="0" r="r" b="b"/>
              <a:pathLst>
                <a:path w="17" h="18">
                  <a:moveTo>
                    <a:pt x="8" y="17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6"/>
                  </a:lnTo>
                  <a:lnTo>
                    <a:pt x="8" y="17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41" name="Freeform 338"/>
            <p:cNvSpPr>
              <a:spLocks/>
            </p:cNvSpPr>
            <p:nvPr/>
          </p:nvSpPr>
          <p:spPr bwMode="auto">
            <a:xfrm>
              <a:off x="2676" y="2949"/>
              <a:ext cx="21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16"/>
                </a:cxn>
                <a:cxn ang="0">
                  <a:pos x="20" y="12"/>
                </a:cxn>
                <a:cxn ang="0">
                  <a:pos x="15" y="0"/>
                </a:cxn>
                <a:cxn ang="0">
                  <a:pos x="0" y="1"/>
                </a:cxn>
              </a:cxnLst>
              <a:rect l="0" t="0" r="r" b="b"/>
              <a:pathLst>
                <a:path w="21" h="17">
                  <a:moveTo>
                    <a:pt x="0" y="1"/>
                  </a:moveTo>
                  <a:lnTo>
                    <a:pt x="4" y="16"/>
                  </a:lnTo>
                  <a:lnTo>
                    <a:pt x="20" y="12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42" name="Freeform 339"/>
            <p:cNvSpPr>
              <a:spLocks/>
            </p:cNvSpPr>
            <p:nvPr/>
          </p:nvSpPr>
          <p:spPr bwMode="auto">
            <a:xfrm>
              <a:off x="2704" y="2959"/>
              <a:ext cx="21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1"/>
                </a:cxn>
                <a:cxn ang="0">
                  <a:pos x="18" y="0"/>
                </a:cxn>
                <a:cxn ang="0">
                  <a:pos x="4" y="2"/>
                </a:cxn>
                <a:cxn ang="0">
                  <a:pos x="0" y="16"/>
                </a:cxn>
              </a:cxnLst>
              <a:rect l="0" t="0" r="r" b="b"/>
              <a:pathLst>
                <a:path w="21" h="17">
                  <a:moveTo>
                    <a:pt x="0" y="16"/>
                  </a:moveTo>
                  <a:lnTo>
                    <a:pt x="20" y="11"/>
                  </a:lnTo>
                  <a:lnTo>
                    <a:pt x="18" y="0"/>
                  </a:lnTo>
                  <a:lnTo>
                    <a:pt x="4" y="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43" name="Freeform 340"/>
            <p:cNvSpPr>
              <a:spLocks/>
            </p:cNvSpPr>
            <p:nvPr/>
          </p:nvSpPr>
          <p:spPr bwMode="auto">
            <a:xfrm>
              <a:off x="2696" y="2949"/>
              <a:ext cx="17" cy="18"/>
            </a:xfrm>
            <a:custGeom>
              <a:avLst/>
              <a:gdLst/>
              <a:ahLst/>
              <a:cxnLst>
                <a:cxn ang="0">
                  <a:pos x="10" y="17"/>
                </a:cxn>
                <a:cxn ang="0">
                  <a:pos x="16" y="8"/>
                </a:cxn>
                <a:cxn ang="0">
                  <a:pos x="10" y="0"/>
                </a:cxn>
                <a:cxn ang="0">
                  <a:pos x="0" y="5"/>
                </a:cxn>
                <a:cxn ang="0">
                  <a:pos x="10" y="17"/>
                </a:cxn>
              </a:cxnLst>
              <a:rect l="0" t="0" r="r" b="b"/>
              <a:pathLst>
                <a:path w="17" h="18">
                  <a:moveTo>
                    <a:pt x="10" y="17"/>
                  </a:moveTo>
                  <a:lnTo>
                    <a:pt x="16" y="8"/>
                  </a:lnTo>
                  <a:lnTo>
                    <a:pt x="10" y="0"/>
                  </a:lnTo>
                  <a:lnTo>
                    <a:pt x="0" y="5"/>
                  </a:lnTo>
                  <a:lnTo>
                    <a:pt x="10" y="17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44" name="Freeform 341"/>
            <p:cNvSpPr>
              <a:spLocks/>
            </p:cNvSpPr>
            <p:nvPr/>
          </p:nvSpPr>
          <p:spPr bwMode="auto">
            <a:xfrm>
              <a:off x="2704" y="2947"/>
              <a:ext cx="21" cy="1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4" y="16"/>
                </a:cxn>
                <a:cxn ang="0">
                  <a:pos x="20" y="14"/>
                </a:cxn>
                <a:cxn ang="0">
                  <a:pos x="16" y="0"/>
                </a:cxn>
                <a:cxn ang="0">
                  <a:pos x="0" y="3"/>
                </a:cxn>
              </a:cxnLst>
              <a:rect l="0" t="0" r="r" b="b"/>
              <a:pathLst>
                <a:path w="21" h="17">
                  <a:moveTo>
                    <a:pt x="0" y="3"/>
                  </a:moveTo>
                  <a:lnTo>
                    <a:pt x="4" y="16"/>
                  </a:lnTo>
                  <a:lnTo>
                    <a:pt x="20" y="14"/>
                  </a:lnTo>
                  <a:lnTo>
                    <a:pt x="16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45" name="Freeform 342"/>
            <p:cNvSpPr>
              <a:spLocks/>
            </p:cNvSpPr>
            <p:nvPr/>
          </p:nvSpPr>
          <p:spPr bwMode="auto">
            <a:xfrm>
              <a:off x="2741" y="2895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2"/>
                </a:cxn>
                <a:cxn ang="0">
                  <a:pos x="14" y="0"/>
                </a:cxn>
                <a:cxn ang="0">
                  <a:pos x="16" y="13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46" name="Freeform 343"/>
            <p:cNvSpPr>
              <a:spLocks/>
            </p:cNvSpPr>
            <p:nvPr/>
          </p:nvSpPr>
          <p:spPr bwMode="auto">
            <a:xfrm>
              <a:off x="2764" y="2893"/>
              <a:ext cx="18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3"/>
                </a:cxn>
                <a:cxn ang="0">
                  <a:pos x="16" y="0"/>
                </a:cxn>
                <a:cxn ang="0">
                  <a:pos x="17" y="12"/>
                </a:cxn>
                <a:cxn ang="0">
                  <a:pos x="0" y="16"/>
                </a:cxn>
              </a:cxnLst>
              <a:rect l="0" t="0" r="r" b="b"/>
              <a:pathLst>
                <a:path w="18" h="17">
                  <a:moveTo>
                    <a:pt x="0" y="16"/>
                  </a:moveTo>
                  <a:lnTo>
                    <a:pt x="2" y="3"/>
                  </a:lnTo>
                  <a:lnTo>
                    <a:pt x="16" y="0"/>
                  </a:lnTo>
                  <a:lnTo>
                    <a:pt x="17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47" name="Freeform 344"/>
            <p:cNvSpPr>
              <a:spLocks/>
            </p:cNvSpPr>
            <p:nvPr/>
          </p:nvSpPr>
          <p:spPr bwMode="auto">
            <a:xfrm>
              <a:off x="2790" y="2890"/>
              <a:ext cx="20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" y="4"/>
                </a:cxn>
                <a:cxn ang="0">
                  <a:pos x="18" y="0"/>
                </a:cxn>
                <a:cxn ang="0">
                  <a:pos x="19" y="11"/>
                </a:cxn>
                <a:cxn ang="0">
                  <a:pos x="0" y="16"/>
                </a:cxn>
              </a:cxnLst>
              <a:rect l="0" t="0" r="r" b="b"/>
              <a:pathLst>
                <a:path w="20" h="17">
                  <a:moveTo>
                    <a:pt x="0" y="16"/>
                  </a:moveTo>
                  <a:lnTo>
                    <a:pt x="1" y="4"/>
                  </a:lnTo>
                  <a:lnTo>
                    <a:pt x="18" y="0"/>
                  </a:lnTo>
                  <a:lnTo>
                    <a:pt x="19" y="11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48" name="Freeform 345"/>
            <p:cNvSpPr>
              <a:spLocks/>
            </p:cNvSpPr>
            <p:nvPr/>
          </p:nvSpPr>
          <p:spPr bwMode="auto">
            <a:xfrm>
              <a:off x="2814" y="2887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0"/>
                </a:cxn>
                <a:cxn ang="0">
                  <a:pos x="16" y="0"/>
                </a:cxn>
                <a:cxn ang="0">
                  <a:pos x="16" y="14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6" y="0"/>
                  </a:lnTo>
                  <a:lnTo>
                    <a:pt x="16" y="14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49" name="Freeform 346"/>
            <p:cNvSpPr>
              <a:spLocks/>
            </p:cNvSpPr>
            <p:nvPr/>
          </p:nvSpPr>
          <p:spPr bwMode="auto">
            <a:xfrm>
              <a:off x="2745" y="2906"/>
              <a:ext cx="20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1"/>
                </a:cxn>
                <a:cxn ang="0">
                  <a:pos x="18" y="0"/>
                </a:cxn>
                <a:cxn ang="0">
                  <a:pos x="19" y="14"/>
                </a:cxn>
                <a:cxn ang="0">
                  <a:pos x="0" y="16"/>
                </a:cxn>
              </a:cxnLst>
              <a:rect l="0" t="0" r="r" b="b"/>
              <a:pathLst>
                <a:path w="20" h="17">
                  <a:moveTo>
                    <a:pt x="0" y="16"/>
                  </a:moveTo>
                  <a:lnTo>
                    <a:pt x="3" y="1"/>
                  </a:lnTo>
                  <a:lnTo>
                    <a:pt x="18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50" name="Freeform 347"/>
            <p:cNvSpPr>
              <a:spLocks/>
            </p:cNvSpPr>
            <p:nvPr/>
          </p:nvSpPr>
          <p:spPr bwMode="auto">
            <a:xfrm>
              <a:off x="2772" y="2906"/>
              <a:ext cx="21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3"/>
                </a:cxn>
                <a:cxn ang="0">
                  <a:pos x="17" y="0"/>
                </a:cxn>
                <a:cxn ang="0">
                  <a:pos x="20" y="14"/>
                </a:cxn>
                <a:cxn ang="0">
                  <a:pos x="0" y="16"/>
                </a:cxn>
              </a:cxnLst>
              <a:rect l="0" t="0" r="r" b="b"/>
              <a:pathLst>
                <a:path w="21" h="17">
                  <a:moveTo>
                    <a:pt x="0" y="16"/>
                  </a:moveTo>
                  <a:lnTo>
                    <a:pt x="3" y="3"/>
                  </a:lnTo>
                  <a:lnTo>
                    <a:pt x="17" y="0"/>
                  </a:lnTo>
                  <a:lnTo>
                    <a:pt x="20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51" name="Freeform 348"/>
            <p:cNvSpPr>
              <a:spLocks/>
            </p:cNvSpPr>
            <p:nvPr/>
          </p:nvSpPr>
          <p:spPr bwMode="auto">
            <a:xfrm>
              <a:off x="2792" y="2904"/>
              <a:ext cx="23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4" y="2"/>
                </a:cxn>
                <a:cxn ang="0">
                  <a:pos x="19" y="0"/>
                </a:cxn>
                <a:cxn ang="0">
                  <a:pos x="22" y="13"/>
                </a:cxn>
                <a:cxn ang="0">
                  <a:pos x="0" y="16"/>
                </a:cxn>
              </a:cxnLst>
              <a:rect l="0" t="0" r="r" b="b"/>
              <a:pathLst>
                <a:path w="23" h="17">
                  <a:moveTo>
                    <a:pt x="0" y="16"/>
                  </a:moveTo>
                  <a:lnTo>
                    <a:pt x="4" y="2"/>
                  </a:lnTo>
                  <a:lnTo>
                    <a:pt x="19" y="0"/>
                  </a:lnTo>
                  <a:lnTo>
                    <a:pt x="22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52" name="Freeform 349"/>
            <p:cNvSpPr>
              <a:spLocks/>
            </p:cNvSpPr>
            <p:nvPr/>
          </p:nvSpPr>
          <p:spPr bwMode="auto">
            <a:xfrm>
              <a:off x="2753" y="2921"/>
              <a:ext cx="20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2"/>
                </a:cxn>
                <a:cxn ang="0">
                  <a:pos x="17" y="0"/>
                </a:cxn>
                <a:cxn ang="0">
                  <a:pos x="19" y="14"/>
                </a:cxn>
                <a:cxn ang="0">
                  <a:pos x="0" y="16"/>
                </a:cxn>
              </a:cxnLst>
              <a:rect l="0" t="0" r="r" b="b"/>
              <a:pathLst>
                <a:path w="20" h="17">
                  <a:moveTo>
                    <a:pt x="0" y="16"/>
                  </a:moveTo>
                  <a:lnTo>
                    <a:pt x="3" y="2"/>
                  </a:lnTo>
                  <a:lnTo>
                    <a:pt x="17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53" name="Freeform 350"/>
            <p:cNvSpPr>
              <a:spLocks/>
            </p:cNvSpPr>
            <p:nvPr/>
          </p:nvSpPr>
          <p:spPr bwMode="auto">
            <a:xfrm>
              <a:off x="2778" y="2920"/>
              <a:ext cx="20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4" y="2"/>
                </a:cxn>
                <a:cxn ang="0">
                  <a:pos x="17" y="0"/>
                </a:cxn>
                <a:cxn ang="0">
                  <a:pos x="19" y="14"/>
                </a:cxn>
                <a:cxn ang="0">
                  <a:pos x="0" y="16"/>
                </a:cxn>
              </a:cxnLst>
              <a:rect l="0" t="0" r="r" b="b"/>
              <a:pathLst>
                <a:path w="20" h="17">
                  <a:moveTo>
                    <a:pt x="0" y="16"/>
                  </a:moveTo>
                  <a:lnTo>
                    <a:pt x="4" y="2"/>
                  </a:lnTo>
                  <a:lnTo>
                    <a:pt x="17" y="0"/>
                  </a:lnTo>
                  <a:lnTo>
                    <a:pt x="19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54" name="Freeform 351"/>
            <p:cNvSpPr>
              <a:spLocks/>
            </p:cNvSpPr>
            <p:nvPr/>
          </p:nvSpPr>
          <p:spPr bwMode="auto">
            <a:xfrm>
              <a:off x="2804" y="2917"/>
              <a:ext cx="21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1"/>
                </a:cxn>
                <a:cxn ang="0">
                  <a:pos x="18" y="0"/>
                </a:cxn>
                <a:cxn ang="0">
                  <a:pos x="20" y="14"/>
                </a:cxn>
                <a:cxn ang="0">
                  <a:pos x="0" y="16"/>
                </a:cxn>
              </a:cxnLst>
              <a:rect l="0" t="0" r="r" b="b"/>
              <a:pathLst>
                <a:path w="21" h="17">
                  <a:moveTo>
                    <a:pt x="0" y="16"/>
                  </a:moveTo>
                  <a:lnTo>
                    <a:pt x="2" y="1"/>
                  </a:lnTo>
                  <a:lnTo>
                    <a:pt x="18" y="0"/>
                  </a:lnTo>
                  <a:lnTo>
                    <a:pt x="20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55" name="Freeform 352"/>
            <p:cNvSpPr>
              <a:spLocks/>
            </p:cNvSpPr>
            <p:nvPr/>
          </p:nvSpPr>
          <p:spPr bwMode="auto">
            <a:xfrm>
              <a:off x="2830" y="2916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1"/>
                </a:cxn>
                <a:cxn ang="0">
                  <a:pos x="15" y="0"/>
                </a:cxn>
                <a:cxn ang="0">
                  <a:pos x="16" y="12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1"/>
                  </a:lnTo>
                  <a:lnTo>
                    <a:pt x="15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56" name="Freeform 353"/>
            <p:cNvSpPr>
              <a:spLocks/>
            </p:cNvSpPr>
            <p:nvPr/>
          </p:nvSpPr>
          <p:spPr bwMode="auto">
            <a:xfrm>
              <a:off x="2758" y="2935"/>
              <a:ext cx="19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4"/>
                </a:cxn>
                <a:cxn ang="0">
                  <a:pos x="17" y="0"/>
                </a:cxn>
                <a:cxn ang="0">
                  <a:pos x="18" y="14"/>
                </a:cxn>
                <a:cxn ang="0">
                  <a:pos x="0" y="16"/>
                </a:cxn>
              </a:cxnLst>
              <a:rect l="0" t="0" r="r" b="b"/>
              <a:pathLst>
                <a:path w="19" h="17">
                  <a:moveTo>
                    <a:pt x="0" y="16"/>
                  </a:moveTo>
                  <a:lnTo>
                    <a:pt x="3" y="4"/>
                  </a:lnTo>
                  <a:lnTo>
                    <a:pt x="17" y="0"/>
                  </a:lnTo>
                  <a:lnTo>
                    <a:pt x="18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57" name="Freeform 354"/>
            <p:cNvSpPr>
              <a:spLocks/>
            </p:cNvSpPr>
            <p:nvPr/>
          </p:nvSpPr>
          <p:spPr bwMode="auto">
            <a:xfrm>
              <a:off x="2784" y="2934"/>
              <a:ext cx="21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4"/>
                </a:cxn>
                <a:cxn ang="0">
                  <a:pos x="18" y="0"/>
                </a:cxn>
                <a:cxn ang="0">
                  <a:pos x="20" y="16"/>
                </a:cxn>
                <a:cxn ang="0">
                  <a:pos x="0" y="16"/>
                </a:cxn>
              </a:cxnLst>
              <a:rect l="0" t="0" r="r" b="b"/>
              <a:pathLst>
                <a:path w="21" h="17">
                  <a:moveTo>
                    <a:pt x="0" y="16"/>
                  </a:moveTo>
                  <a:lnTo>
                    <a:pt x="2" y="4"/>
                  </a:lnTo>
                  <a:lnTo>
                    <a:pt x="18" y="0"/>
                  </a:lnTo>
                  <a:lnTo>
                    <a:pt x="20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58" name="Freeform 355"/>
            <p:cNvSpPr>
              <a:spLocks/>
            </p:cNvSpPr>
            <p:nvPr/>
          </p:nvSpPr>
          <p:spPr bwMode="auto">
            <a:xfrm>
              <a:off x="2809" y="2934"/>
              <a:ext cx="20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4" y="0"/>
                </a:cxn>
                <a:cxn ang="0">
                  <a:pos x="18" y="0"/>
                </a:cxn>
                <a:cxn ang="0">
                  <a:pos x="19" y="12"/>
                </a:cxn>
                <a:cxn ang="0">
                  <a:pos x="0" y="16"/>
                </a:cxn>
              </a:cxnLst>
              <a:rect l="0" t="0" r="r" b="b"/>
              <a:pathLst>
                <a:path w="20" h="17">
                  <a:moveTo>
                    <a:pt x="0" y="16"/>
                  </a:moveTo>
                  <a:lnTo>
                    <a:pt x="4" y="0"/>
                  </a:lnTo>
                  <a:lnTo>
                    <a:pt x="18" y="0"/>
                  </a:lnTo>
                  <a:lnTo>
                    <a:pt x="19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59" name="Freeform 356"/>
            <p:cNvSpPr>
              <a:spLocks/>
            </p:cNvSpPr>
            <p:nvPr/>
          </p:nvSpPr>
          <p:spPr bwMode="auto">
            <a:xfrm>
              <a:off x="2766" y="2953"/>
              <a:ext cx="4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2"/>
                </a:cxn>
                <a:cxn ang="0">
                  <a:pos x="45" y="0"/>
                </a:cxn>
                <a:cxn ang="0">
                  <a:pos x="46" y="11"/>
                </a:cxn>
                <a:cxn ang="0">
                  <a:pos x="0" y="16"/>
                </a:cxn>
              </a:cxnLst>
              <a:rect l="0" t="0" r="r" b="b"/>
              <a:pathLst>
                <a:path w="47" h="17">
                  <a:moveTo>
                    <a:pt x="0" y="16"/>
                  </a:moveTo>
                  <a:lnTo>
                    <a:pt x="3" y="2"/>
                  </a:lnTo>
                  <a:lnTo>
                    <a:pt x="45" y="0"/>
                  </a:lnTo>
                  <a:lnTo>
                    <a:pt x="46" y="11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60" name="Freeform 357"/>
            <p:cNvSpPr>
              <a:spLocks/>
            </p:cNvSpPr>
            <p:nvPr/>
          </p:nvSpPr>
          <p:spPr bwMode="auto">
            <a:xfrm>
              <a:off x="2814" y="2949"/>
              <a:ext cx="23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1"/>
                </a:cxn>
                <a:cxn ang="0">
                  <a:pos x="21" y="0"/>
                </a:cxn>
                <a:cxn ang="0">
                  <a:pos x="22" y="14"/>
                </a:cxn>
                <a:cxn ang="0">
                  <a:pos x="0" y="16"/>
                </a:cxn>
              </a:cxnLst>
              <a:rect l="0" t="0" r="r" b="b"/>
              <a:pathLst>
                <a:path w="23" h="17">
                  <a:moveTo>
                    <a:pt x="0" y="16"/>
                  </a:moveTo>
                  <a:lnTo>
                    <a:pt x="2" y="1"/>
                  </a:lnTo>
                  <a:lnTo>
                    <a:pt x="21" y="0"/>
                  </a:lnTo>
                  <a:lnTo>
                    <a:pt x="22" y="1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61" name="Freeform 358"/>
            <p:cNvSpPr>
              <a:spLocks/>
            </p:cNvSpPr>
            <p:nvPr/>
          </p:nvSpPr>
          <p:spPr bwMode="auto">
            <a:xfrm>
              <a:off x="2844" y="2947"/>
              <a:ext cx="19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3"/>
                </a:cxn>
                <a:cxn ang="0">
                  <a:pos x="17" y="0"/>
                </a:cxn>
                <a:cxn ang="0">
                  <a:pos x="18" y="12"/>
                </a:cxn>
                <a:cxn ang="0">
                  <a:pos x="0" y="16"/>
                </a:cxn>
              </a:cxnLst>
              <a:rect l="0" t="0" r="r" b="b"/>
              <a:pathLst>
                <a:path w="19" h="17">
                  <a:moveTo>
                    <a:pt x="0" y="16"/>
                  </a:moveTo>
                  <a:lnTo>
                    <a:pt x="3" y="3"/>
                  </a:lnTo>
                  <a:lnTo>
                    <a:pt x="17" y="0"/>
                  </a:lnTo>
                  <a:lnTo>
                    <a:pt x="1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62" name="Freeform 359"/>
            <p:cNvSpPr>
              <a:spLocks/>
            </p:cNvSpPr>
            <p:nvPr/>
          </p:nvSpPr>
          <p:spPr bwMode="auto">
            <a:xfrm>
              <a:off x="2736" y="2886"/>
              <a:ext cx="17" cy="17"/>
            </a:xfrm>
            <a:custGeom>
              <a:avLst/>
              <a:gdLst/>
              <a:ahLst/>
              <a:cxnLst>
                <a:cxn ang="0">
                  <a:pos x="6" y="16"/>
                </a:cxn>
                <a:cxn ang="0">
                  <a:pos x="16" y="8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6" y="16"/>
                </a:cxn>
              </a:cxnLst>
              <a:rect l="0" t="0" r="r" b="b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6" y="0"/>
                  </a:lnTo>
                  <a:lnTo>
                    <a:pt x="0" y="5"/>
                  </a:lnTo>
                  <a:lnTo>
                    <a:pt x="6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63" name="Freeform 360"/>
            <p:cNvSpPr>
              <a:spLocks/>
            </p:cNvSpPr>
            <p:nvPr/>
          </p:nvSpPr>
          <p:spPr bwMode="auto">
            <a:xfrm>
              <a:off x="2762" y="2884"/>
              <a:ext cx="17" cy="17"/>
            </a:xfrm>
            <a:custGeom>
              <a:avLst/>
              <a:gdLst/>
              <a:ahLst/>
              <a:cxnLst>
                <a:cxn ang="0">
                  <a:pos x="8" y="16"/>
                </a:cxn>
                <a:cxn ang="0">
                  <a:pos x="16" y="8"/>
                </a:cxn>
                <a:cxn ang="0">
                  <a:pos x="5" y="0"/>
                </a:cxn>
                <a:cxn ang="0">
                  <a:pos x="0" y="4"/>
                </a:cxn>
                <a:cxn ang="0">
                  <a:pos x="8" y="16"/>
                </a:cxn>
              </a:cxnLst>
              <a:rect l="0" t="0" r="r" b="b"/>
              <a:pathLst>
                <a:path w="17" h="17">
                  <a:moveTo>
                    <a:pt x="8" y="16"/>
                  </a:moveTo>
                  <a:lnTo>
                    <a:pt x="16" y="8"/>
                  </a:lnTo>
                  <a:lnTo>
                    <a:pt x="5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64" name="Freeform 361"/>
            <p:cNvSpPr>
              <a:spLocks/>
            </p:cNvSpPr>
            <p:nvPr/>
          </p:nvSpPr>
          <p:spPr bwMode="auto">
            <a:xfrm>
              <a:off x="2784" y="2884"/>
              <a:ext cx="17" cy="17"/>
            </a:xfrm>
            <a:custGeom>
              <a:avLst/>
              <a:gdLst/>
              <a:ahLst/>
              <a:cxnLst>
                <a:cxn ang="0">
                  <a:pos x="10" y="16"/>
                </a:cxn>
                <a:cxn ang="0">
                  <a:pos x="16" y="8"/>
                </a:cxn>
                <a:cxn ang="0">
                  <a:pos x="8" y="0"/>
                </a:cxn>
                <a:cxn ang="0">
                  <a:pos x="0" y="4"/>
                </a:cxn>
                <a:cxn ang="0">
                  <a:pos x="10" y="16"/>
                </a:cxn>
              </a:cxnLst>
              <a:rect l="0" t="0" r="r" b="b"/>
              <a:pathLst>
                <a:path w="17" h="17">
                  <a:moveTo>
                    <a:pt x="10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4"/>
                  </a:lnTo>
                  <a:lnTo>
                    <a:pt x="1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65" name="Freeform 362"/>
            <p:cNvSpPr>
              <a:spLocks/>
            </p:cNvSpPr>
            <p:nvPr/>
          </p:nvSpPr>
          <p:spPr bwMode="auto">
            <a:xfrm>
              <a:off x="2812" y="2884"/>
              <a:ext cx="17" cy="17"/>
            </a:xfrm>
            <a:custGeom>
              <a:avLst/>
              <a:gdLst/>
              <a:ahLst/>
              <a:cxnLst>
                <a:cxn ang="0">
                  <a:pos x="8" y="16"/>
                </a:cxn>
                <a:cxn ang="0">
                  <a:pos x="16" y="5"/>
                </a:cxn>
                <a:cxn ang="0">
                  <a:pos x="8" y="0"/>
                </a:cxn>
                <a:cxn ang="0">
                  <a:pos x="0" y="5"/>
                </a:cxn>
                <a:cxn ang="0">
                  <a:pos x="8" y="16"/>
                </a:cxn>
              </a:cxnLst>
              <a:rect l="0" t="0" r="r" b="b"/>
              <a:pathLst>
                <a:path w="17" h="17">
                  <a:moveTo>
                    <a:pt x="8" y="16"/>
                  </a:moveTo>
                  <a:lnTo>
                    <a:pt x="16" y="5"/>
                  </a:lnTo>
                  <a:lnTo>
                    <a:pt x="8" y="0"/>
                  </a:lnTo>
                  <a:lnTo>
                    <a:pt x="0" y="5"/>
                  </a:lnTo>
                  <a:lnTo>
                    <a:pt x="8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66" name="Freeform 363"/>
            <p:cNvSpPr>
              <a:spLocks/>
            </p:cNvSpPr>
            <p:nvPr/>
          </p:nvSpPr>
          <p:spPr bwMode="auto">
            <a:xfrm>
              <a:off x="2740" y="2886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6"/>
                </a:cxn>
                <a:cxn ang="0">
                  <a:pos x="16" y="13"/>
                </a:cxn>
                <a:cxn ang="0">
                  <a:pos x="13" y="0"/>
                </a:cxn>
                <a:cxn ang="0">
                  <a:pos x="0" y="0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67" name="Freeform 364"/>
            <p:cNvSpPr>
              <a:spLocks/>
            </p:cNvSpPr>
            <p:nvPr/>
          </p:nvSpPr>
          <p:spPr bwMode="auto">
            <a:xfrm>
              <a:off x="2764" y="2884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6"/>
                </a:cxn>
                <a:cxn ang="0">
                  <a:pos x="16" y="13"/>
                </a:cxn>
                <a:cxn ang="0">
                  <a:pos x="12" y="0"/>
                </a:cxn>
                <a:cxn ang="0">
                  <a:pos x="0" y="0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5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68" name="Freeform 365"/>
            <p:cNvSpPr>
              <a:spLocks/>
            </p:cNvSpPr>
            <p:nvPr/>
          </p:nvSpPr>
          <p:spPr bwMode="auto">
            <a:xfrm>
              <a:off x="2789" y="2884"/>
              <a:ext cx="18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6"/>
                </a:cxn>
                <a:cxn ang="0">
                  <a:pos x="17" y="10"/>
                </a:cxn>
                <a:cxn ang="0">
                  <a:pos x="13" y="0"/>
                </a:cxn>
                <a:cxn ang="0">
                  <a:pos x="0" y="0"/>
                </a:cxn>
              </a:cxnLst>
              <a:rect l="0" t="0" r="r" b="b"/>
              <a:pathLst>
                <a:path w="18" h="17">
                  <a:moveTo>
                    <a:pt x="0" y="0"/>
                  </a:moveTo>
                  <a:lnTo>
                    <a:pt x="4" y="16"/>
                  </a:lnTo>
                  <a:lnTo>
                    <a:pt x="17" y="1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69" name="Freeform 366"/>
            <p:cNvSpPr>
              <a:spLocks/>
            </p:cNvSpPr>
            <p:nvPr/>
          </p:nvSpPr>
          <p:spPr bwMode="auto">
            <a:xfrm>
              <a:off x="2814" y="2884"/>
              <a:ext cx="17" cy="1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3" y="16"/>
                </a:cxn>
                <a:cxn ang="0">
                  <a:pos x="16" y="16"/>
                </a:cxn>
                <a:cxn ang="0">
                  <a:pos x="13" y="0"/>
                </a:cxn>
                <a:cxn ang="0">
                  <a:pos x="0" y="5"/>
                </a:cxn>
              </a:cxnLst>
              <a:rect l="0" t="0" r="r" b="b"/>
              <a:pathLst>
                <a:path w="17" h="17">
                  <a:moveTo>
                    <a:pt x="0" y="5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3" y="0"/>
                  </a:lnTo>
                  <a:lnTo>
                    <a:pt x="0" y="5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70" name="Freeform 367"/>
            <p:cNvSpPr>
              <a:spLocks/>
            </p:cNvSpPr>
            <p:nvPr/>
          </p:nvSpPr>
          <p:spPr bwMode="auto">
            <a:xfrm>
              <a:off x="2741" y="2901"/>
              <a:ext cx="17" cy="17"/>
            </a:xfrm>
            <a:custGeom>
              <a:avLst/>
              <a:gdLst/>
              <a:ahLst/>
              <a:cxnLst>
                <a:cxn ang="0">
                  <a:pos x="12" y="16"/>
                </a:cxn>
                <a:cxn ang="0">
                  <a:pos x="16" y="8"/>
                </a:cxn>
                <a:cxn ang="0">
                  <a:pos x="8" y="0"/>
                </a:cxn>
                <a:cxn ang="0">
                  <a:pos x="0" y="3"/>
                </a:cxn>
                <a:cxn ang="0">
                  <a:pos x="12" y="16"/>
                </a:cxn>
              </a:cxnLst>
              <a:rect l="0" t="0" r="r" b="b"/>
              <a:pathLst>
                <a:path w="17" h="17">
                  <a:moveTo>
                    <a:pt x="12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3"/>
                  </a:lnTo>
                  <a:lnTo>
                    <a:pt x="12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71" name="Freeform 368"/>
            <p:cNvSpPr>
              <a:spLocks/>
            </p:cNvSpPr>
            <p:nvPr/>
          </p:nvSpPr>
          <p:spPr bwMode="auto">
            <a:xfrm>
              <a:off x="2766" y="2898"/>
              <a:ext cx="17" cy="18"/>
            </a:xfrm>
            <a:custGeom>
              <a:avLst/>
              <a:gdLst/>
              <a:ahLst/>
              <a:cxnLst>
                <a:cxn ang="0">
                  <a:pos x="10" y="17"/>
                </a:cxn>
                <a:cxn ang="0">
                  <a:pos x="16" y="9"/>
                </a:cxn>
                <a:cxn ang="0">
                  <a:pos x="8" y="0"/>
                </a:cxn>
                <a:cxn ang="0">
                  <a:pos x="0" y="5"/>
                </a:cxn>
                <a:cxn ang="0">
                  <a:pos x="10" y="17"/>
                </a:cxn>
              </a:cxnLst>
              <a:rect l="0" t="0" r="r" b="b"/>
              <a:pathLst>
                <a:path w="17" h="18">
                  <a:moveTo>
                    <a:pt x="10" y="17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5"/>
                  </a:lnTo>
                  <a:lnTo>
                    <a:pt x="10" y="17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72" name="Freeform 369"/>
            <p:cNvSpPr>
              <a:spLocks/>
            </p:cNvSpPr>
            <p:nvPr/>
          </p:nvSpPr>
          <p:spPr bwMode="auto">
            <a:xfrm>
              <a:off x="2792" y="2897"/>
              <a:ext cx="17" cy="17"/>
            </a:xfrm>
            <a:custGeom>
              <a:avLst/>
              <a:gdLst/>
              <a:ahLst/>
              <a:cxnLst>
                <a:cxn ang="0">
                  <a:pos x="8" y="16"/>
                </a:cxn>
                <a:cxn ang="0">
                  <a:pos x="16" y="7"/>
                </a:cxn>
                <a:cxn ang="0">
                  <a:pos x="8" y="0"/>
                </a:cxn>
                <a:cxn ang="0">
                  <a:pos x="0" y="4"/>
                </a:cxn>
                <a:cxn ang="0">
                  <a:pos x="8" y="16"/>
                </a:cxn>
              </a:cxnLst>
              <a:rect l="0" t="0" r="r" b="b"/>
              <a:pathLst>
                <a:path w="17" h="17">
                  <a:moveTo>
                    <a:pt x="8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73" name="Freeform 370"/>
            <p:cNvSpPr>
              <a:spLocks/>
            </p:cNvSpPr>
            <p:nvPr/>
          </p:nvSpPr>
          <p:spPr bwMode="auto">
            <a:xfrm>
              <a:off x="2744" y="2901"/>
              <a:ext cx="19" cy="17"/>
            </a:xfrm>
            <a:custGeom>
              <a:avLst/>
              <a:gdLst/>
              <a:ahLst/>
              <a:cxnLst>
                <a:cxn ang="0">
                  <a:pos x="3" y="16"/>
                </a:cxn>
                <a:cxn ang="0">
                  <a:pos x="18" y="12"/>
                </a:cxn>
                <a:cxn ang="0">
                  <a:pos x="15" y="0"/>
                </a:cxn>
                <a:cxn ang="0">
                  <a:pos x="0" y="3"/>
                </a:cxn>
                <a:cxn ang="0">
                  <a:pos x="3" y="16"/>
                </a:cxn>
              </a:cxnLst>
              <a:rect l="0" t="0" r="r" b="b"/>
              <a:pathLst>
                <a:path w="19" h="17">
                  <a:moveTo>
                    <a:pt x="3" y="16"/>
                  </a:moveTo>
                  <a:lnTo>
                    <a:pt x="18" y="12"/>
                  </a:lnTo>
                  <a:lnTo>
                    <a:pt x="15" y="0"/>
                  </a:lnTo>
                  <a:lnTo>
                    <a:pt x="0" y="3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74" name="Freeform 371"/>
            <p:cNvSpPr>
              <a:spLocks/>
            </p:cNvSpPr>
            <p:nvPr/>
          </p:nvSpPr>
          <p:spPr bwMode="auto">
            <a:xfrm>
              <a:off x="2770" y="2898"/>
              <a:ext cx="19" cy="17"/>
            </a:xfrm>
            <a:custGeom>
              <a:avLst/>
              <a:gdLst/>
              <a:ahLst/>
              <a:cxnLst>
                <a:cxn ang="0">
                  <a:pos x="3" y="16"/>
                </a:cxn>
                <a:cxn ang="0">
                  <a:pos x="18" y="12"/>
                </a:cxn>
                <a:cxn ang="0">
                  <a:pos x="15" y="0"/>
                </a:cxn>
                <a:cxn ang="0">
                  <a:pos x="0" y="4"/>
                </a:cxn>
                <a:cxn ang="0">
                  <a:pos x="3" y="16"/>
                </a:cxn>
              </a:cxnLst>
              <a:rect l="0" t="0" r="r" b="b"/>
              <a:pathLst>
                <a:path w="19" h="17">
                  <a:moveTo>
                    <a:pt x="3" y="16"/>
                  </a:moveTo>
                  <a:lnTo>
                    <a:pt x="18" y="12"/>
                  </a:lnTo>
                  <a:lnTo>
                    <a:pt x="15" y="0"/>
                  </a:lnTo>
                  <a:lnTo>
                    <a:pt x="0" y="4"/>
                  </a:lnTo>
                  <a:lnTo>
                    <a:pt x="3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75" name="Freeform 372"/>
            <p:cNvSpPr>
              <a:spLocks/>
            </p:cNvSpPr>
            <p:nvPr/>
          </p:nvSpPr>
          <p:spPr bwMode="auto">
            <a:xfrm>
              <a:off x="2792" y="2897"/>
              <a:ext cx="21" cy="17"/>
            </a:xfrm>
            <a:custGeom>
              <a:avLst/>
              <a:gdLst/>
              <a:ahLst/>
              <a:cxnLst>
                <a:cxn ang="0">
                  <a:pos x="4" y="16"/>
                </a:cxn>
                <a:cxn ang="0">
                  <a:pos x="20" y="16"/>
                </a:cxn>
                <a:cxn ang="0">
                  <a:pos x="16" y="0"/>
                </a:cxn>
                <a:cxn ang="0">
                  <a:pos x="0" y="2"/>
                </a:cxn>
                <a:cxn ang="0">
                  <a:pos x="4" y="16"/>
                </a:cxn>
              </a:cxnLst>
              <a:rect l="0" t="0" r="r" b="b"/>
              <a:pathLst>
                <a:path w="21" h="17">
                  <a:moveTo>
                    <a:pt x="4" y="16"/>
                  </a:moveTo>
                  <a:lnTo>
                    <a:pt x="20" y="16"/>
                  </a:lnTo>
                  <a:lnTo>
                    <a:pt x="16" y="0"/>
                  </a:lnTo>
                  <a:lnTo>
                    <a:pt x="0" y="2"/>
                  </a:lnTo>
                  <a:lnTo>
                    <a:pt x="4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76" name="Freeform 373"/>
            <p:cNvSpPr>
              <a:spLocks/>
            </p:cNvSpPr>
            <p:nvPr/>
          </p:nvSpPr>
          <p:spPr bwMode="auto">
            <a:xfrm>
              <a:off x="2814" y="2897"/>
              <a:ext cx="17" cy="30"/>
            </a:xfrm>
            <a:custGeom>
              <a:avLst/>
              <a:gdLst/>
              <a:ahLst/>
              <a:cxnLst>
                <a:cxn ang="0">
                  <a:pos x="14" y="29"/>
                </a:cxn>
                <a:cxn ang="0">
                  <a:pos x="16" y="19"/>
                </a:cxn>
                <a:cxn ang="0">
                  <a:pos x="5" y="0"/>
                </a:cxn>
                <a:cxn ang="0">
                  <a:pos x="0" y="4"/>
                </a:cxn>
                <a:cxn ang="0">
                  <a:pos x="14" y="29"/>
                </a:cxn>
              </a:cxnLst>
              <a:rect l="0" t="0" r="r" b="b"/>
              <a:pathLst>
                <a:path w="17" h="30">
                  <a:moveTo>
                    <a:pt x="14" y="29"/>
                  </a:moveTo>
                  <a:lnTo>
                    <a:pt x="16" y="19"/>
                  </a:lnTo>
                  <a:lnTo>
                    <a:pt x="5" y="0"/>
                  </a:lnTo>
                  <a:lnTo>
                    <a:pt x="0" y="4"/>
                  </a:lnTo>
                  <a:lnTo>
                    <a:pt x="14" y="29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77" name="Freeform 374"/>
            <p:cNvSpPr>
              <a:spLocks/>
            </p:cNvSpPr>
            <p:nvPr/>
          </p:nvSpPr>
          <p:spPr bwMode="auto">
            <a:xfrm>
              <a:off x="2820" y="2895"/>
              <a:ext cx="25" cy="21"/>
            </a:xfrm>
            <a:custGeom>
              <a:avLst/>
              <a:gdLst/>
              <a:ahLst/>
              <a:cxnLst>
                <a:cxn ang="0">
                  <a:pos x="10" y="20"/>
                </a:cxn>
                <a:cxn ang="0">
                  <a:pos x="24" y="19"/>
                </a:cxn>
                <a:cxn ang="0">
                  <a:pos x="14" y="0"/>
                </a:cxn>
                <a:cxn ang="0">
                  <a:pos x="0" y="1"/>
                </a:cxn>
                <a:cxn ang="0">
                  <a:pos x="10" y="20"/>
                </a:cxn>
              </a:cxnLst>
              <a:rect l="0" t="0" r="r" b="b"/>
              <a:pathLst>
                <a:path w="25" h="21">
                  <a:moveTo>
                    <a:pt x="10" y="20"/>
                  </a:moveTo>
                  <a:lnTo>
                    <a:pt x="24" y="19"/>
                  </a:lnTo>
                  <a:lnTo>
                    <a:pt x="14" y="0"/>
                  </a:lnTo>
                  <a:lnTo>
                    <a:pt x="0" y="1"/>
                  </a:lnTo>
                  <a:lnTo>
                    <a:pt x="10" y="2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78" name="Freeform 375"/>
            <p:cNvSpPr>
              <a:spLocks/>
            </p:cNvSpPr>
            <p:nvPr/>
          </p:nvSpPr>
          <p:spPr bwMode="auto">
            <a:xfrm>
              <a:off x="2745" y="2915"/>
              <a:ext cx="17" cy="18"/>
            </a:xfrm>
            <a:custGeom>
              <a:avLst/>
              <a:gdLst/>
              <a:ahLst/>
              <a:cxnLst>
                <a:cxn ang="0">
                  <a:pos x="8" y="17"/>
                </a:cxn>
                <a:cxn ang="0">
                  <a:pos x="16" y="9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8" y="17"/>
                </a:cxn>
              </a:cxnLst>
              <a:rect l="0" t="0" r="r" b="b"/>
              <a:pathLst>
                <a:path w="17" h="18">
                  <a:moveTo>
                    <a:pt x="8" y="17"/>
                  </a:moveTo>
                  <a:lnTo>
                    <a:pt x="16" y="9"/>
                  </a:lnTo>
                  <a:lnTo>
                    <a:pt x="6" y="0"/>
                  </a:lnTo>
                  <a:lnTo>
                    <a:pt x="0" y="5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79" name="Freeform 376"/>
            <p:cNvSpPr>
              <a:spLocks/>
            </p:cNvSpPr>
            <p:nvPr/>
          </p:nvSpPr>
          <p:spPr bwMode="auto">
            <a:xfrm>
              <a:off x="2750" y="2915"/>
              <a:ext cx="21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5" y="16"/>
                </a:cxn>
                <a:cxn ang="0">
                  <a:pos x="20" y="10"/>
                </a:cxn>
                <a:cxn ang="0">
                  <a:pos x="15" y="0"/>
                </a:cxn>
                <a:cxn ang="0">
                  <a:pos x="0" y="2"/>
                </a:cxn>
              </a:cxnLst>
              <a:rect l="0" t="0" r="r" b="b"/>
              <a:pathLst>
                <a:path w="21" h="17">
                  <a:moveTo>
                    <a:pt x="0" y="2"/>
                  </a:moveTo>
                  <a:lnTo>
                    <a:pt x="5" y="16"/>
                  </a:lnTo>
                  <a:lnTo>
                    <a:pt x="20" y="10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80" name="Freeform 377"/>
            <p:cNvSpPr>
              <a:spLocks/>
            </p:cNvSpPr>
            <p:nvPr/>
          </p:nvSpPr>
          <p:spPr bwMode="auto">
            <a:xfrm>
              <a:off x="2773" y="2911"/>
              <a:ext cx="17" cy="18"/>
            </a:xfrm>
            <a:custGeom>
              <a:avLst/>
              <a:gdLst/>
              <a:ahLst/>
              <a:cxnLst>
                <a:cxn ang="0">
                  <a:pos x="12" y="17"/>
                </a:cxn>
                <a:cxn ang="0">
                  <a:pos x="16" y="6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12" y="17"/>
                </a:cxn>
              </a:cxnLst>
              <a:rect l="0" t="0" r="r" b="b"/>
              <a:pathLst>
                <a:path w="17" h="18">
                  <a:moveTo>
                    <a:pt x="12" y="17"/>
                  </a:moveTo>
                  <a:lnTo>
                    <a:pt x="16" y="6"/>
                  </a:lnTo>
                  <a:lnTo>
                    <a:pt x="6" y="0"/>
                  </a:lnTo>
                  <a:lnTo>
                    <a:pt x="0" y="5"/>
                  </a:lnTo>
                  <a:lnTo>
                    <a:pt x="12" y="17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81" name="Freeform 378"/>
            <p:cNvSpPr>
              <a:spLocks/>
            </p:cNvSpPr>
            <p:nvPr/>
          </p:nvSpPr>
          <p:spPr bwMode="auto">
            <a:xfrm>
              <a:off x="2776" y="2911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6"/>
                </a:cxn>
                <a:cxn ang="0">
                  <a:pos x="16" y="13"/>
                </a:cxn>
                <a:cxn ang="0">
                  <a:pos x="13" y="0"/>
                </a:cxn>
                <a:cxn ang="0">
                  <a:pos x="0" y="0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4" y="16"/>
                  </a:lnTo>
                  <a:lnTo>
                    <a:pt x="16" y="13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82" name="Freeform 379"/>
            <p:cNvSpPr>
              <a:spLocks/>
            </p:cNvSpPr>
            <p:nvPr/>
          </p:nvSpPr>
          <p:spPr bwMode="auto">
            <a:xfrm>
              <a:off x="2800" y="2910"/>
              <a:ext cx="17" cy="17"/>
            </a:xfrm>
            <a:custGeom>
              <a:avLst/>
              <a:gdLst/>
              <a:ahLst/>
              <a:cxnLst>
                <a:cxn ang="0">
                  <a:pos x="8" y="16"/>
                </a:cxn>
                <a:cxn ang="0">
                  <a:pos x="16" y="6"/>
                </a:cxn>
                <a:cxn ang="0">
                  <a:pos x="8" y="0"/>
                </a:cxn>
                <a:cxn ang="0">
                  <a:pos x="0" y="4"/>
                </a:cxn>
                <a:cxn ang="0">
                  <a:pos x="8" y="16"/>
                </a:cxn>
              </a:cxnLst>
              <a:rect l="0" t="0" r="r" b="b"/>
              <a:pathLst>
                <a:path w="17" h="17">
                  <a:moveTo>
                    <a:pt x="8" y="16"/>
                  </a:moveTo>
                  <a:lnTo>
                    <a:pt x="16" y="6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83" name="Freeform 380"/>
            <p:cNvSpPr>
              <a:spLocks/>
            </p:cNvSpPr>
            <p:nvPr/>
          </p:nvSpPr>
          <p:spPr bwMode="auto">
            <a:xfrm>
              <a:off x="2802" y="2910"/>
              <a:ext cx="1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6"/>
                </a:cxn>
                <a:cxn ang="0">
                  <a:pos x="18" y="11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r" b="b"/>
              <a:pathLst>
                <a:path w="19" h="17">
                  <a:moveTo>
                    <a:pt x="0" y="0"/>
                  </a:moveTo>
                  <a:lnTo>
                    <a:pt x="4" y="16"/>
                  </a:lnTo>
                  <a:lnTo>
                    <a:pt x="18" y="11"/>
                  </a:lnTo>
                  <a:lnTo>
                    <a:pt x="15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84" name="Freeform 381"/>
            <p:cNvSpPr>
              <a:spLocks/>
            </p:cNvSpPr>
            <p:nvPr/>
          </p:nvSpPr>
          <p:spPr bwMode="auto">
            <a:xfrm>
              <a:off x="2753" y="2928"/>
              <a:ext cx="17" cy="17"/>
            </a:xfrm>
            <a:custGeom>
              <a:avLst/>
              <a:gdLst/>
              <a:ahLst/>
              <a:cxnLst>
                <a:cxn ang="0">
                  <a:pos x="6" y="16"/>
                </a:cxn>
                <a:cxn ang="0">
                  <a:pos x="16" y="7"/>
                </a:cxn>
                <a:cxn ang="0">
                  <a:pos x="6" y="0"/>
                </a:cxn>
                <a:cxn ang="0">
                  <a:pos x="0" y="3"/>
                </a:cxn>
                <a:cxn ang="0">
                  <a:pos x="6" y="16"/>
                </a:cxn>
              </a:cxnLst>
              <a:rect l="0" t="0" r="r" b="b"/>
              <a:pathLst>
                <a:path w="17" h="17">
                  <a:moveTo>
                    <a:pt x="6" y="16"/>
                  </a:moveTo>
                  <a:lnTo>
                    <a:pt x="16" y="7"/>
                  </a:lnTo>
                  <a:lnTo>
                    <a:pt x="6" y="0"/>
                  </a:lnTo>
                  <a:lnTo>
                    <a:pt x="0" y="3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85" name="Freeform 382"/>
            <p:cNvSpPr>
              <a:spLocks/>
            </p:cNvSpPr>
            <p:nvPr/>
          </p:nvSpPr>
          <p:spPr bwMode="auto">
            <a:xfrm>
              <a:off x="2756" y="2926"/>
              <a:ext cx="21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6"/>
                </a:cxn>
                <a:cxn ang="0">
                  <a:pos x="20" y="12"/>
                </a:cxn>
                <a:cxn ang="0">
                  <a:pos x="16" y="0"/>
                </a:cxn>
                <a:cxn ang="0">
                  <a:pos x="0" y="0"/>
                </a:cxn>
              </a:cxnLst>
              <a:rect l="0" t="0" r="r" b="b"/>
              <a:pathLst>
                <a:path w="21" h="17">
                  <a:moveTo>
                    <a:pt x="0" y="0"/>
                  </a:moveTo>
                  <a:lnTo>
                    <a:pt x="5" y="16"/>
                  </a:lnTo>
                  <a:lnTo>
                    <a:pt x="20" y="12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86" name="Freeform 383"/>
            <p:cNvSpPr>
              <a:spLocks/>
            </p:cNvSpPr>
            <p:nvPr/>
          </p:nvSpPr>
          <p:spPr bwMode="auto">
            <a:xfrm>
              <a:off x="2778" y="2926"/>
              <a:ext cx="17" cy="17"/>
            </a:xfrm>
            <a:custGeom>
              <a:avLst/>
              <a:gdLst/>
              <a:ahLst/>
              <a:cxnLst>
                <a:cxn ang="0">
                  <a:pos x="13" y="16"/>
                </a:cxn>
                <a:cxn ang="0">
                  <a:pos x="16" y="7"/>
                </a:cxn>
                <a:cxn ang="0">
                  <a:pos x="8" y="0"/>
                </a:cxn>
                <a:cxn ang="0">
                  <a:pos x="0" y="5"/>
                </a:cxn>
                <a:cxn ang="0">
                  <a:pos x="13" y="16"/>
                </a:cxn>
              </a:cxnLst>
              <a:rect l="0" t="0" r="r" b="b"/>
              <a:pathLst>
                <a:path w="17" h="17">
                  <a:moveTo>
                    <a:pt x="13" y="16"/>
                  </a:moveTo>
                  <a:lnTo>
                    <a:pt x="16" y="7"/>
                  </a:lnTo>
                  <a:lnTo>
                    <a:pt x="8" y="0"/>
                  </a:lnTo>
                  <a:lnTo>
                    <a:pt x="0" y="5"/>
                  </a:lnTo>
                  <a:lnTo>
                    <a:pt x="13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87" name="Freeform 384"/>
            <p:cNvSpPr>
              <a:spLocks/>
            </p:cNvSpPr>
            <p:nvPr/>
          </p:nvSpPr>
          <p:spPr bwMode="auto">
            <a:xfrm>
              <a:off x="2784" y="2926"/>
              <a:ext cx="19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16"/>
                </a:cxn>
                <a:cxn ang="0">
                  <a:pos x="18" y="13"/>
                </a:cxn>
                <a:cxn ang="0">
                  <a:pos x="14" y="0"/>
                </a:cxn>
                <a:cxn ang="0">
                  <a:pos x="0" y="2"/>
                </a:cxn>
              </a:cxnLst>
              <a:rect l="0" t="0" r="r" b="b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3"/>
                  </a:lnTo>
                  <a:lnTo>
                    <a:pt x="14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88" name="Freeform 385"/>
            <p:cNvSpPr>
              <a:spLocks/>
            </p:cNvSpPr>
            <p:nvPr/>
          </p:nvSpPr>
          <p:spPr bwMode="auto">
            <a:xfrm>
              <a:off x="2804" y="2926"/>
              <a:ext cx="17" cy="17"/>
            </a:xfrm>
            <a:custGeom>
              <a:avLst/>
              <a:gdLst/>
              <a:ahLst/>
              <a:cxnLst>
                <a:cxn ang="0">
                  <a:pos x="6" y="16"/>
                </a:cxn>
                <a:cxn ang="0">
                  <a:pos x="16" y="8"/>
                </a:cxn>
                <a:cxn ang="0">
                  <a:pos x="6" y="0"/>
                </a:cxn>
                <a:cxn ang="0">
                  <a:pos x="0" y="4"/>
                </a:cxn>
                <a:cxn ang="0">
                  <a:pos x="6" y="16"/>
                </a:cxn>
              </a:cxnLst>
              <a:rect l="0" t="0" r="r" b="b"/>
              <a:pathLst>
                <a:path w="17" h="17">
                  <a:moveTo>
                    <a:pt x="6" y="16"/>
                  </a:moveTo>
                  <a:lnTo>
                    <a:pt x="16" y="8"/>
                  </a:lnTo>
                  <a:lnTo>
                    <a:pt x="6" y="0"/>
                  </a:lnTo>
                  <a:lnTo>
                    <a:pt x="0" y="4"/>
                  </a:lnTo>
                  <a:lnTo>
                    <a:pt x="6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89" name="Freeform 386"/>
            <p:cNvSpPr>
              <a:spLocks/>
            </p:cNvSpPr>
            <p:nvPr/>
          </p:nvSpPr>
          <p:spPr bwMode="auto">
            <a:xfrm>
              <a:off x="2809" y="2926"/>
              <a:ext cx="20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16"/>
                </a:cxn>
                <a:cxn ang="0">
                  <a:pos x="19" y="13"/>
                </a:cxn>
                <a:cxn ang="0">
                  <a:pos x="15" y="0"/>
                </a:cxn>
                <a:cxn ang="0">
                  <a:pos x="0" y="2"/>
                </a:cxn>
              </a:cxnLst>
              <a:rect l="0" t="0" r="r" b="b"/>
              <a:pathLst>
                <a:path w="20" h="17">
                  <a:moveTo>
                    <a:pt x="0" y="2"/>
                  </a:moveTo>
                  <a:lnTo>
                    <a:pt x="4" y="16"/>
                  </a:lnTo>
                  <a:lnTo>
                    <a:pt x="19" y="13"/>
                  </a:lnTo>
                  <a:lnTo>
                    <a:pt x="1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90" name="Freeform 387"/>
            <p:cNvSpPr>
              <a:spLocks/>
            </p:cNvSpPr>
            <p:nvPr/>
          </p:nvSpPr>
          <p:spPr bwMode="auto">
            <a:xfrm>
              <a:off x="2830" y="2926"/>
              <a:ext cx="17" cy="32"/>
            </a:xfrm>
            <a:custGeom>
              <a:avLst/>
              <a:gdLst/>
              <a:ahLst/>
              <a:cxnLst>
                <a:cxn ang="0">
                  <a:pos x="12" y="31"/>
                </a:cxn>
                <a:cxn ang="0">
                  <a:pos x="16" y="21"/>
                </a:cxn>
                <a:cxn ang="0">
                  <a:pos x="3" y="0"/>
                </a:cxn>
                <a:cxn ang="0">
                  <a:pos x="0" y="5"/>
                </a:cxn>
                <a:cxn ang="0">
                  <a:pos x="12" y="31"/>
                </a:cxn>
              </a:cxnLst>
              <a:rect l="0" t="0" r="r" b="b"/>
              <a:pathLst>
                <a:path w="17" h="32">
                  <a:moveTo>
                    <a:pt x="12" y="31"/>
                  </a:moveTo>
                  <a:lnTo>
                    <a:pt x="16" y="21"/>
                  </a:lnTo>
                  <a:lnTo>
                    <a:pt x="3" y="0"/>
                  </a:lnTo>
                  <a:lnTo>
                    <a:pt x="0" y="5"/>
                  </a:lnTo>
                  <a:lnTo>
                    <a:pt x="12" y="31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91" name="Freeform 388"/>
            <p:cNvSpPr>
              <a:spLocks/>
            </p:cNvSpPr>
            <p:nvPr/>
          </p:nvSpPr>
          <p:spPr bwMode="auto">
            <a:xfrm>
              <a:off x="2832" y="2926"/>
              <a:ext cx="30" cy="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20"/>
                </a:cxn>
                <a:cxn ang="0">
                  <a:pos x="29" y="19"/>
                </a:cxn>
                <a:cxn ang="0">
                  <a:pos x="16" y="0"/>
                </a:cxn>
                <a:cxn ang="0">
                  <a:pos x="0" y="0"/>
                </a:cxn>
              </a:cxnLst>
              <a:rect l="0" t="0" r="r" b="b"/>
              <a:pathLst>
                <a:path w="30" h="21">
                  <a:moveTo>
                    <a:pt x="0" y="0"/>
                  </a:moveTo>
                  <a:lnTo>
                    <a:pt x="12" y="20"/>
                  </a:lnTo>
                  <a:lnTo>
                    <a:pt x="29" y="19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92" name="Freeform 389"/>
            <p:cNvSpPr>
              <a:spLocks/>
            </p:cNvSpPr>
            <p:nvPr/>
          </p:nvSpPr>
          <p:spPr bwMode="auto">
            <a:xfrm>
              <a:off x="2758" y="2946"/>
              <a:ext cx="17" cy="17"/>
            </a:xfrm>
            <a:custGeom>
              <a:avLst/>
              <a:gdLst/>
              <a:ahLst/>
              <a:cxnLst>
                <a:cxn ang="0">
                  <a:pos x="11" y="16"/>
                </a:cxn>
                <a:cxn ang="0">
                  <a:pos x="16" y="8"/>
                </a:cxn>
                <a:cxn ang="0">
                  <a:pos x="8" y="0"/>
                </a:cxn>
                <a:cxn ang="0">
                  <a:pos x="0" y="5"/>
                </a:cxn>
                <a:cxn ang="0">
                  <a:pos x="11" y="16"/>
                </a:cxn>
              </a:cxnLst>
              <a:rect l="0" t="0" r="r" b="b"/>
              <a:pathLst>
                <a:path w="17" h="17">
                  <a:moveTo>
                    <a:pt x="11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5"/>
                  </a:lnTo>
                  <a:lnTo>
                    <a:pt x="11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93" name="Freeform 390"/>
            <p:cNvSpPr>
              <a:spLocks/>
            </p:cNvSpPr>
            <p:nvPr/>
          </p:nvSpPr>
          <p:spPr bwMode="auto">
            <a:xfrm>
              <a:off x="2764" y="2942"/>
              <a:ext cx="46" cy="1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4" y="16"/>
                </a:cxn>
                <a:cxn ang="0">
                  <a:pos x="45" y="10"/>
                </a:cxn>
                <a:cxn ang="0">
                  <a:pos x="39" y="0"/>
                </a:cxn>
                <a:cxn ang="0">
                  <a:pos x="0" y="4"/>
                </a:cxn>
              </a:cxnLst>
              <a:rect l="0" t="0" r="r" b="b"/>
              <a:pathLst>
                <a:path w="46" h="17">
                  <a:moveTo>
                    <a:pt x="0" y="4"/>
                  </a:moveTo>
                  <a:lnTo>
                    <a:pt x="4" y="16"/>
                  </a:lnTo>
                  <a:lnTo>
                    <a:pt x="45" y="10"/>
                  </a:lnTo>
                  <a:lnTo>
                    <a:pt x="39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94" name="Freeform 391"/>
            <p:cNvSpPr>
              <a:spLocks/>
            </p:cNvSpPr>
            <p:nvPr/>
          </p:nvSpPr>
          <p:spPr bwMode="auto">
            <a:xfrm>
              <a:off x="2812" y="2942"/>
              <a:ext cx="17" cy="18"/>
            </a:xfrm>
            <a:custGeom>
              <a:avLst/>
              <a:gdLst/>
              <a:ahLst/>
              <a:cxnLst>
                <a:cxn ang="0">
                  <a:pos x="8" y="17"/>
                </a:cxn>
                <a:cxn ang="0">
                  <a:pos x="16" y="9"/>
                </a:cxn>
                <a:cxn ang="0">
                  <a:pos x="8" y="0"/>
                </a:cxn>
                <a:cxn ang="0">
                  <a:pos x="0" y="4"/>
                </a:cxn>
                <a:cxn ang="0">
                  <a:pos x="8" y="17"/>
                </a:cxn>
              </a:cxnLst>
              <a:rect l="0" t="0" r="r" b="b"/>
              <a:pathLst>
                <a:path w="17" h="18">
                  <a:moveTo>
                    <a:pt x="8" y="17"/>
                  </a:moveTo>
                  <a:lnTo>
                    <a:pt x="16" y="9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17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95" name="Freeform 392"/>
            <p:cNvSpPr>
              <a:spLocks/>
            </p:cNvSpPr>
            <p:nvPr/>
          </p:nvSpPr>
          <p:spPr bwMode="auto">
            <a:xfrm>
              <a:off x="2814" y="2942"/>
              <a:ext cx="23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6"/>
                </a:cxn>
                <a:cxn ang="0">
                  <a:pos x="22" y="12"/>
                </a:cxn>
                <a:cxn ang="0">
                  <a:pos x="16" y="0"/>
                </a:cxn>
                <a:cxn ang="0">
                  <a:pos x="0" y="0"/>
                </a:cxn>
              </a:cxnLst>
              <a:rect l="0" t="0" r="r" b="b"/>
              <a:pathLst>
                <a:path w="23" h="17">
                  <a:moveTo>
                    <a:pt x="0" y="0"/>
                  </a:moveTo>
                  <a:lnTo>
                    <a:pt x="5" y="16"/>
                  </a:lnTo>
                  <a:lnTo>
                    <a:pt x="22" y="12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96" name="Freeform 393"/>
            <p:cNvSpPr>
              <a:spLocks/>
            </p:cNvSpPr>
            <p:nvPr/>
          </p:nvSpPr>
          <p:spPr bwMode="auto">
            <a:xfrm>
              <a:off x="2273" y="2977"/>
              <a:ext cx="32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16"/>
                </a:cxn>
                <a:cxn ang="0">
                  <a:pos x="31" y="13"/>
                </a:cxn>
                <a:cxn ang="0">
                  <a:pos x="29" y="0"/>
                </a:cxn>
                <a:cxn ang="0">
                  <a:pos x="0" y="2"/>
                </a:cxn>
              </a:cxnLst>
              <a:rect l="0" t="0" r="r" b="b"/>
              <a:pathLst>
                <a:path w="32" h="17">
                  <a:moveTo>
                    <a:pt x="0" y="2"/>
                  </a:moveTo>
                  <a:lnTo>
                    <a:pt x="1" y="16"/>
                  </a:lnTo>
                  <a:lnTo>
                    <a:pt x="31" y="13"/>
                  </a:lnTo>
                  <a:lnTo>
                    <a:pt x="29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97" name="Freeform 394"/>
            <p:cNvSpPr>
              <a:spLocks/>
            </p:cNvSpPr>
            <p:nvPr/>
          </p:nvSpPr>
          <p:spPr bwMode="auto">
            <a:xfrm>
              <a:off x="2266" y="2928"/>
              <a:ext cx="33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1" y="0"/>
                </a:cxn>
                <a:cxn ang="0">
                  <a:pos x="32" y="13"/>
                </a:cxn>
                <a:cxn ang="0">
                  <a:pos x="1" y="16"/>
                </a:cxn>
                <a:cxn ang="0">
                  <a:pos x="0" y="1"/>
                </a:cxn>
              </a:cxnLst>
              <a:rect l="0" t="0" r="r" b="b"/>
              <a:pathLst>
                <a:path w="33" h="17">
                  <a:moveTo>
                    <a:pt x="0" y="1"/>
                  </a:moveTo>
                  <a:lnTo>
                    <a:pt x="31" y="0"/>
                  </a:lnTo>
                  <a:lnTo>
                    <a:pt x="32" y="13"/>
                  </a:lnTo>
                  <a:lnTo>
                    <a:pt x="1" y="16"/>
                  </a:lnTo>
                  <a:lnTo>
                    <a:pt x="0" y="1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98" name="Freeform 395"/>
            <p:cNvSpPr>
              <a:spLocks/>
            </p:cNvSpPr>
            <p:nvPr/>
          </p:nvSpPr>
          <p:spPr bwMode="auto">
            <a:xfrm>
              <a:off x="2441" y="2906"/>
              <a:ext cx="1" cy="1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0"/>
                </a:cxn>
                <a:cxn ang="0">
                  <a:pos x="0" y="9"/>
                </a:cxn>
                <a:cxn ang="0">
                  <a:pos x="0" y="16"/>
                </a:cxn>
                <a:cxn ang="0">
                  <a:pos x="0" y="5"/>
                </a:cxn>
              </a:cxnLst>
              <a:rect l="0" t="0" r="r" b="b"/>
              <a:pathLst>
                <a:path w="1" h="17">
                  <a:moveTo>
                    <a:pt x="0" y="5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0" y="5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399" name="Freeform 396"/>
            <p:cNvSpPr>
              <a:spLocks/>
            </p:cNvSpPr>
            <p:nvPr/>
          </p:nvSpPr>
          <p:spPr bwMode="auto">
            <a:xfrm>
              <a:off x="2441" y="2916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0"/>
                </a:cxn>
                <a:cxn ang="0">
                  <a:pos x="16" y="0"/>
                </a:cxn>
                <a:cxn ang="0">
                  <a:pos x="16" y="9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9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00" name="Freeform 397"/>
            <p:cNvSpPr>
              <a:spLocks/>
            </p:cNvSpPr>
            <p:nvPr/>
          </p:nvSpPr>
          <p:spPr bwMode="auto">
            <a:xfrm>
              <a:off x="2441" y="2904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6"/>
                </a:cxn>
                <a:cxn ang="0">
                  <a:pos x="16" y="14"/>
                </a:cxn>
                <a:cxn ang="0">
                  <a:pos x="12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01" name="Freeform 398"/>
            <p:cNvSpPr>
              <a:spLocks/>
            </p:cNvSpPr>
            <p:nvPr/>
          </p:nvSpPr>
          <p:spPr bwMode="auto">
            <a:xfrm>
              <a:off x="2462" y="2904"/>
              <a:ext cx="17" cy="17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6" y="11"/>
                </a:cxn>
                <a:cxn ang="0">
                  <a:pos x="12" y="16"/>
                </a:cxn>
                <a:cxn ang="0">
                  <a:pos x="0" y="4"/>
                </a:cxn>
                <a:cxn ang="0">
                  <a:pos x="8" y="0"/>
                </a:cxn>
              </a:cxnLst>
              <a:rect l="0" t="0" r="r" b="b"/>
              <a:pathLst>
                <a:path w="17" h="17">
                  <a:moveTo>
                    <a:pt x="8" y="0"/>
                  </a:moveTo>
                  <a:lnTo>
                    <a:pt x="16" y="11"/>
                  </a:lnTo>
                  <a:lnTo>
                    <a:pt x="12" y="16"/>
                  </a:lnTo>
                  <a:lnTo>
                    <a:pt x="0" y="4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02" name="Freeform 399"/>
            <p:cNvSpPr>
              <a:spLocks/>
            </p:cNvSpPr>
            <p:nvPr/>
          </p:nvSpPr>
          <p:spPr bwMode="auto">
            <a:xfrm>
              <a:off x="2466" y="2915"/>
              <a:ext cx="17" cy="1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2" y="0"/>
                </a:cxn>
              </a:cxnLst>
              <a:rect l="0" t="0" r="r" b="b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03" name="Freeform 400"/>
            <p:cNvSpPr>
              <a:spLocks/>
            </p:cNvSpPr>
            <p:nvPr/>
          </p:nvSpPr>
          <p:spPr bwMode="auto">
            <a:xfrm>
              <a:off x="2486" y="2903"/>
              <a:ext cx="17" cy="1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6" y="10"/>
                </a:cxn>
                <a:cxn ang="0">
                  <a:pos x="10" y="16"/>
                </a:cxn>
                <a:cxn ang="0">
                  <a:pos x="0" y="5"/>
                </a:cxn>
                <a:cxn ang="0">
                  <a:pos x="5" y="0"/>
                </a:cxn>
              </a:cxnLst>
              <a:rect l="0" t="0" r="r" b="b"/>
              <a:pathLst>
                <a:path w="17" h="17">
                  <a:moveTo>
                    <a:pt x="5" y="0"/>
                  </a:moveTo>
                  <a:lnTo>
                    <a:pt x="16" y="10"/>
                  </a:lnTo>
                  <a:lnTo>
                    <a:pt x="10" y="1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04" name="Freeform 401"/>
            <p:cNvSpPr>
              <a:spLocks/>
            </p:cNvSpPr>
            <p:nvPr/>
          </p:nvSpPr>
          <p:spPr bwMode="auto">
            <a:xfrm>
              <a:off x="2490" y="2915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" y="0"/>
                </a:cxn>
                <a:cxn ang="0">
                  <a:pos x="14" y="0"/>
                </a:cxn>
                <a:cxn ang="0">
                  <a:pos x="16" y="16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1" y="0"/>
                  </a:lnTo>
                  <a:lnTo>
                    <a:pt x="14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05" name="Freeform 402"/>
            <p:cNvSpPr>
              <a:spLocks/>
            </p:cNvSpPr>
            <p:nvPr/>
          </p:nvSpPr>
          <p:spPr bwMode="auto">
            <a:xfrm>
              <a:off x="2510" y="2901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0"/>
                </a:cxn>
                <a:cxn ang="0">
                  <a:pos x="16" y="1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16" y="10"/>
                  </a:lnTo>
                  <a:lnTo>
                    <a:pt x="16" y="1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06" name="Freeform 403"/>
            <p:cNvSpPr>
              <a:spLocks/>
            </p:cNvSpPr>
            <p:nvPr/>
          </p:nvSpPr>
          <p:spPr bwMode="auto">
            <a:xfrm>
              <a:off x="2514" y="2910"/>
              <a:ext cx="17" cy="17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0" y="16"/>
                </a:cxn>
                <a:cxn ang="0">
                  <a:pos x="16" y="13"/>
                </a:cxn>
                <a:cxn ang="0">
                  <a:pos x="14" y="0"/>
                </a:cxn>
                <a:cxn ang="0">
                  <a:pos x="1" y="5"/>
                </a:cxn>
              </a:cxnLst>
              <a:rect l="0" t="0" r="r" b="b"/>
              <a:pathLst>
                <a:path w="17" h="17">
                  <a:moveTo>
                    <a:pt x="1" y="5"/>
                  </a:moveTo>
                  <a:lnTo>
                    <a:pt x="0" y="16"/>
                  </a:lnTo>
                  <a:lnTo>
                    <a:pt x="16" y="13"/>
                  </a:lnTo>
                  <a:lnTo>
                    <a:pt x="14" y="0"/>
                  </a:lnTo>
                  <a:lnTo>
                    <a:pt x="1" y="5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07" name="Freeform 404"/>
            <p:cNvSpPr>
              <a:spLocks/>
            </p:cNvSpPr>
            <p:nvPr/>
          </p:nvSpPr>
          <p:spPr bwMode="auto">
            <a:xfrm>
              <a:off x="2532" y="2901"/>
              <a:ext cx="17" cy="17"/>
            </a:xfrm>
            <a:custGeom>
              <a:avLst/>
              <a:gdLst/>
              <a:ahLst/>
              <a:cxnLst>
                <a:cxn ang="0">
                  <a:pos x="16" y="10"/>
                </a:cxn>
                <a:cxn ang="0">
                  <a:pos x="10" y="16"/>
                </a:cxn>
                <a:cxn ang="0">
                  <a:pos x="0" y="4"/>
                </a:cxn>
                <a:cxn ang="0">
                  <a:pos x="2" y="0"/>
                </a:cxn>
                <a:cxn ang="0">
                  <a:pos x="16" y="10"/>
                </a:cxn>
              </a:cxnLst>
              <a:rect l="0" t="0" r="r" b="b"/>
              <a:pathLst>
                <a:path w="17" h="17">
                  <a:moveTo>
                    <a:pt x="16" y="10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2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08" name="Freeform 405"/>
            <p:cNvSpPr>
              <a:spLocks/>
            </p:cNvSpPr>
            <p:nvPr/>
          </p:nvSpPr>
          <p:spPr bwMode="auto">
            <a:xfrm>
              <a:off x="2538" y="2910"/>
              <a:ext cx="17" cy="17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0" y="16"/>
                </a:cxn>
                <a:cxn ang="0">
                  <a:pos x="16" y="12"/>
                </a:cxn>
                <a:cxn ang="0">
                  <a:pos x="14" y="0"/>
                </a:cxn>
                <a:cxn ang="0">
                  <a:pos x="1" y="3"/>
                </a:cxn>
              </a:cxnLst>
              <a:rect l="0" t="0" r="r" b="b"/>
              <a:pathLst>
                <a:path w="17" h="17">
                  <a:moveTo>
                    <a:pt x="1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4" y="0"/>
                  </a:lnTo>
                  <a:lnTo>
                    <a:pt x="1" y="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09" name="Freeform 406"/>
            <p:cNvSpPr>
              <a:spLocks/>
            </p:cNvSpPr>
            <p:nvPr/>
          </p:nvSpPr>
          <p:spPr bwMode="auto">
            <a:xfrm>
              <a:off x="2557" y="2901"/>
              <a:ext cx="17" cy="17"/>
            </a:xfrm>
            <a:custGeom>
              <a:avLst/>
              <a:gdLst/>
              <a:ahLst/>
              <a:cxnLst>
                <a:cxn ang="0">
                  <a:pos x="16" y="10"/>
                </a:cxn>
                <a:cxn ang="0">
                  <a:pos x="9" y="16"/>
                </a:cxn>
                <a:cxn ang="0">
                  <a:pos x="0" y="3"/>
                </a:cxn>
                <a:cxn ang="0">
                  <a:pos x="6" y="0"/>
                </a:cxn>
                <a:cxn ang="0">
                  <a:pos x="16" y="10"/>
                </a:cxn>
              </a:cxnLst>
              <a:rect l="0" t="0" r="r" b="b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3"/>
                  </a:lnTo>
                  <a:lnTo>
                    <a:pt x="6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10" name="Freeform 407"/>
            <p:cNvSpPr>
              <a:spLocks/>
            </p:cNvSpPr>
            <p:nvPr/>
          </p:nvSpPr>
          <p:spPr bwMode="auto">
            <a:xfrm>
              <a:off x="2562" y="2910"/>
              <a:ext cx="17" cy="17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0" y="16"/>
                </a:cxn>
                <a:cxn ang="0">
                  <a:pos x="16" y="12"/>
                </a:cxn>
                <a:cxn ang="0">
                  <a:pos x="16" y="0"/>
                </a:cxn>
                <a:cxn ang="0">
                  <a:pos x="2" y="3"/>
                </a:cxn>
              </a:cxnLst>
              <a:rect l="0" t="0" r="r" b="b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11" name="Freeform 408"/>
            <p:cNvSpPr>
              <a:spLocks/>
            </p:cNvSpPr>
            <p:nvPr/>
          </p:nvSpPr>
          <p:spPr bwMode="auto">
            <a:xfrm>
              <a:off x="2330" y="2940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8" y="16"/>
                </a:cxn>
                <a:cxn ang="0">
                  <a:pos x="9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3" y="0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8" y="16"/>
                  </a:lnTo>
                  <a:lnTo>
                    <a:pt x="9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3" y="0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12" name="Freeform 409"/>
            <p:cNvSpPr>
              <a:spLocks/>
            </p:cNvSpPr>
            <p:nvPr/>
          </p:nvSpPr>
          <p:spPr bwMode="auto">
            <a:xfrm>
              <a:off x="2325" y="2926"/>
              <a:ext cx="17" cy="17"/>
            </a:xfrm>
            <a:custGeom>
              <a:avLst/>
              <a:gdLst/>
              <a:ahLst/>
              <a:cxnLst>
                <a:cxn ang="0">
                  <a:pos x="16" y="10"/>
                </a:cxn>
                <a:cxn ang="0">
                  <a:pos x="9" y="16"/>
                </a:cxn>
                <a:cxn ang="0">
                  <a:pos x="0" y="4"/>
                </a:cxn>
                <a:cxn ang="0">
                  <a:pos x="9" y="0"/>
                </a:cxn>
                <a:cxn ang="0">
                  <a:pos x="16" y="10"/>
                </a:cxn>
              </a:cxnLst>
              <a:rect l="0" t="0" r="r" b="b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4"/>
                  </a:lnTo>
                  <a:lnTo>
                    <a:pt x="9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13" name="Freeform 410"/>
            <p:cNvSpPr>
              <a:spLocks/>
            </p:cNvSpPr>
            <p:nvPr/>
          </p:nvSpPr>
          <p:spPr bwMode="auto">
            <a:xfrm>
              <a:off x="2330" y="2926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6"/>
                </a:cxn>
                <a:cxn ang="0">
                  <a:pos x="16" y="14"/>
                </a:cxn>
                <a:cxn ang="0">
                  <a:pos x="13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14" name="Freeform 411"/>
            <p:cNvSpPr>
              <a:spLocks/>
            </p:cNvSpPr>
            <p:nvPr/>
          </p:nvSpPr>
          <p:spPr bwMode="auto">
            <a:xfrm>
              <a:off x="2356" y="2934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2"/>
                </a:cxn>
                <a:cxn ang="0">
                  <a:pos x="15" y="0"/>
                </a:cxn>
                <a:cxn ang="0">
                  <a:pos x="16" y="13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15" name="Freeform 412"/>
            <p:cNvSpPr>
              <a:spLocks/>
            </p:cNvSpPr>
            <p:nvPr/>
          </p:nvSpPr>
          <p:spPr bwMode="auto">
            <a:xfrm>
              <a:off x="2354" y="2926"/>
              <a:ext cx="17" cy="17"/>
            </a:xfrm>
            <a:custGeom>
              <a:avLst/>
              <a:gdLst/>
              <a:ahLst/>
              <a:cxnLst>
                <a:cxn ang="0">
                  <a:pos x="8" y="16"/>
                </a:cxn>
                <a:cxn ang="0">
                  <a:pos x="0" y="4"/>
                </a:cxn>
                <a:cxn ang="0">
                  <a:pos x="8" y="0"/>
                </a:cxn>
                <a:cxn ang="0">
                  <a:pos x="16" y="9"/>
                </a:cxn>
                <a:cxn ang="0">
                  <a:pos x="8" y="16"/>
                </a:cxn>
              </a:cxnLst>
              <a:rect l="0" t="0" r="r" b="b"/>
              <a:pathLst>
                <a:path w="17" h="17">
                  <a:moveTo>
                    <a:pt x="8" y="16"/>
                  </a:move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16" name="Freeform 413"/>
            <p:cNvSpPr>
              <a:spLocks/>
            </p:cNvSpPr>
            <p:nvPr/>
          </p:nvSpPr>
          <p:spPr bwMode="auto">
            <a:xfrm>
              <a:off x="2356" y="2926"/>
              <a:ext cx="17" cy="17"/>
            </a:xfrm>
            <a:custGeom>
              <a:avLst/>
              <a:gdLst/>
              <a:ahLst/>
              <a:cxnLst>
                <a:cxn ang="0">
                  <a:pos x="2" y="16"/>
                </a:cxn>
                <a:cxn ang="0">
                  <a:pos x="0" y="2"/>
                </a:cxn>
                <a:cxn ang="0">
                  <a:pos x="13" y="0"/>
                </a:cxn>
                <a:cxn ang="0">
                  <a:pos x="16" y="16"/>
                </a:cxn>
                <a:cxn ang="0">
                  <a:pos x="2" y="16"/>
                </a:cxn>
              </a:cxnLst>
              <a:rect l="0" t="0" r="r" b="b"/>
              <a:pathLst>
                <a:path w="17" h="17">
                  <a:moveTo>
                    <a:pt x="2" y="16"/>
                  </a:moveTo>
                  <a:lnTo>
                    <a:pt x="0" y="2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17" name="Freeform 414"/>
            <p:cNvSpPr>
              <a:spLocks/>
            </p:cNvSpPr>
            <p:nvPr/>
          </p:nvSpPr>
          <p:spPr bwMode="auto">
            <a:xfrm>
              <a:off x="2382" y="2934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2"/>
                </a:cxn>
                <a:cxn ang="0">
                  <a:pos x="15" y="0"/>
                </a:cxn>
                <a:cxn ang="0">
                  <a:pos x="16" y="13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2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18" name="Freeform 415"/>
            <p:cNvSpPr>
              <a:spLocks/>
            </p:cNvSpPr>
            <p:nvPr/>
          </p:nvSpPr>
          <p:spPr bwMode="auto">
            <a:xfrm>
              <a:off x="2380" y="2926"/>
              <a:ext cx="17" cy="17"/>
            </a:xfrm>
            <a:custGeom>
              <a:avLst/>
              <a:gdLst/>
              <a:ahLst/>
              <a:cxnLst>
                <a:cxn ang="0">
                  <a:pos x="16" y="9"/>
                </a:cxn>
                <a:cxn ang="0">
                  <a:pos x="8" y="16"/>
                </a:cxn>
                <a:cxn ang="0">
                  <a:pos x="0" y="4"/>
                </a:cxn>
                <a:cxn ang="0">
                  <a:pos x="8" y="0"/>
                </a:cxn>
                <a:cxn ang="0">
                  <a:pos x="16" y="9"/>
                </a:cxn>
              </a:cxnLst>
              <a:rect l="0" t="0" r="r" b="b"/>
              <a:pathLst>
                <a:path w="17" h="17">
                  <a:moveTo>
                    <a:pt x="16" y="9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19" name="Freeform 416"/>
            <p:cNvSpPr>
              <a:spLocks/>
            </p:cNvSpPr>
            <p:nvPr/>
          </p:nvSpPr>
          <p:spPr bwMode="auto">
            <a:xfrm>
              <a:off x="2382" y="2924"/>
              <a:ext cx="17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16"/>
                </a:cxn>
                <a:cxn ang="0">
                  <a:pos x="16" y="14"/>
                </a:cxn>
                <a:cxn ang="0">
                  <a:pos x="13" y="0"/>
                </a:cxn>
                <a:cxn ang="0">
                  <a:pos x="0" y="2"/>
                </a:cxn>
              </a:cxnLst>
              <a:rect l="0" t="0" r="r" b="b"/>
              <a:pathLst>
                <a:path w="17" h="17">
                  <a:moveTo>
                    <a:pt x="0" y="2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20" name="Freeform 417"/>
            <p:cNvSpPr>
              <a:spLocks/>
            </p:cNvSpPr>
            <p:nvPr/>
          </p:nvSpPr>
          <p:spPr bwMode="auto">
            <a:xfrm>
              <a:off x="2302" y="2926"/>
              <a:ext cx="1" cy="1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0" y="16"/>
                </a:cxn>
                <a:cxn ang="0">
                  <a:pos x="0" y="5"/>
                </a:cxn>
              </a:cxnLst>
              <a:rect l="0" t="0" r="r" b="b"/>
              <a:pathLst>
                <a:path w="1" h="17">
                  <a:moveTo>
                    <a:pt x="0" y="5"/>
                  </a:moveTo>
                  <a:lnTo>
                    <a:pt x="0" y="0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0" y="5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21" name="Freeform 418"/>
            <p:cNvSpPr>
              <a:spLocks/>
            </p:cNvSpPr>
            <p:nvPr/>
          </p:nvSpPr>
          <p:spPr bwMode="auto">
            <a:xfrm>
              <a:off x="2304" y="2940"/>
              <a:ext cx="18" cy="17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17" y="0"/>
                </a:cxn>
                <a:cxn ang="0">
                  <a:pos x="3" y="0"/>
                </a:cxn>
              </a:cxnLst>
              <a:rect l="0" t="0" r="r" b="b"/>
              <a:pathLst>
                <a:path w="18" h="17">
                  <a:moveTo>
                    <a:pt x="3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7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22" name="Freeform 419"/>
            <p:cNvSpPr>
              <a:spLocks/>
            </p:cNvSpPr>
            <p:nvPr/>
          </p:nvSpPr>
          <p:spPr bwMode="auto">
            <a:xfrm>
              <a:off x="2410" y="2933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0"/>
                </a:cxn>
                <a:cxn ang="0">
                  <a:pos x="16" y="0"/>
                </a:cxn>
                <a:cxn ang="0">
                  <a:pos x="14" y="16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4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23" name="Freeform 420"/>
            <p:cNvSpPr>
              <a:spLocks/>
            </p:cNvSpPr>
            <p:nvPr/>
          </p:nvSpPr>
          <p:spPr bwMode="auto">
            <a:xfrm>
              <a:off x="2406" y="2924"/>
              <a:ext cx="1" cy="17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0" y="16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0" y="9"/>
                </a:cxn>
              </a:cxnLst>
              <a:rect l="0" t="0" r="r" b="b"/>
              <a:pathLst>
                <a:path w="1" h="17">
                  <a:moveTo>
                    <a:pt x="0" y="9"/>
                  </a:moveTo>
                  <a:lnTo>
                    <a:pt x="0" y="16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9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24" name="Freeform 421"/>
            <p:cNvSpPr>
              <a:spLocks/>
            </p:cNvSpPr>
            <p:nvPr/>
          </p:nvSpPr>
          <p:spPr bwMode="auto">
            <a:xfrm>
              <a:off x="2410" y="2921"/>
              <a:ext cx="17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16"/>
                </a:cxn>
                <a:cxn ang="0">
                  <a:pos x="16" y="14"/>
                </a:cxn>
                <a:cxn ang="0">
                  <a:pos x="13" y="0"/>
                </a:cxn>
                <a:cxn ang="0">
                  <a:pos x="0" y="2"/>
                </a:cxn>
              </a:cxnLst>
              <a:rect l="0" t="0" r="r" b="b"/>
              <a:pathLst>
                <a:path w="17" h="17">
                  <a:moveTo>
                    <a:pt x="0" y="2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25" name="Freeform 422"/>
            <p:cNvSpPr>
              <a:spLocks/>
            </p:cNvSpPr>
            <p:nvPr/>
          </p:nvSpPr>
          <p:spPr bwMode="auto">
            <a:xfrm>
              <a:off x="2458" y="2917"/>
              <a:ext cx="19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6"/>
                </a:cxn>
                <a:cxn ang="0">
                  <a:pos x="18" y="14"/>
                </a:cxn>
                <a:cxn ang="0">
                  <a:pos x="13" y="0"/>
                </a:cxn>
                <a:cxn ang="0">
                  <a:pos x="0" y="0"/>
                </a:cxn>
              </a:cxnLst>
              <a:rect l="0" t="0" r="r" b="b"/>
              <a:pathLst>
                <a:path w="19" h="17">
                  <a:moveTo>
                    <a:pt x="0" y="0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26" name="Freeform 423"/>
            <p:cNvSpPr>
              <a:spLocks/>
            </p:cNvSpPr>
            <p:nvPr/>
          </p:nvSpPr>
          <p:spPr bwMode="auto">
            <a:xfrm>
              <a:off x="2434" y="2920"/>
              <a:ext cx="1" cy="1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0"/>
                </a:cxn>
                <a:cxn ang="0">
                  <a:pos x="0" y="9"/>
                </a:cxn>
                <a:cxn ang="0">
                  <a:pos x="0" y="16"/>
                </a:cxn>
                <a:cxn ang="0">
                  <a:pos x="0" y="6"/>
                </a:cxn>
              </a:cxnLst>
              <a:rect l="0" t="0" r="r" b="b"/>
              <a:pathLst>
                <a:path w="1" h="17">
                  <a:moveTo>
                    <a:pt x="0" y="6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6"/>
                  </a:lnTo>
                  <a:lnTo>
                    <a:pt x="0" y="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27" name="Freeform 424"/>
            <p:cNvSpPr>
              <a:spLocks/>
            </p:cNvSpPr>
            <p:nvPr/>
          </p:nvSpPr>
          <p:spPr bwMode="auto">
            <a:xfrm>
              <a:off x="2434" y="2928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0"/>
                </a:cxn>
                <a:cxn ang="0">
                  <a:pos x="16" y="0"/>
                </a:cxn>
                <a:cxn ang="0">
                  <a:pos x="16" y="10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0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28" name="Freeform 425"/>
            <p:cNvSpPr>
              <a:spLocks/>
            </p:cNvSpPr>
            <p:nvPr/>
          </p:nvSpPr>
          <p:spPr bwMode="auto">
            <a:xfrm>
              <a:off x="2434" y="2917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" y="16"/>
                </a:cxn>
                <a:cxn ang="0">
                  <a:pos x="16" y="16"/>
                </a:cxn>
                <a:cxn ang="0">
                  <a:pos x="12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29" name="Freeform 426"/>
            <p:cNvSpPr>
              <a:spLocks/>
            </p:cNvSpPr>
            <p:nvPr/>
          </p:nvSpPr>
          <p:spPr bwMode="auto">
            <a:xfrm>
              <a:off x="2456" y="2917"/>
              <a:ext cx="17" cy="1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6" y="12"/>
                </a:cxn>
                <a:cxn ang="0">
                  <a:pos x="8" y="16"/>
                </a:cxn>
                <a:cxn ang="0">
                  <a:pos x="0" y="7"/>
                </a:cxn>
                <a:cxn ang="0">
                  <a:pos x="4" y="0"/>
                </a:cxn>
              </a:cxnLst>
              <a:rect l="0" t="0" r="r" b="b"/>
              <a:pathLst>
                <a:path w="17" h="17">
                  <a:moveTo>
                    <a:pt x="4" y="0"/>
                  </a:moveTo>
                  <a:lnTo>
                    <a:pt x="16" y="12"/>
                  </a:lnTo>
                  <a:lnTo>
                    <a:pt x="8" y="16"/>
                  </a:lnTo>
                  <a:lnTo>
                    <a:pt x="0" y="7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30" name="Freeform 427"/>
            <p:cNvSpPr>
              <a:spLocks/>
            </p:cNvSpPr>
            <p:nvPr/>
          </p:nvSpPr>
          <p:spPr bwMode="auto">
            <a:xfrm>
              <a:off x="2458" y="2928"/>
              <a:ext cx="19" cy="17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16"/>
                </a:cxn>
                <a:cxn ang="0">
                  <a:pos x="18" y="12"/>
                </a:cxn>
                <a:cxn ang="0">
                  <a:pos x="18" y="0"/>
                </a:cxn>
                <a:cxn ang="0">
                  <a:pos x="3" y="0"/>
                </a:cxn>
              </a:cxnLst>
              <a:rect l="0" t="0" r="r" b="b"/>
              <a:pathLst>
                <a:path w="19" h="17">
                  <a:moveTo>
                    <a:pt x="3" y="0"/>
                  </a:moveTo>
                  <a:lnTo>
                    <a:pt x="0" y="16"/>
                  </a:lnTo>
                  <a:lnTo>
                    <a:pt x="18" y="12"/>
                  </a:lnTo>
                  <a:lnTo>
                    <a:pt x="18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31" name="Freeform 428"/>
            <p:cNvSpPr>
              <a:spLocks/>
            </p:cNvSpPr>
            <p:nvPr/>
          </p:nvSpPr>
          <p:spPr bwMode="auto">
            <a:xfrm>
              <a:off x="2480" y="2917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6"/>
                </a:cxn>
                <a:cxn ang="0">
                  <a:pos x="16" y="14"/>
                </a:cxn>
                <a:cxn ang="0">
                  <a:pos x="13" y="0"/>
                </a:cxn>
                <a:cxn ang="0">
                  <a:pos x="0" y="0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6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32" name="Freeform 429"/>
            <p:cNvSpPr>
              <a:spLocks/>
            </p:cNvSpPr>
            <p:nvPr/>
          </p:nvSpPr>
          <p:spPr bwMode="auto">
            <a:xfrm>
              <a:off x="2506" y="2915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5" y="16"/>
                </a:cxn>
                <a:cxn ang="0">
                  <a:pos x="16" y="14"/>
                </a:cxn>
                <a:cxn ang="0">
                  <a:pos x="12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33" name="Freeform 430"/>
            <p:cNvSpPr>
              <a:spLocks/>
            </p:cNvSpPr>
            <p:nvPr/>
          </p:nvSpPr>
          <p:spPr bwMode="auto">
            <a:xfrm>
              <a:off x="2528" y="2915"/>
              <a:ext cx="19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5" y="16"/>
                </a:cxn>
                <a:cxn ang="0">
                  <a:pos x="18" y="14"/>
                </a:cxn>
                <a:cxn ang="0">
                  <a:pos x="12" y="0"/>
                </a:cxn>
                <a:cxn ang="0">
                  <a:pos x="0" y="1"/>
                </a:cxn>
              </a:cxnLst>
              <a:rect l="0" t="0" r="r" b="b"/>
              <a:pathLst>
                <a:path w="19" h="17">
                  <a:moveTo>
                    <a:pt x="0" y="1"/>
                  </a:moveTo>
                  <a:lnTo>
                    <a:pt x="5" y="16"/>
                  </a:lnTo>
                  <a:lnTo>
                    <a:pt x="18" y="14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34" name="Freeform 431"/>
            <p:cNvSpPr>
              <a:spLocks/>
            </p:cNvSpPr>
            <p:nvPr/>
          </p:nvSpPr>
          <p:spPr bwMode="auto">
            <a:xfrm>
              <a:off x="2553" y="2911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" y="16"/>
                </a:cxn>
                <a:cxn ang="0">
                  <a:pos x="16" y="14"/>
                </a:cxn>
                <a:cxn ang="0">
                  <a:pos x="11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3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35" name="Freeform 432"/>
            <p:cNvSpPr>
              <a:spLocks/>
            </p:cNvSpPr>
            <p:nvPr/>
          </p:nvSpPr>
          <p:spPr bwMode="auto">
            <a:xfrm>
              <a:off x="2480" y="2917"/>
              <a:ext cx="17" cy="17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6" y="11"/>
                </a:cxn>
                <a:cxn ang="0">
                  <a:pos x="8" y="16"/>
                </a:cxn>
                <a:cxn ang="0">
                  <a:pos x="0" y="6"/>
                </a:cxn>
                <a:cxn ang="0">
                  <a:pos x="8" y="0"/>
                </a:cxn>
              </a:cxnLst>
              <a:rect l="0" t="0" r="r" b="b"/>
              <a:pathLst>
                <a:path w="17" h="17">
                  <a:moveTo>
                    <a:pt x="8" y="0"/>
                  </a:moveTo>
                  <a:lnTo>
                    <a:pt x="16" y="11"/>
                  </a:lnTo>
                  <a:lnTo>
                    <a:pt x="8" y="16"/>
                  </a:lnTo>
                  <a:lnTo>
                    <a:pt x="0" y="6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36" name="Freeform 433"/>
            <p:cNvSpPr>
              <a:spLocks/>
            </p:cNvSpPr>
            <p:nvPr/>
          </p:nvSpPr>
          <p:spPr bwMode="auto">
            <a:xfrm>
              <a:off x="2482" y="2926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" y="2"/>
                </a:cxn>
                <a:cxn ang="0">
                  <a:pos x="14" y="0"/>
                </a:cxn>
                <a:cxn ang="0">
                  <a:pos x="16" y="13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1" y="2"/>
                  </a:lnTo>
                  <a:lnTo>
                    <a:pt x="14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37" name="Freeform 434"/>
            <p:cNvSpPr>
              <a:spLocks/>
            </p:cNvSpPr>
            <p:nvPr/>
          </p:nvSpPr>
          <p:spPr bwMode="auto">
            <a:xfrm>
              <a:off x="2504" y="2915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2"/>
                </a:cxn>
                <a:cxn ang="0">
                  <a:pos x="16" y="16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16" y="12"/>
                  </a:lnTo>
                  <a:lnTo>
                    <a:pt x="16" y="16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38" name="Freeform 435"/>
            <p:cNvSpPr>
              <a:spLocks/>
            </p:cNvSpPr>
            <p:nvPr/>
          </p:nvSpPr>
          <p:spPr bwMode="auto">
            <a:xfrm>
              <a:off x="2510" y="2926"/>
              <a:ext cx="17" cy="1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14" y="0"/>
                </a:cxn>
                <a:cxn ang="0">
                  <a:pos x="2" y="0"/>
                </a:cxn>
              </a:cxnLst>
              <a:rect l="0" t="0" r="r" b="b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4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39" name="Freeform 436"/>
            <p:cNvSpPr>
              <a:spLocks/>
            </p:cNvSpPr>
            <p:nvPr/>
          </p:nvSpPr>
          <p:spPr bwMode="auto">
            <a:xfrm>
              <a:off x="2526" y="2915"/>
              <a:ext cx="17" cy="17"/>
            </a:xfrm>
            <a:custGeom>
              <a:avLst/>
              <a:gdLst/>
              <a:ahLst/>
              <a:cxnLst>
                <a:cxn ang="0">
                  <a:pos x="16" y="11"/>
                </a:cxn>
                <a:cxn ang="0">
                  <a:pos x="10" y="16"/>
                </a:cxn>
                <a:cxn ang="0">
                  <a:pos x="0" y="4"/>
                </a:cxn>
                <a:cxn ang="0">
                  <a:pos x="5" y="0"/>
                </a:cxn>
                <a:cxn ang="0">
                  <a:pos x="16" y="11"/>
                </a:cxn>
              </a:cxnLst>
              <a:rect l="0" t="0" r="r" b="b"/>
              <a:pathLst>
                <a:path w="17" h="17">
                  <a:moveTo>
                    <a:pt x="16" y="11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5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40" name="Freeform 437"/>
            <p:cNvSpPr>
              <a:spLocks/>
            </p:cNvSpPr>
            <p:nvPr/>
          </p:nvSpPr>
          <p:spPr bwMode="auto">
            <a:xfrm>
              <a:off x="2532" y="2926"/>
              <a:ext cx="17" cy="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2" y="0"/>
                </a:cxn>
              </a:cxnLst>
              <a:rect l="0" t="0" r="r" b="b"/>
              <a:pathLst>
                <a:path w="17" h="1">
                  <a:moveTo>
                    <a:pt x="2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41" name="Freeform 438"/>
            <p:cNvSpPr>
              <a:spLocks/>
            </p:cNvSpPr>
            <p:nvPr/>
          </p:nvSpPr>
          <p:spPr bwMode="auto">
            <a:xfrm>
              <a:off x="2550" y="2915"/>
              <a:ext cx="17" cy="17"/>
            </a:xfrm>
            <a:custGeom>
              <a:avLst/>
              <a:gdLst/>
              <a:ahLst/>
              <a:cxnLst>
                <a:cxn ang="0">
                  <a:pos x="16" y="11"/>
                </a:cxn>
                <a:cxn ang="0">
                  <a:pos x="10" y="16"/>
                </a:cxn>
                <a:cxn ang="0">
                  <a:pos x="0" y="2"/>
                </a:cxn>
                <a:cxn ang="0">
                  <a:pos x="5" y="0"/>
                </a:cxn>
                <a:cxn ang="0">
                  <a:pos x="16" y="11"/>
                </a:cxn>
              </a:cxnLst>
              <a:rect l="0" t="0" r="r" b="b"/>
              <a:pathLst>
                <a:path w="17" h="17">
                  <a:moveTo>
                    <a:pt x="16" y="11"/>
                  </a:moveTo>
                  <a:lnTo>
                    <a:pt x="10" y="16"/>
                  </a:lnTo>
                  <a:lnTo>
                    <a:pt x="0" y="2"/>
                  </a:lnTo>
                  <a:lnTo>
                    <a:pt x="5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42" name="Freeform 439"/>
            <p:cNvSpPr>
              <a:spLocks/>
            </p:cNvSpPr>
            <p:nvPr/>
          </p:nvSpPr>
          <p:spPr bwMode="auto">
            <a:xfrm>
              <a:off x="2557" y="2926"/>
              <a:ext cx="17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" y="0"/>
                </a:cxn>
              </a:cxnLst>
              <a:rect l="0" t="0" r="r" b="b"/>
              <a:pathLst>
                <a:path w="17" h="1">
                  <a:moveTo>
                    <a:pt x="1" y="0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43" name="Freeform 440"/>
            <p:cNvSpPr>
              <a:spLocks/>
            </p:cNvSpPr>
            <p:nvPr/>
          </p:nvSpPr>
          <p:spPr bwMode="auto">
            <a:xfrm>
              <a:off x="2576" y="2911"/>
              <a:ext cx="17" cy="17"/>
            </a:xfrm>
            <a:custGeom>
              <a:avLst/>
              <a:gdLst/>
              <a:ahLst/>
              <a:cxnLst>
                <a:cxn ang="0">
                  <a:pos x="16" y="11"/>
                </a:cxn>
                <a:cxn ang="0">
                  <a:pos x="12" y="16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6" y="11"/>
                </a:cxn>
              </a:cxnLst>
              <a:rect l="0" t="0" r="r" b="b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3"/>
                  </a:lnTo>
                  <a:lnTo>
                    <a:pt x="3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44" name="Freeform 441"/>
            <p:cNvSpPr>
              <a:spLocks/>
            </p:cNvSpPr>
            <p:nvPr/>
          </p:nvSpPr>
          <p:spPr bwMode="auto">
            <a:xfrm>
              <a:off x="2581" y="2921"/>
              <a:ext cx="17" cy="17"/>
            </a:xfrm>
            <a:custGeom>
              <a:avLst/>
              <a:gdLst/>
              <a:ahLst/>
              <a:cxnLst>
                <a:cxn ang="0">
                  <a:pos x="1" y="6"/>
                </a:cxn>
                <a:cxn ang="0">
                  <a:pos x="0" y="16"/>
                </a:cxn>
                <a:cxn ang="0">
                  <a:pos x="16" y="12"/>
                </a:cxn>
                <a:cxn ang="0">
                  <a:pos x="16" y="0"/>
                </a:cxn>
                <a:cxn ang="0">
                  <a:pos x="1" y="6"/>
                </a:cxn>
              </a:cxnLst>
              <a:rect l="0" t="0" r="r" b="b"/>
              <a:pathLst>
                <a:path w="17" h="17">
                  <a:moveTo>
                    <a:pt x="1" y="6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1" y="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45" name="Freeform 442"/>
            <p:cNvSpPr>
              <a:spLocks/>
            </p:cNvSpPr>
            <p:nvPr/>
          </p:nvSpPr>
          <p:spPr bwMode="auto">
            <a:xfrm>
              <a:off x="2321" y="2955"/>
              <a:ext cx="20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8" y="12"/>
                </a:cxn>
                <a:cxn ang="0">
                  <a:pos x="11" y="12"/>
                </a:cxn>
                <a:cxn ang="0">
                  <a:pos x="19" y="12"/>
                </a:cxn>
                <a:cxn ang="0">
                  <a:pos x="19" y="0"/>
                </a:cxn>
                <a:cxn ang="0">
                  <a:pos x="4" y="4"/>
                </a:cxn>
                <a:cxn ang="0">
                  <a:pos x="0" y="16"/>
                </a:cxn>
              </a:cxnLst>
              <a:rect l="0" t="0" r="r" b="b"/>
              <a:pathLst>
                <a:path w="20" h="17">
                  <a:moveTo>
                    <a:pt x="0" y="16"/>
                  </a:moveTo>
                  <a:lnTo>
                    <a:pt x="8" y="12"/>
                  </a:lnTo>
                  <a:lnTo>
                    <a:pt x="11" y="12"/>
                  </a:lnTo>
                  <a:lnTo>
                    <a:pt x="19" y="12"/>
                  </a:lnTo>
                  <a:lnTo>
                    <a:pt x="19" y="0"/>
                  </a:lnTo>
                  <a:lnTo>
                    <a:pt x="4" y="4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46" name="Freeform 443"/>
            <p:cNvSpPr>
              <a:spLocks/>
            </p:cNvSpPr>
            <p:nvPr/>
          </p:nvSpPr>
          <p:spPr bwMode="auto">
            <a:xfrm>
              <a:off x="2316" y="2942"/>
              <a:ext cx="17" cy="18"/>
            </a:xfrm>
            <a:custGeom>
              <a:avLst/>
              <a:gdLst/>
              <a:ahLst/>
              <a:cxnLst>
                <a:cxn ang="0">
                  <a:pos x="16" y="12"/>
                </a:cxn>
                <a:cxn ang="0">
                  <a:pos x="3" y="17"/>
                </a:cxn>
                <a:cxn ang="0">
                  <a:pos x="6" y="17"/>
                </a:cxn>
                <a:cxn ang="0">
                  <a:pos x="0" y="5"/>
                </a:cxn>
                <a:cxn ang="0">
                  <a:pos x="12" y="0"/>
                </a:cxn>
                <a:cxn ang="0">
                  <a:pos x="16" y="12"/>
                </a:cxn>
              </a:cxnLst>
              <a:rect l="0" t="0" r="r" b="b"/>
              <a:pathLst>
                <a:path w="17" h="18">
                  <a:moveTo>
                    <a:pt x="16" y="12"/>
                  </a:moveTo>
                  <a:lnTo>
                    <a:pt x="3" y="17"/>
                  </a:lnTo>
                  <a:lnTo>
                    <a:pt x="6" y="17"/>
                  </a:lnTo>
                  <a:lnTo>
                    <a:pt x="0" y="5"/>
                  </a:lnTo>
                  <a:lnTo>
                    <a:pt x="12" y="0"/>
                  </a:lnTo>
                  <a:lnTo>
                    <a:pt x="16" y="12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47" name="Freeform 444"/>
            <p:cNvSpPr>
              <a:spLocks/>
            </p:cNvSpPr>
            <p:nvPr/>
          </p:nvSpPr>
          <p:spPr bwMode="auto">
            <a:xfrm>
              <a:off x="2321" y="2942"/>
              <a:ext cx="20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6"/>
                </a:cxn>
                <a:cxn ang="0">
                  <a:pos x="19" y="14"/>
                </a:cxn>
                <a:cxn ang="0">
                  <a:pos x="15" y="0"/>
                </a:cxn>
                <a:cxn ang="0">
                  <a:pos x="0" y="1"/>
                </a:cxn>
              </a:cxnLst>
              <a:rect l="0" t="0" r="r" b="b"/>
              <a:pathLst>
                <a:path w="20" h="17">
                  <a:moveTo>
                    <a:pt x="0" y="1"/>
                  </a:moveTo>
                  <a:lnTo>
                    <a:pt x="2" y="16"/>
                  </a:lnTo>
                  <a:lnTo>
                    <a:pt x="19" y="14"/>
                  </a:lnTo>
                  <a:lnTo>
                    <a:pt x="15" y="0"/>
                  </a:lnTo>
                  <a:lnTo>
                    <a:pt x="0" y="1"/>
                  </a:lnTo>
                </a:path>
              </a:pathLst>
            </a:custGeom>
            <a:solidFill>
              <a:srgbClr val="F0F0F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48" name="Freeform 445"/>
            <p:cNvSpPr>
              <a:spLocks/>
            </p:cNvSpPr>
            <p:nvPr/>
          </p:nvSpPr>
          <p:spPr bwMode="auto">
            <a:xfrm>
              <a:off x="2273" y="2955"/>
              <a:ext cx="53" cy="1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16"/>
                </a:cxn>
                <a:cxn ang="0">
                  <a:pos x="52" y="11"/>
                </a:cxn>
                <a:cxn ang="0">
                  <a:pos x="49" y="0"/>
                </a:cxn>
                <a:cxn ang="0">
                  <a:pos x="0" y="3"/>
                </a:cxn>
              </a:cxnLst>
              <a:rect l="0" t="0" r="r" b="b"/>
              <a:pathLst>
                <a:path w="53" h="17">
                  <a:moveTo>
                    <a:pt x="0" y="3"/>
                  </a:moveTo>
                  <a:lnTo>
                    <a:pt x="1" y="16"/>
                  </a:lnTo>
                  <a:lnTo>
                    <a:pt x="52" y="11"/>
                  </a:lnTo>
                  <a:lnTo>
                    <a:pt x="4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49" name="Freeform 446"/>
            <p:cNvSpPr>
              <a:spLocks/>
            </p:cNvSpPr>
            <p:nvPr/>
          </p:nvSpPr>
          <p:spPr bwMode="auto">
            <a:xfrm>
              <a:off x="2349" y="2951"/>
              <a:ext cx="18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5"/>
                </a:cxn>
                <a:cxn ang="0">
                  <a:pos x="16" y="0"/>
                </a:cxn>
                <a:cxn ang="0">
                  <a:pos x="17" y="13"/>
                </a:cxn>
                <a:cxn ang="0">
                  <a:pos x="0" y="16"/>
                </a:cxn>
              </a:cxnLst>
              <a:rect l="0" t="0" r="r" b="b"/>
              <a:pathLst>
                <a:path w="18" h="17">
                  <a:moveTo>
                    <a:pt x="0" y="16"/>
                  </a:moveTo>
                  <a:lnTo>
                    <a:pt x="3" y="5"/>
                  </a:lnTo>
                  <a:lnTo>
                    <a:pt x="16" y="0"/>
                  </a:lnTo>
                  <a:lnTo>
                    <a:pt x="17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0" name="Freeform 447"/>
            <p:cNvSpPr>
              <a:spLocks/>
            </p:cNvSpPr>
            <p:nvPr/>
          </p:nvSpPr>
          <p:spPr bwMode="auto">
            <a:xfrm>
              <a:off x="2346" y="2942"/>
              <a:ext cx="17" cy="17"/>
            </a:xfrm>
            <a:custGeom>
              <a:avLst/>
              <a:gdLst/>
              <a:ahLst/>
              <a:cxnLst>
                <a:cxn ang="0">
                  <a:pos x="5" y="16"/>
                </a:cxn>
                <a:cxn ang="0">
                  <a:pos x="0" y="4"/>
                </a:cxn>
                <a:cxn ang="0">
                  <a:pos x="10" y="0"/>
                </a:cxn>
                <a:cxn ang="0">
                  <a:pos x="16" y="10"/>
                </a:cxn>
                <a:cxn ang="0">
                  <a:pos x="5" y="16"/>
                </a:cxn>
              </a:cxnLst>
              <a:rect l="0" t="0" r="r" b="b"/>
              <a:pathLst>
                <a:path w="17" h="17">
                  <a:moveTo>
                    <a:pt x="5" y="16"/>
                  </a:moveTo>
                  <a:lnTo>
                    <a:pt x="0" y="4"/>
                  </a:lnTo>
                  <a:lnTo>
                    <a:pt x="10" y="0"/>
                  </a:lnTo>
                  <a:lnTo>
                    <a:pt x="16" y="10"/>
                  </a:lnTo>
                  <a:lnTo>
                    <a:pt x="5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1" name="Freeform 448"/>
            <p:cNvSpPr>
              <a:spLocks/>
            </p:cNvSpPr>
            <p:nvPr/>
          </p:nvSpPr>
          <p:spPr bwMode="auto">
            <a:xfrm>
              <a:off x="2352" y="2942"/>
              <a:ext cx="17" cy="17"/>
            </a:xfrm>
            <a:custGeom>
              <a:avLst/>
              <a:gdLst/>
              <a:ahLst/>
              <a:cxnLst>
                <a:cxn ang="0">
                  <a:pos x="2" y="16"/>
                </a:cxn>
                <a:cxn ang="0">
                  <a:pos x="0" y="0"/>
                </a:cxn>
                <a:cxn ang="0">
                  <a:pos x="13" y="0"/>
                </a:cxn>
                <a:cxn ang="0">
                  <a:pos x="16" y="16"/>
                </a:cxn>
                <a:cxn ang="0">
                  <a:pos x="2" y="16"/>
                </a:cxn>
              </a:cxnLst>
              <a:rect l="0" t="0" r="r" b="b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16" y="16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2" name="Freeform 449"/>
            <p:cNvSpPr>
              <a:spLocks/>
            </p:cNvSpPr>
            <p:nvPr/>
          </p:nvSpPr>
          <p:spPr bwMode="auto">
            <a:xfrm>
              <a:off x="2374" y="2951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4" y="5"/>
                </a:cxn>
                <a:cxn ang="0">
                  <a:pos x="15" y="0"/>
                </a:cxn>
                <a:cxn ang="0">
                  <a:pos x="16" y="13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4" y="5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3" name="Freeform 450"/>
            <p:cNvSpPr>
              <a:spLocks/>
            </p:cNvSpPr>
            <p:nvPr/>
          </p:nvSpPr>
          <p:spPr bwMode="auto">
            <a:xfrm>
              <a:off x="2372" y="2942"/>
              <a:ext cx="17" cy="17"/>
            </a:xfrm>
            <a:custGeom>
              <a:avLst/>
              <a:gdLst/>
              <a:ahLst/>
              <a:cxnLst>
                <a:cxn ang="0">
                  <a:pos x="16" y="8"/>
                </a:cxn>
                <a:cxn ang="0">
                  <a:pos x="8" y="16"/>
                </a:cxn>
                <a:cxn ang="0">
                  <a:pos x="0" y="4"/>
                </a:cxn>
                <a:cxn ang="0">
                  <a:pos x="8" y="0"/>
                </a:cxn>
                <a:cxn ang="0">
                  <a:pos x="16" y="8"/>
                </a:cxn>
              </a:cxnLst>
              <a:rect l="0" t="0" r="r" b="b"/>
              <a:pathLst>
                <a:path w="17" h="17">
                  <a:moveTo>
                    <a:pt x="16" y="8"/>
                  </a:moveTo>
                  <a:lnTo>
                    <a:pt x="8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8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4" name="Freeform 451"/>
            <p:cNvSpPr>
              <a:spLocks/>
            </p:cNvSpPr>
            <p:nvPr/>
          </p:nvSpPr>
          <p:spPr bwMode="auto">
            <a:xfrm>
              <a:off x="2376" y="2942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6"/>
                </a:cxn>
                <a:cxn ang="0">
                  <a:pos x="16" y="12"/>
                </a:cxn>
                <a:cxn ang="0">
                  <a:pos x="12" y="0"/>
                </a:cxn>
                <a:cxn ang="0">
                  <a:pos x="0" y="0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2" y="16"/>
                  </a:lnTo>
                  <a:lnTo>
                    <a:pt x="16" y="12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5" name="Freeform 452"/>
            <p:cNvSpPr>
              <a:spLocks/>
            </p:cNvSpPr>
            <p:nvPr/>
          </p:nvSpPr>
          <p:spPr bwMode="auto">
            <a:xfrm>
              <a:off x="2400" y="2949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0"/>
                </a:cxn>
                <a:cxn ang="0">
                  <a:pos x="16" y="0"/>
                </a:cxn>
                <a:cxn ang="0">
                  <a:pos x="15" y="13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3" y="0"/>
                  </a:lnTo>
                  <a:lnTo>
                    <a:pt x="16" y="0"/>
                  </a:lnTo>
                  <a:lnTo>
                    <a:pt x="15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6" name="Freeform 453"/>
            <p:cNvSpPr>
              <a:spLocks/>
            </p:cNvSpPr>
            <p:nvPr/>
          </p:nvSpPr>
          <p:spPr bwMode="auto">
            <a:xfrm>
              <a:off x="2398" y="2940"/>
              <a:ext cx="1" cy="17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0" y="16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0" y="9"/>
                </a:cxn>
              </a:cxnLst>
              <a:rect l="0" t="0" r="r" b="b"/>
              <a:pathLst>
                <a:path w="1" h="17">
                  <a:moveTo>
                    <a:pt x="0" y="9"/>
                  </a:moveTo>
                  <a:lnTo>
                    <a:pt x="0" y="16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9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7" name="Freeform 454"/>
            <p:cNvSpPr>
              <a:spLocks/>
            </p:cNvSpPr>
            <p:nvPr/>
          </p:nvSpPr>
          <p:spPr bwMode="auto">
            <a:xfrm>
              <a:off x="2402" y="2940"/>
              <a:ext cx="17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16"/>
                </a:cxn>
                <a:cxn ang="0">
                  <a:pos x="16" y="13"/>
                </a:cxn>
                <a:cxn ang="0">
                  <a:pos x="12" y="0"/>
                </a:cxn>
                <a:cxn ang="0">
                  <a:pos x="0" y="2"/>
                </a:cxn>
              </a:cxnLst>
              <a:rect l="0" t="0" r="r" b="b"/>
              <a:pathLst>
                <a:path w="17" h="17">
                  <a:moveTo>
                    <a:pt x="0" y="2"/>
                  </a:moveTo>
                  <a:lnTo>
                    <a:pt x="1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8" name="Freeform 455"/>
            <p:cNvSpPr>
              <a:spLocks/>
            </p:cNvSpPr>
            <p:nvPr/>
          </p:nvSpPr>
          <p:spPr bwMode="auto">
            <a:xfrm>
              <a:off x="2424" y="2940"/>
              <a:ext cx="17" cy="1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16" y="9"/>
                </a:cxn>
                <a:cxn ang="0">
                  <a:pos x="16" y="16"/>
                </a:cxn>
                <a:cxn ang="0">
                  <a:pos x="0" y="4"/>
                </a:cxn>
              </a:cxnLst>
              <a:rect l="0" t="0" r="r" b="b"/>
              <a:pathLst>
                <a:path w="17" h="17">
                  <a:moveTo>
                    <a:pt x="0" y="4"/>
                  </a:moveTo>
                  <a:lnTo>
                    <a:pt x="0" y="0"/>
                  </a:lnTo>
                  <a:lnTo>
                    <a:pt x="16" y="9"/>
                  </a:lnTo>
                  <a:lnTo>
                    <a:pt x="16" y="16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59" name="Freeform 456"/>
            <p:cNvSpPr>
              <a:spLocks/>
            </p:cNvSpPr>
            <p:nvPr/>
          </p:nvSpPr>
          <p:spPr bwMode="auto">
            <a:xfrm>
              <a:off x="2425" y="2947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0"/>
                </a:cxn>
                <a:cxn ang="0">
                  <a:pos x="16" y="0"/>
                </a:cxn>
                <a:cxn ang="0">
                  <a:pos x="16" y="13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0" name="Freeform 457"/>
            <p:cNvSpPr>
              <a:spLocks/>
            </p:cNvSpPr>
            <p:nvPr/>
          </p:nvSpPr>
          <p:spPr bwMode="auto">
            <a:xfrm>
              <a:off x="2425" y="2935"/>
              <a:ext cx="17" cy="1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16"/>
                </a:cxn>
                <a:cxn ang="0">
                  <a:pos x="16" y="14"/>
                </a:cxn>
                <a:cxn ang="0">
                  <a:pos x="12" y="0"/>
                </a:cxn>
                <a:cxn ang="0">
                  <a:pos x="0" y="4"/>
                </a:cxn>
              </a:cxnLst>
              <a:rect l="0" t="0" r="r" b="b"/>
              <a:pathLst>
                <a:path w="17" h="17">
                  <a:moveTo>
                    <a:pt x="0" y="4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4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1" name="Freeform 458"/>
            <p:cNvSpPr>
              <a:spLocks/>
            </p:cNvSpPr>
            <p:nvPr/>
          </p:nvSpPr>
          <p:spPr bwMode="auto">
            <a:xfrm>
              <a:off x="2452" y="2935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6"/>
                </a:cxn>
                <a:cxn ang="0">
                  <a:pos x="16" y="13"/>
                </a:cxn>
                <a:cxn ang="0">
                  <a:pos x="12" y="0"/>
                </a:cxn>
                <a:cxn ang="0">
                  <a:pos x="0" y="0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3" y="16"/>
                  </a:lnTo>
                  <a:lnTo>
                    <a:pt x="16" y="1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2" name="Freeform 459"/>
            <p:cNvSpPr>
              <a:spLocks/>
            </p:cNvSpPr>
            <p:nvPr/>
          </p:nvSpPr>
          <p:spPr bwMode="auto">
            <a:xfrm>
              <a:off x="2452" y="2935"/>
              <a:ext cx="17" cy="18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6" y="12"/>
                </a:cxn>
                <a:cxn ang="0">
                  <a:pos x="8" y="17"/>
                </a:cxn>
                <a:cxn ang="0">
                  <a:pos x="0" y="6"/>
                </a:cxn>
                <a:cxn ang="0">
                  <a:pos x="8" y="0"/>
                </a:cxn>
              </a:cxnLst>
              <a:rect l="0" t="0" r="r" b="b"/>
              <a:pathLst>
                <a:path w="17" h="18">
                  <a:moveTo>
                    <a:pt x="8" y="0"/>
                  </a:moveTo>
                  <a:lnTo>
                    <a:pt x="16" y="12"/>
                  </a:lnTo>
                  <a:lnTo>
                    <a:pt x="8" y="17"/>
                  </a:lnTo>
                  <a:lnTo>
                    <a:pt x="0" y="6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3" name="Freeform 460"/>
            <p:cNvSpPr>
              <a:spLocks/>
            </p:cNvSpPr>
            <p:nvPr/>
          </p:nvSpPr>
          <p:spPr bwMode="auto">
            <a:xfrm>
              <a:off x="2454" y="2947"/>
              <a:ext cx="17" cy="17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0" y="16"/>
                </a:cxn>
                <a:cxn ang="0">
                  <a:pos x="16" y="12"/>
                </a:cxn>
                <a:cxn ang="0">
                  <a:pos x="16" y="0"/>
                </a:cxn>
                <a:cxn ang="0">
                  <a:pos x="2" y="3"/>
                </a:cxn>
              </a:cxnLst>
              <a:rect l="0" t="0" r="r" b="b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4" name="Freeform 461"/>
            <p:cNvSpPr>
              <a:spLocks/>
            </p:cNvSpPr>
            <p:nvPr/>
          </p:nvSpPr>
          <p:spPr bwMode="auto">
            <a:xfrm>
              <a:off x="2476" y="2934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6"/>
                </a:cxn>
                <a:cxn ang="0">
                  <a:pos x="16" y="14"/>
                </a:cxn>
                <a:cxn ang="0">
                  <a:pos x="12" y="0"/>
                </a:cxn>
                <a:cxn ang="0">
                  <a:pos x="0" y="0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5" name="Freeform 462"/>
            <p:cNvSpPr>
              <a:spLocks/>
            </p:cNvSpPr>
            <p:nvPr/>
          </p:nvSpPr>
          <p:spPr bwMode="auto">
            <a:xfrm>
              <a:off x="2472" y="2934"/>
              <a:ext cx="17" cy="1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6" y="9"/>
                </a:cxn>
                <a:cxn ang="0">
                  <a:pos x="12" y="16"/>
                </a:cxn>
                <a:cxn ang="0">
                  <a:pos x="0" y="6"/>
                </a:cxn>
                <a:cxn ang="0">
                  <a:pos x="4" y="0"/>
                </a:cxn>
              </a:cxnLst>
              <a:rect l="0" t="0" r="r" b="b"/>
              <a:pathLst>
                <a:path w="17" h="17">
                  <a:moveTo>
                    <a:pt x="4" y="0"/>
                  </a:moveTo>
                  <a:lnTo>
                    <a:pt x="16" y="9"/>
                  </a:lnTo>
                  <a:lnTo>
                    <a:pt x="12" y="16"/>
                  </a:lnTo>
                  <a:lnTo>
                    <a:pt x="0" y="6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6" name="Freeform 463"/>
            <p:cNvSpPr>
              <a:spLocks/>
            </p:cNvSpPr>
            <p:nvPr/>
          </p:nvSpPr>
          <p:spPr bwMode="auto">
            <a:xfrm>
              <a:off x="2476" y="2946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0"/>
                </a:cxn>
                <a:cxn ang="0">
                  <a:pos x="14" y="0"/>
                </a:cxn>
                <a:cxn ang="0">
                  <a:pos x="16" y="12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4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7" name="Freeform 464"/>
            <p:cNvSpPr>
              <a:spLocks/>
            </p:cNvSpPr>
            <p:nvPr/>
          </p:nvSpPr>
          <p:spPr bwMode="auto">
            <a:xfrm>
              <a:off x="2497" y="2933"/>
              <a:ext cx="18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6" y="16"/>
                </a:cxn>
                <a:cxn ang="0">
                  <a:pos x="17" y="14"/>
                </a:cxn>
                <a:cxn ang="0">
                  <a:pos x="13" y="0"/>
                </a:cxn>
                <a:cxn ang="0">
                  <a:pos x="0" y="1"/>
                </a:cxn>
              </a:cxnLst>
              <a:rect l="0" t="0" r="r" b="b"/>
              <a:pathLst>
                <a:path w="18" h="17">
                  <a:moveTo>
                    <a:pt x="0" y="1"/>
                  </a:moveTo>
                  <a:lnTo>
                    <a:pt x="6" y="16"/>
                  </a:lnTo>
                  <a:lnTo>
                    <a:pt x="17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8" name="Freeform 465"/>
            <p:cNvSpPr>
              <a:spLocks/>
            </p:cNvSpPr>
            <p:nvPr/>
          </p:nvSpPr>
          <p:spPr bwMode="auto">
            <a:xfrm>
              <a:off x="2493" y="2933"/>
              <a:ext cx="17" cy="1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6" y="11"/>
                </a:cxn>
                <a:cxn ang="0">
                  <a:pos x="12" y="16"/>
                </a:cxn>
                <a:cxn ang="0">
                  <a:pos x="0" y="5"/>
                </a:cxn>
                <a:cxn ang="0">
                  <a:pos x="4" y="0"/>
                </a:cxn>
              </a:cxnLst>
              <a:rect l="0" t="0" r="r" b="b"/>
              <a:pathLst>
                <a:path w="17" h="17">
                  <a:moveTo>
                    <a:pt x="4" y="0"/>
                  </a:moveTo>
                  <a:lnTo>
                    <a:pt x="16" y="11"/>
                  </a:lnTo>
                  <a:lnTo>
                    <a:pt x="12" y="1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69" name="Freeform 466"/>
            <p:cNvSpPr>
              <a:spLocks/>
            </p:cNvSpPr>
            <p:nvPr/>
          </p:nvSpPr>
          <p:spPr bwMode="auto">
            <a:xfrm>
              <a:off x="2504" y="2942"/>
              <a:ext cx="17" cy="17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0" y="16"/>
                </a:cxn>
                <a:cxn ang="0">
                  <a:pos x="16" y="12"/>
                </a:cxn>
                <a:cxn ang="0">
                  <a:pos x="13" y="0"/>
                </a:cxn>
                <a:cxn ang="0">
                  <a:pos x="2" y="3"/>
                </a:cxn>
              </a:cxnLst>
              <a:rect l="0" t="0" r="r" b="b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3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0" name="Freeform 467"/>
            <p:cNvSpPr>
              <a:spLocks/>
            </p:cNvSpPr>
            <p:nvPr/>
          </p:nvSpPr>
          <p:spPr bwMode="auto">
            <a:xfrm>
              <a:off x="2522" y="2932"/>
              <a:ext cx="19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16"/>
                </a:cxn>
                <a:cxn ang="0">
                  <a:pos x="18" y="16"/>
                </a:cxn>
                <a:cxn ang="0">
                  <a:pos x="12" y="0"/>
                </a:cxn>
                <a:cxn ang="0">
                  <a:pos x="0" y="2"/>
                </a:cxn>
              </a:cxnLst>
              <a:rect l="0" t="0" r="r" b="b"/>
              <a:pathLst>
                <a:path w="19" h="17">
                  <a:moveTo>
                    <a:pt x="0" y="2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2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1" name="Freeform 468"/>
            <p:cNvSpPr>
              <a:spLocks/>
            </p:cNvSpPr>
            <p:nvPr/>
          </p:nvSpPr>
          <p:spPr bwMode="auto">
            <a:xfrm>
              <a:off x="2522" y="2933"/>
              <a:ext cx="17" cy="17"/>
            </a:xfrm>
            <a:custGeom>
              <a:avLst/>
              <a:gdLst/>
              <a:ahLst/>
              <a:cxnLst>
                <a:cxn ang="0">
                  <a:pos x="16" y="9"/>
                </a:cxn>
                <a:cxn ang="0">
                  <a:pos x="12" y="16"/>
                </a:cxn>
                <a:cxn ang="0">
                  <a:pos x="0" y="6"/>
                </a:cxn>
                <a:cxn ang="0">
                  <a:pos x="4" y="0"/>
                </a:cxn>
                <a:cxn ang="0">
                  <a:pos x="16" y="9"/>
                </a:cxn>
              </a:cxnLst>
              <a:rect l="0" t="0" r="r" b="b"/>
              <a:pathLst>
                <a:path w="17" h="17">
                  <a:moveTo>
                    <a:pt x="16" y="9"/>
                  </a:moveTo>
                  <a:lnTo>
                    <a:pt x="12" y="16"/>
                  </a:lnTo>
                  <a:lnTo>
                    <a:pt x="0" y="6"/>
                  </a:lnTo>
                  <a:lnTo>
                    <a:pt x="4" y="0"/>
                  </a:lnTo>
                  <a:lnTo>
                    <a:pt x="16" y="9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2" name="Freeform 469"/>
            <p:cNvSpPr>
              <a:spLocks/>
            </p:cNvSpPr>
            <p:nvPr/>
          </p:nvSpPr>
          <p:spPr bwMode="auto">
            <a:xfrm>
              <a:off x="2526" y="2942"/>
              <a:ext cx="17" cy="17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0" y="16"/>
                </a:cxn>
                <a:cxn ang="0">
                  <a:pos x="16" y="12"/>
                </a:cxn>
                <a:cxn ang="0">
                  <a:pos x="14" y="0"/>
                </a:cxn>
                <a:cxn ang="0">
                  <a:pos x="2" y="4"/>
                </a:cxn>
              </a:cxnLst>
              <a:rect l="0" t="0" r="r" b="b"/>
              <a:pathLst>
                <a:path w="17" h="17">
                  <a:moveTo>
                    <a:pt x="2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4" y="0"/>
                  </a:lnTo>
                  <a:lnTo>
                    <a:pt x="2" y="4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3" name="Freeform 470"/>
            <p:cNvSpPr>
              <a:spLocks/>
            </p:cNvSpPr>
            <p:nvPr/>
          </p:nvSpPr>
          <p:spPr bwMode="auto">
            <a:xfrm>
              <a:off x="2548" y="2926"/>
              <a:ext cx="19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16"/>
                </a:cxn>
                <a:cxn ang="0">
                  <a:pos x="18" y="14"/>
                </a:cxn>
                <a:cxn ang="0">
                  <a:pos x="14" y="0"/>
                </a:cxn>
                <a:cxn ang="0">
                  <a:pos x="0" y="1"/>
                </a:cxn>
              </a:cxnLst>
              <a:rect l="0" t="0" r="r" b="b"/>
              <a:pathLst>
                <a:path w="19" h="17">
                  <a:moveTo>
                    <a:pt x="0" y="1"/>
                  </a:moveTo>
                  <a:lnTo>
                    <a:pt x="4" y="16"/>
                  </a:lnTo>
                  <a:lnTo>
                    <a:pt x="18" y="14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4" name="Freeform 471"/>
            <p:cNvSpPr>
              <a:spLocks/>
            </p:cNvSpPr>
            <p:nvPr/>
          </p:nvSpPr>
          <p:spPr bwMode="auto">
            <a:xfrm>
              <a:off x="2548" y="2928"/>
              <a:ext cx="17" cy="17"/>
            </a:xfrm>
            <a:custGeom>
              <a:avLst/>
              <a:gdLst/>
              <a:ahLst/>
              <a:cxnLst>
                <a:cxn ang="0">
                  <a:pos x="16" y="11"/>
                </a:cxn>
                <a:cxn ang="0">
                  <a:pos x="16" y="16"/>
                </a:cxn>
                <a:cxn ang="0">
                  <a:pos x="0" y="4"/>
                </a:cxn>
                <a:cxn ang="0">
                  <a:pos x="0" y="0"/>
                </a:cxn>
                <a:cxn ang="0">
                  <a:pos x="16" y="11"/>
                </a:cxn>
              </a:cxnLst>
              <a:rect l="0" t="0" r="r" b="b"/>
              <a:pathLst>
                <a:path w="17" h="17">
                  <a:moveTo>
                    <a:pt x="16" y="11"/>
                  </a:moveTo>
                  <a:lnTo>
                    <a:pt x="16" y="16"/>
                  </a:lnTo>
                  <a:lnTo>
                    <a:pt x="0" y="4"/>
                  </a:lnTo>
                  <a:lnTo>
                    <a:pt x="0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5" name="Freeform 472"/>
            <p:cNvSpPr>
              <a:spLocks/>
            </p:cNvSpPr>
            <p:nvPr/>
          </p:nvSpPr>
          <p:spPr bwMode="auto">
            <a:xfrm>
              <a:off x="2550" y="2942"/>
              <a:ext cx="17" cy="17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1" y="0"/>
                </a:cxn>
              </a:cxnLst>
              <a:rect l="0" t="0" r="r" b="b"/>
              <a:pathLst>
                <a:path w="17" h="17">
                  <a:moveTo>
                    <a:pt x="1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6" name="Freeform 473"/>
            <p:cNvSpPr>
              <a:spLocks/>
            </p:cNvSpPr>
            <p:nvPr/>
          </p:nvSpPr>
          <p:spPr bwMode="auto">
            <a:xfrm>
              <a:off x="2588" y="2901"/>
              <a:ext cx="49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" y="5"/>
                </a:cxn>
                <a:cxn ang="0">
                  <a:pos x="47" y="0"/>
                </a:cxn>
                <a:cxn ang="0">
                  <a:pos x="48" y="12"/>
                </a:cxn>
                <a:cxn ang="0">
                  <a:pos x="0" y="16"/>
                </a:cxn>
              </a:cxnLst>
              <a:rect l="0" t="0" r="r" b="b"/>
              <a:pathLst>
                <a:path w="49" h="17">
                  <a:moveTo>
                    <a:pt x="0" y="16"/>
                  </a:moveTo>
                  <a:lnTo>
                    <a:pt x="1" y="5"/>
                  </a:lnTo>
                  <a:lnTo>
                    <a:pt x="47" y="0"/>
                  </a:lnTo>
                  <a:lnTo>
                    <a:pt x="48" y="12"/>
                  </a:lnTo>
                  <a:lnTo>
                    <a:pt x="0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7" name="Freeform 474"/>
            <p:cNvSpPr>
              <a:spLocks/>
            </p:cNvSpPr>
            <p:nvPr/>
          </p:nvSpPr>
          <p:spPr bwMode="auto">
            <a:xfrm>
              <a:off x="2584" y="2895"/>
              <a:ext cx="1" cy="17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16"/>
                </a:cxn>
                <a:cxn ang="0">
                  <a:pos x="0" y="8"/>
                </a:cxn>
              </a:cxnLst>
              <a:rect l="0" t="0" r="r" b="b"/>
              <a:pathLst>
                <a:path w="1" h="17">
                  <a:moveTo>
                    <a:pt x="0" y="8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6"/>
                  </a:lnTo>
                  <a:lnTo>
                    <a:pt x="0" y="8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8" name="Freeform 475"/>
            <p:cNvSpPr>
              <a:spLocks/>
            </p:cNvSpPr>
            <p:nvPr/>
          </p:nvSpPr>
          <p:spPr bwMode="auto">
            <a:xfrm>
              <a:off x="2584" y="2893"/>
              <a:ext cx="53" cy="1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" y="16"/>
                </a:cxn>
                <a:cxn ang="0">
                  <a:pos x="52" y="11"/>
                </a:cxn>
                <a:cxn ang="0">
                  <a:pos x="48" y="0"/>
                </a:cxn>
                <a:cxn ang="0">
                  <a:pos x="0" y="3"/>
                </a:cxn>
              </a:cxnLst>
              <a:rect l="0" t="0" r="r" b="b"/>
              <a:pathLst>
                <a:path w="53" h="17">
                  <a:moveTo>
                    <a:pt x="0" y="3"/>
                  </a:moveTo>
                  <a:lnTo>
                    <a:pt x="5" y="16"/>
                  </a:lnTo>
                  <a:lnTo>
                    <a:pt x="52" y="11"/>
                  </a:lnTo>
                  <a:lnTo>
                    <a:pt x="48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79" name="Freeform 476"/>
            <p:cNvSpPr>
              <a:spLocks/>
            </p:cNvSpPr>
            <p:nvPr/>
          </p:nvSpPr>
          <p:spPr bwMode="auto">
            <a:xfrm>
              <a:off x="2577" y="2910"/>
              <a:ext cx="18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16"/>
                </a:cxn>
                <a:cxn ang="0">
                  <a:pos x="17" y="11"/>
                </a:cxn>
                <a:cxn ang="0">
                  <a:pos x="13" y="0"/>
                </a:cxn>
                <a:cxn ang="0">
                  <a:pos x="0" y="1"/>
                </a:cxn>
              </a:cxnLst>
              <a:rect l="0" t="0" r="r" b="b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1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0" name="Freeform 477"/>
            <p:cNvSpPr>
              <a:spLocks/>
            </p:cNvSpPr>
            <p:nvPr/>
          </p:nvSpPr>
          <p:spPr bwMode="auto">
            <a:xfrm>
              <a:off x="2601" y="2910"/>
              <a:ext cx="41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16"/>
                </a:cxn>
                <a:cxn ang="0">
                  <a:pos x="40" y="13"/>
                </a:cxn>
                <a:cxn ang="0">
                  <a:pos x="35" y="0"/>
                </a:cxn>
                <a:cxn ang="0">
                  <a:pos x="0" y="2"/>
                </a:cxn>
              </a:cxnLst>
              <a:rect l="0" t="0" r="r" b="b"/>
              <a:pathLst>
                <a:path w="41" h="17">
                  <a:moveTo>
                    <a:pt x="0" y="2"/>
                  </a:moveTo>
                  <a:lnTo>
                    <a:pt x="3" y="16"/>
                  </a:lnTo>
                  <a:lnTo>
                    <a:pt x="40" y="13"/>
                  </a:lnTo>
                  <a:lnTo>
                    <a:pt x="35" y="0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1" name="Freeform 478"/>
            <p:cNvSpPr>
              <a:spLocks/>
            </p:cNvSpPr>
            <p:nvPr/>
          </p:nvSpPr>
          <p:spPr bwMode="auto">
            <a:xfrm>
              <a:off x="2598" y="2910"/>
              <a:ext cx="17" cy="1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6" y="9"/>
                </a:cxn>
                <a:cxn ang="0">
                  <a:pos x="16" y="16"/>
                </a:cxn>
                <a:cxn ang="0">
                  <a:pos x="0" y="5"/>
                </a:cxn>
                <a:cxn ang="0">
                  <a:pos x="4" y="0"/>
                </a:cxn>
              </a:cxnLst>
              <a:rect l="0" t="0" r="r" b="b"/>
              <a:pathLst>
                <a:path w="17" h="17">
                  <a:moveTo>
                    <a:pt x="4" y="0"/>
                  </a:moveTo>
                  <a:lnTo>
                    <a:pt x="16" y="9"/>
                  </a:lnTo>
                  <a:lnTo>
                    <a:pt x="16" y="16"/>
                  </a:lnTo>
                  <a:lnTo>
                    <a:pt x="0" y="5"/>
                  </a:lnTo>
                  <a:lnTo>
                    <a:pt x="4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2" name="Freeform 479"/>
            <p:cNvSpPr>
              <a:spLocks/>
            </p:cNvSpPr>
            <p:nvPr/>
          </p:nvSpPr>
          <p:spPr bwMode="auto">
            <a:xfrm>
              <a:off x="2602" y="2920"/>
              <a:ext cx="40" cy="17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0" y="16"/>
                </a:cxn>
                <a:cxn ang="0">
                  <a:pos x="39" y="13"/>
                </a:cxn>
                <a:cxn ang="0">
                  <a:pos x="39" y="0"/>
                </a:cxn>
                <a:cxn ang="0">
                  <a:pos x="1" y="2"/>
                </a:cxn>
              </a:cxnLst>
              <a:rect l="0" t="0" r="r" b="b"/>
              <a:pathLst>
                <a:path w="40" h="17">
                  <a:moveTo>
                    <a:pt x="1" y="2"/>
                  </a:moveTo>
                  <a:lnTo>
                    <a:pt x="0" y="16"/>
                  </a:lnTo>
                  <a:lnTo>
                    <a:pt x="39" y="13"/>
                  </a:lnTo>
                  <a:lnTo>
                    <a:pt x="39" y="0"/>
                  </a:lnTo>
                  <a:lnTo>
                    <a:pt x="1" y="2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3" name="Freeform 480"/>
            <p:cNvSpPr>
              <a:spLocks/>
            </p:cNvSpPr>
            <p:nvPr/>
          </p:nvSpPr>
          <p:spPr bwMode="auto">
            <a:xfrm>
              <a:off x="2576" y="2926"/>
              <a:ext cx="17" cy="17"/>
            </a:xfrm>
            <a:custGeom>
              <a:avLst/>
              <a:gdLst/>
              <a:ahLst/>
              <a:cxnLst>
                <a:cxn ang="0">
                  <a:pos x="16" y="10"/>
                </a:cxn>
                <a:cxn ang="0">
                  <a:pos x="9" y="16"/>
                </a:cxn>
                <a:cxn ang="0">
                  <a:pos x="0" y="3"/>
                </a:cxn>
                <a:cxn ang="0">
                  <a:pos x="6" y="0"/>
                </a:cxn>
                <a:cxn ang="0">
                  <a:pos x="16" y="10"/>
                </a:cxn>
              </a:cxnLst>
              <a:rect l="0" t="0" r="r" b="b"/>
              <a:pathLst>
                <a:path w="17" h="17">
                  <a:moveTo>
                    <a:pt x="16" y="10"/>
                  </a:moveTo>
                  <a:lnTo>
                    <a:pt x="9" y="16"/>
                  </a:lnTo>
                  <a:lnTo>
                    <a:pt x="0" y="3"/>
                  </a:lnTo>
                  <a:lnTo>
                    <a:pt x="6" y="0"/>
                  </a:lnTo>
                  <a:lnTo>
                    <a:pt x="16" y="1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4" name="Freeform 481"/>
            <p:cNvSpPr>
              <a:spLocks/>
            </p:cNvSpPr>
            <p:nvPr/>
          </p:nvSpPr>
          <p:spPr bwMode="auto">
            <a:xfrm>
              <a:off x="2581" y="2940"/>
              <a:ext cx="17" cy="1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2" y="0"/>
                </a:cxn>
              </a:cxnLst>
              <a:rect l="0" t="0" r="r" b="b"/>
              <a:pathLst>
                <a:path w="17" h="17">
                  <a:moveTo>
                    <a:pt x="2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5" name="Freeform 482"/>
            <p:cNvSpPr>
              <a:spLocks/>
            </p:cNvSpPr>
            <p:nvPr/>
          </p:nvSpPr>
          <p:spPr bwMode="auto">
            <a:xfrm>
              <a:off x="2576" y="2926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5" y="16"/>
                </a:cxn>
                <a:cxn ang="0">
                  <a:pos x="16" y="14"/>
                </a:cxn>
                <a:cxn ang="0">
                  <a:pos x="13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6" name="Freeform 483"/>
            <p:cNvSpPr>
              <a:spLocks/>
            </p:cNvSpPr>
            <p:nvPr/>
          </p:nvSpPr>
          <p:spPr bwMode="auto">
            <a:xfrm>
              <a:off x="2624" y="2961"/>
              <a:ext cx="35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4" y="2"/>
                </a:cxn>
                <a:cxn ang="0">
                  <a:pos x="32" y="0"/>
                </a:cxn>
                <a:cxn ang="0">
                  <a:pos x="34" y="13"/>
                </a:cxn>
                <a:cxn ang="0">
                  <a:pos x="0" y="16"/>
                </a:cxn>
              </a:cxnLst>
              <a:rect l="0" t="0" r="r" b="b"/>
              <a:pathLst>
                <a:path w="35" h="17">
                  <a:moveTo>
                    <a:pt x="0" y="16"/>
                  </a:moveTo>
                  <a:lnTo>
                    <a:pt x="4" y="2"/>
                  </a:lnTo>
                  <a:lnTo>
                    <a:pt x="32" y="0"/>
                  </a:lnTo>
                  <a:lnTo>
                    <a:pt x="34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7" name="Freeform 484"/>
            <p:cNvSpPr>
              <a:spLocks/>
            </p:cNvSpPr>
            <p:nvPr/>
          </p:nvSpPr>
          <p:spPr bwMode="auto">
            <a:xfrm>
              <a:off x="2624" y="2959"/>
              <a:ext cx="17" cy="17"/>
            </a:xfrm>
            <a:custGeom>
              <a:avLst/>
              <a:gdLst/>
              <a:ahLst/>
              <a:cxnLst>
                <a:cxn ang="0">
                  <a:pos x="8" y="16"/>
                </a:cxn>
                <a:cxn ang="0">
                  <a:pos x="0" y="6"/>
                </a:cxn>
                <a:cxn ang="0">
                  <a:pos x="8" y="0"/>
                </a:cxn>
                <a:cxn ang="0">
                  <a:pos x="16" y="5"/>
                </a:cxn>
                <a:cxn ang="0">
                  <a:pos x="8" y="16"/>
                </a:cxn>
              </a:cxnLst>
              <a:rect l="0" t="0" r="r" b="b"/>
              <a:pathLst>
                <a:path w="17" h="17">
                  <a:moveTo>
                    <a:pt x="8" y="16"/>
                  </a:moveTo>
                  <a:lnTo>
                    <a:pt x="0" y="6"/>
                  </a:lnTo>
                  <a:lnTo>
                    <a:pt x="8" y="0"/>
                  </a:lnTo>
                  <a:lnTo>
                    <a:pt x="16" y="5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8" name="Freeform 485"/>
            <p:cNvSpPr>
              <a:spLocks/>
            </p:cNvSpPr>
            <p:nvPr/>
          </p:nvSpPr>
          <p:spPr bwMode="auto">
            <a:xfrm>
              <a:off x="2601" y="2933"/>
              <a:ext cx="48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" y="2"/>
                </a:cxn>
                <a:cxn ang="0">
                  <a:pos x="45" y="0"/>
                </a:cxn>
                <a:cxn ang="0">
                  <a:pos x="47" y="13"/>
                </a:cxn>
                <a:cxn ang="0">
                  <a:pos x="0" y="16"/>
                </a:cxn>
              </a:cxnLst>
              <a:rect l="0" t="0" r="r" b="b"/>
              <a:pathLst>
                <a:path w="48" h="17">
                  <a:moveTo>
                    <a:pt x="0" y="16"/>
                  </a:moveTo>
                  <a:lnTo>
                    <a:pt x="3" y="2"/>
                  </a:lnTo>
                  <a:lnTo>
                    <a:pt x="45" y="0"/>
                  </a:lnTo>
                  <a:lnTo>
                    <a:pt x="47" y="13"/>
                  </a:lnTo>
                  <a:lnTo>
                    <a:pt x="0" y="16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89" name="Freeform 486"/>
            <p:cNvSpPr>
              <a:spLocks/>
            </p:cNvSpPr>
            <p:nvPr/>
          </p:nvSpPr>
          <p:spPr bwMode="auto">
            <a:xfrm>
              <a:off x="2598" y="2926"/>
              <a:ext cx="17" cy="17"/>
            </a:xfrm>
            <a:custGeom>
              <a:avLst/>
              <a:gdLst/>
              <a:ahLst/>
              <a:cxnLst>
                <a:cxn ang="0">
                  <a:pos x="16" y="8"/>
                </a:cxn>
                <a:cxn ang="0">
                  <a:pos x="8" y="16"/>
                </a:cxn>
                <a:cxn ang="0">
                  <a:pos x="0" y="6"/>
                </a:cxn>
                <a:cxn ang="0">
                  <a:pos x="8" y="0"/>
                </a:cxn>
                <a:cxn ang="0">
                  <a:pos x="16" y="8"/>
                </a:cxn>
              </a:cxnLst>
              <a:rect l="0" t="0" r="r" b="b"/>
              <a:pathLst>
                <a:path w="17" h="17">
                  <a:moveTo>
                    <a:pt x="16" y="8"/>
                  </a:moveTo>
                  <a:lnTo>
                    <a:pt x="8" y="16"/>
                  </a:lnTo>
                  <a:lnTo>
                    <a:pt x="0" y="6"/>
                  </a:lnTo>
                  <a:lnTo>
                    <a:pt x="8" y="0"/>
                  </a:lnTo>
                  <a:lnTo>
                    <a:pt x="16" y="8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0" name="Freeform 487"/>
            <p:cNvSpPr>
              <a:spLocks/>
            </p:cNvSpPr>
            <p:nvPr/>
          </p:nvSpPr>
          <p:spPr bwMode="auto">
            <a:xfrm>
              <a:off x="2602" y="2926"/>
              <a:ext cx="47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2" y="0"/>
                </a:cxn>
                <a:cxn ang="0">
                  <a:pos x="46" y="13"/>
                </a:cxn>
                <a:cxn ang="0">
                  <a:pos x="2" y="16"/>
                </a:cxn>
                <a:cxn ang="0">
                  <a:pos x="0" y="2"/>
                </a:cxn>
              </a:cxnLst>
              <a:rect l="0" t="0" r="r" b="b"/>
              <a:pathLst>
                <a:path w="47" h="17">
                  <a:moveTo>
                    <a:pt x="0" y="2"/>
                  </a:moveTo>
                  <a:lnTo>
                    <a:pt x="42" y="0"/>
                  </a:lnTo>
                  <a:lnTo>
                    <a:pt x="46" y="13"/>
                  </a:lnTo>
                  <a:lnTo>
                    <a:pt x="2" y="16"/>
                  </a:lnTo>
                  <a:lnTo>
                    <a:pt x="0" y="2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1" name="Freeform 488"/>
            <p:cNvSpPr>
              <a:spLocks/>
            </p:cNvSpPr>
            <p:nvPr/>
          </p:nvSpPr>
          <p:spPr bwMode="auto">
            <a:xfrm>
              <a:off x="2665" y="2988"/>
              <a:ext cx="150" cy="70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9" y="41"/>
                </a:cxn>
                <a:cxn ang="0">
                  <a:pos x="14" y="40"/>
                </a:cxn>
                <a:cxn ang="0">
                  <a:pos x="23" y="38"/>
                </a:cxn>
                <a:cxn ang="0">
                  <a:pos x="23" y="32"/>
                </a:cxn>
                <a:cxn ang="0">
                  <a:pos x="56" y="0"/>
                </a:cxn>
                <a:cxn ang="0">
                  <a:pos x="23" y="32"/>
                </a:cxn>
                <a:cxn ang="0">
                  <a:pos x="23" y="38"/>
                </a:cxn>
                <a:cxn ang="0">
                  <a:pos x="31" y="38"/>
                </a:cxn>
                <a:cxn ang="0">
                  <a:pos x="41" y="40"/>
                </a:cxn>
                <a:cxn ang="0">
                  <a:pos x="53" y="43"/>
                </a:cxn>
                <a:cxn ang="0">
                  <a:pos x="66" y="48"/>
                </a:cxn>
                <a:cxn ang="0">
                  <a:pos x="78" y="51"/>
                </a:cxn>
                <a:cxn ang="0">
                  <a:pos x="90" y="58"/>
                </a:cxn>
                <a:cxn ang="0">
                  <a:pos x="101" y="64"/>
                </a:cxn>
                <a:cxn ang="0">
                  <a:pos x="108" y="66"/>
                </a:cxn>
                <a:cxn ang="0">
                  <a:pos x="115" y="69"/>
                </a:cxn>
                <a:cxn ang="0">
                  <a:pos x="124" y="69"/>
                </a:cxn>
                <a:cxn ang="0">
                  <a:pos x="134" y="68"/>
                </a:cxn>
                <a:cxn ang="0">
                  <a:pos x="143" y="63"/>
                </a:cxn>
                <a:cxn ang="0">
                  <a:pos x="148" y="57"/>
                </a:cxn>
                <a:cxn ang="0">
                  <a:pos x="149" y="49"/>
                </a:cxn>
                <a:cxn ang="0">
                  <a:pos x="149" y="44"/>
                </a:cxn>
              </a:cxnLst>
              <a:rect l="0" t="0" r="r" b="b"/>
              <a:pathLst>
                <a:path w="150" h="70">
                  <a:moveTo>
                    <a:pt x="0" y="44"/>
                  </a:moveTo>
                  <a:lnTo>
                    <a:pt x="9" y="41"/>
                  </a:lnTo>
                  <a:lnTo>
                    <a:pt x="14" y="40"/>
                  </a:lnTo>
                  <a:lnTo>
                    <a:pt x="23" y="38"/>
                  </a:lnTo>
                  <a:lnTo>
                    <a:pt x="23" y="32"/>
                  </a:lnTo>
                  <a:lnTo>
                    <a:pt x="56" y="0"/>
                  </a:lnTo>
                  <a:lnTo>
                    <a:pt x="23" y="32"/>
                  </a:lnTo>
                  <a:lnTo>
                    <a:pt x="23" y="38"/>
                  </a:lnTo>
                  <a:lnTo>
                    <a:pt x="31" y="38"/>
                  </a:lnTo>
                  <a:lnTo>
                    <a:pt x="41" y="40"/>
                  </a:lnTo>
                  <a:lnTo>
                    <a:pt x="53" y="43"/>
                  </a:lnTo>
                  <a:lnTo>
                    <a:pt x="66" y="48"/>
                  </a:lnTo>
                  <a:lnTo>
                    <a:pt x="78" y="51"/>
                  </a:lnTo>
                  <a:lnTo>
                    <a:pt x="90" y="58"/>
                  </a:lnTo>
                  <a:lnTo>
                    <a:pt x="101" y="64"/>
                  </a:lnTo>
                  <a:lnTo>
                    <a:pt x="108" y="66"/>
                  </a:lnTo>
                  <a:lnTo>
                    <a:pt x="115" y="69"/>
                  </a:lnTo>
                  <a:lnTo>
                    <a:pt x="124" y="69"/>
                  </a:lnTo>
                  <a:lnTo>
                    <a:pt x="134" y="68"/>
                  </a:lnTo>
                  <a:lnTo>
                    <a:pt x="143" y="63"/>
                  </a:lnTo>
                  <a:lnTo>
                    <a:pt x="148" y="57"/>
                  </a:lnTo>
                  <a:lnTo>
                    <a:pt x="149" y="49"/>
                  </a:lnTo>
                  <a:lnTo>
                    <a:pt x="149" y="44"/>
                  </a:lnTo>
                </a:path>
              </a:pathLst>
            </a:custGeom>
            <a:noFill/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2" name="Freeform 489"/>
            <p:cNvSpPr>
              <a:spLocks/>
            </p:cNvSpPr>
            <p:nvPr/>
          </p:nvSpPr>
          <p:spPr bwMode="auto">
            <a:xfrm>
              <a:off x="2696" y="3007"/>
              <a:ext cx="17" cy="17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3" y="0"/>
                </a:cxn>
                <a:cxn ang="0">
                  <a:pos x="16" y="0"/>
                </a:cxn>
                <a:cxn ang="0">
                  <a:pos x="4" y="16"/>
                </a:cxn>
                <a:cxn ang="0">
                  <a:pos x="0" y="13"/>
                </a:cxn>
              </a:cxnLst>
              <a:rect l="0" t="0" r="r" b="b"/>
              <a:pathLst>
                <a:path w="17" h="17">
                  <a:moveTo>
                    <a:pt x="0" y="13"/>
                  </a:moveTo>
                  <a:lnTo>
                    <a:pt x="13" y="0"/>
                  </a:lnTo>
                  <a:lnTo>
                    <a:pt x="16" y="0"/>
                  </a:lnTo>
                  <a:lnTo>
                    <a:pt x="4" y="16"/>
                  </a:lnTo>
                  <a:lnTo>
                    <a:pt x="0" y="1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3" name="Freeform 490"/>
            <p:cNvSpPr>
              <a:spLocks/>
            </p:cNvSpPr>
            <p:nvPr/>
          </p:nvSpPr>
          <p:spPr bwMode="auto">
            <a:xfrm>
              <a:off x="2680" y="3004"/>
              <a:ext cx="26" cy="17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18" y="0"/>
                </a:cxn>
                <a:cxn ang="0">
                  <a:pos x="11" y="8"/>
                </a:cxn>
                <a:cxn ang="0">
                  <a:pos x="1" y="12"/>
                </a:cxn>
                <a:cxn ang="0">
                  <a:pos x="0" y="16"/>
                </a:cxn>
              </a:cxnLst>
              <a:rect l="0" t="0" r="r" b="b"/>
              <a:pathLst>
                <a:path w="26" h="17">
                  <a:moveTo>
                    <a:pt x="25" y="0"/>
                  </a:moveTo>
                  <a:lnTo>
                    <a:pt x="18" y="0"/>
                  </a:lnTo>
                  <a:lnTo>
                    <a:pt x="11" y="8"/>
                  </a:lnTo>
                  <a:lnTo>
                    <a:pt x="1" y="12"/>
                  </a:lnTo>
                  <a:lnTo>
                    <a:pt x="0" y="1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4" name="Freeform 491"/>
            <p:cNvSpPr>
              <a:spLocks/>
            </p:cNvSpPr>
            <p:nvPr/>
          </p:nvSpPr>
          <p:spPr bwMode="auto">
            <a:xfrm>
              <a:off x="2336" y="2971"/>
              <a:ext cx="21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5"/>
                </a:cxn>
                <a:cxn ang="0">
                  <a:pos x="20" y="0"/>
                </a:cxn>
                <a:cxn ang="0">
                  <a:pos x="19" y="13"/>
                </a:cxn>
                <a:cxn ang="0">
                  <a:pos x="0" y="16"/>
                </a:cxn>
              </a:cxnLst>
              <a:rect l="0" t="0" r="r" b="b"/>
              <a:pathLst>
                <a:path w="21" h="17">
                  <a:moveTo>
                    <a:pt x="0" y="16"/>
                  </a:moveTo>
                  <a:lnTo>
                    <a:pt x="2" y="5"/>
                  </a:lnTo>
                  <a:lnTo>
                    <a:pt x="20" y="0"/>
                  </a:lnTo>
                  <a:lnTo>
                    <a:pt x="19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5" name="Freeform 492"/>
            <p:cNvSpPr>
              <a:spLocks/>
            </p:cNvSpPr>
            <p:nvPr/>
          </p:nvSpPr>
          <p:spPr bwMode="auto">
            <a:xfrm>
              <a:off x="2336" y="2959"/>
              <a:ext cx="17" cy="19"/>
            </a:xfrm>
            <a:custGeom>
              <a:avLst/>
              <a:gdLst/>
              <a:ahLst/>
              <a:cxnLst>
                <a:cxn ang="0">
                  <a:pos x="8" y="18"/>
                </a:cxn>
                <a:cxn ang="0">
                  <a:pos x="0" y="4"/>
                </a:cxn>
                <a:cxn ang="0">
                  <a:pos x="8" y="0"/>
                </a:cxn>
                <a:cxn ang="0">
                  <a:pos x="16" y="12"/>
                </a:cxn>
                <a:cxn ang="0">
                  <a:pos x="8" y="18"/>
                </a:cxn>
              </a:cxnLst>
              <a:rect l="0" t="0" r="r" b="b"/>
              <a:pathLst>
                <a:path w="17" h="19">
                  <a:moveTo>
                    <a:pt x="8" y="18"/>
                  </a:moveTo>
                  <a:lnTo>
                    <a:pt x="0" y="4"/>
                  </a:lnTo>
                  <a:lnTo>
                    <a:pt x="8" y="0"/>
                  </a:lnTo>
                  <a:lnTo>
                    <a:pt x="16" y="12"/>
                  </a:lnTo>
                  <a:lnTo>
                    <a:pt x="8" y="18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6" name="Freeform 493"/>
            <p:cNvSpPr>
              <a:spLocks/>
            </p:cNvSpPr>
            <p:nvPr/>
          </p:nvSpPr>
          <p:spPr bwMode="auto">
            <a:xfrm>
              <a:off x="2340" y="2959"/>
              <a:ext cx="17" cy="17"/>
            </a:xfrm>
            <a:custGeom>
              <a:avLst/>
              <a:gdLst/>
              <a:ahLst/>
              <a:cxnLst>
                <a:cxn ang="0">
                  <a:pos x="2" y="16"/>
                </a:cxn>
                <a:cxn ang="0">
                  <a:pos x="0" y="1"/>
                </a:cxn>
                <a:cxn ang="0">
                  <a:pos x="12" y="0"/>
                </a:cxn>
                <a:cxn ang="0">
                  <a:pos x="16" y="14"/>
                </a:cxn>
                <a:cxn ang="0">
                  <a:pos x="2" y="16"/>
                </a:cxn>
              </a:cxnLst>
              <a:rect l="0" t="0" r="r" b="b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7" name="Freeform 494"/>
            <p:cNvSpPr>
              <a:spLocks/>
            </p:cNvSpPr>
            <p:nvPr/>
          </p:nvSpPr>
          <p:spPr bwMode="auto">
            <a:xfrm>
              <a:off x="2366" y="2966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6"/>
                </a:cxn>
                <a:cxn ang="0">
                  <a:pos x="15" y="0"/>
                </a:cxn>
                <a:cxn ang="0">
                  <a:pos x="16" y="13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6"/>
                  </a:lnTo>
                  <a:lnTo>
                    <a:pt x="15" y="0"/>
                  </a:lnTo>
                  <a:lnTo>
                    <a:pt x="16" y="13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8" name="Freeform 495"/>
            <p:cNvSpPr>
              <a:spLocks/>
            </p:cNvSpPr>
            <p:nvPr/>
          </p:nvSpPr>
          <p:spPr bwMode="auto">
            <a:xfrm>
              <a:off x="2360" y="2957"/>
              <a:ext cx="17" cy="17"/>
            </a:xfrm>
            <a:custGeom>
              <a:avLst/>
              <a:gdLst/>
              <a:ahLst/>
              <a:cxnLst>
                <a:cxn ang="0">
                  <a:pos x="8" y="16"/>
                </a:cxn>
                <a:cxn ang="0">
                  <a:pos x="0" y="4"/>
                </a:cxn>
                <a:cxn ang="0">
                  <a:pos x="13" y="0"/>
                </a:cxn>
                <a:cxn ang="0">
                  <a:pos x="16" y="11"/>
                </a:cxn>
                <a:cxn ang="0">
                  <a:pos x="8" y="16"/>
                </a:cxn>
              </a:cxnLst>
              <a:rect l="0" t="0" r="r" b="b"/>
              <a:pathLst>
                <a:path w="17" h="17">
                  <a:moveTo>
                    <a:pt x="8" y="16"/>
                  </a:moveTo>
                  <a:lnTo>
                    <a:pt x="0" y="4"/>
                  </a:lnTo>
                  <a:lnTo>
                    <a:pt x="13" y="0"/>
                  </a:lnTo>
                  <a:lnTo>
                    <a:pt x="16" y="11"/>
                  </a:lnTo>
                  <a:lnTo>
                    <a:pt x="8" y="16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499" name="Freeform 496"/>
            <p:cNvSpPr>
              <a:spLocks/>
            </p:cNvSpPr>
            <p:nvPr/>
          </p:nvSpPr>
          <p:spPr bwMode="auto">
            <a:xfrm>
              <a:off x="2366" y="2957"/>
              <a:ext cx="17" cy="17"/>
            </a:xfrm>
            <a:custGeom>
              <a:avLst/>
              <a:gdLst/>
              <a:ahLst/>
              <a:cxnLst>
                <a:cxn ang="0">
                  <a:pos x="2" y="16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6" y="14"/>
                </a:cxn>
                <a:cxn ang="0">
                  <a:pos x="2" y="16"/>
                </a:cxn>
              </a:cxnLst>
              <a:rect l="0" t="0" r="r" b="b"/>
              <a:pathLst>
                <a:path w="17" h="17">
                  <a:moveTo>
                    <a:pt x="2" y="16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0" name="Freeform 497"/>
            <p:cNvSpPr>
              <a:spLocks/>
            </p:cNvSpPr>
            <p:nvPr/>
          </p:nvSpPr>
          <p:spPr bwMode="auto">
            <a:xfrm>
              <a:off x="2336" y="2973"/>
              <a:ext cx="37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16"/>
                </a:cxn>
                <a:cxn ang="0">
                  <a:pos x="36" y="13"/>
                </a:cxn>
                <a:cxn ang="0">
                  <a:pos x="33" y="0"/>
                </a:cxn>
                <a:cxn ang="0">
                  <a:pos x="0" y="2"/>
                </a:cxn>
              </a:cxnLst>
              <a:rect l="0" t="0" r="r" b="b"/>
              <a:pathLst>
                <a:path w="37" h="17">
                  <a:moveTo>
                    <a:pt x="0" y="2"/>
                  </a:moveTo>
                  <a:lnTo>
                    <a:pt x="3" y="16"/>
                  </a:lnTo>
                  <a:lnTo>
                    <a:pt x="36" y="13"/>
                  </a:lnTo>
                  <a:lnTo>
                    <a:pt x="33" y="0"/>
                  </a:lnTo>
                  <a:lnTo>
                    <a:pt x="0" y="2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1" name="Freeform 498"/>
            <p:cNvSpPr>
              <a:spLocks/>
            </p:cNvSpPr>
            <p:nvPr/>
          </p:nvSpPr>
          <p:spPr bwMode="auto">
            <a:xfrm>
              <a:off x="2394" y="2966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" y="3"/>
                </a:cxn>
                <a:cxn ang="0">
                  <a:pos x="14" y="0"/>
                </a:cxn>
                <a:cxn ang="0">
                  <a:pos x="16" y="16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1" y="3"/>
                  </a:lnTo>
                  <a:lnTo>
                    <a:pt x="14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2" name="Freeform 499"/>
            <p:cNvSpPr>
              <a:spLocks/>
            </p:cNvSpPr>
            <p:nvPr/>
          </p:nvSpPr>
          <p:spPr bwMode="auto">
            <a:xfrm>
              <a:off x="2394" y="2955"/>
              <a:ext cx="17" cy="17"/>
            </a:xfrm>
            <a:custGeom>
              <a:avLst/>
              <a:gdLst/>
              <a:ahLst/>
              <a:cxnLst>
                <a:cxn ang="0">
                  <a:pos x="2" y="16"/>
                </a:cxn>
                <a:cxn ang="0">
                  <a:pos x="0" y="1"/>
                </a:cxn>
                <a:cxn ang="0">
                  <a:pos x="13" y="0"/>
                </a:cxn>
                <a:cxn ang="0">
                  <a:pos x="16" y="14"/>
                </a:cxn>
                <a:cxn ang="0">
                  <a:pos x="2" y="16"/>
                </a:cxn>
              </a:cxnLst>
              <a:rect l="0" t="0" r="r" b="b"/>
              <a:pathLst>
                <a:path w="17" h="17">
                  <a:moveTo>
                    <a:pt x="2" y="16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16" y="14"/>
                  </a:lnTo>
                  <a:lnTo>
                    <a:pt x="2" y="1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3" name="Freeform 500"/>
            <p:cNvSpPr>
              <a:spLocks/>
            </p:cNvSpPr>
            <p:nvPr/>
          </p:nvSpPr>
          <p:spPr bwMode="auto">
            <a:xfrm>
              <a:off x="2389" y="2955"/>
              <a:ext cx="17" cy="17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4"/>
                </a:cxn>
                <a:cxn ang="0">
                  <a:pos x="6" y="16"/>
                </a:cxn>
                <a:cxn ang="0">
                  <a:pos x="16" y="9"/>
                </a:cxn>
                <a:cxn ang="0">
                  <a:pos x="9" y="0"/>
                </a:cxn>
              </a:cxnLst>
              <a:rect l="0" t="0" r="r" b="b"/>
              <a:pathLst>
                <a:path w="17" h="17">
                  <a:moveTo>
                    <a:pt x="9" y="0"/>
                  </a:moveTo>
                  <a:lnTo>
                    <a:pt x="0" y="4"/>
                  </a:lnTo>
                  <a:lnTo>
                    <a:pt x="6" y="16"/>
                  </a:lnTo>
                  <a:lnTo>
                    <a:pt x="16" y="9"/>
                  </a:lnTo>
                  <a:lnTo>
                    <a:pt x="9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4" name="Freeform 501"/>
            <p:cNvSpPr>
              <a:spLocks/>
            </p:cNvSpPr>
            <p:nvPr/>
          </p:nvSpPr>
          <p:spPr bwMode="auto">
            <a:xfrm>
              <a:off x="2416" y="2955"/>
              <a:ext cx="17" cy="1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4" y="0"/>
                </a:cxn>
                <a:cxn ang="0">
                  <a:pos x="16" y="9"/>
                </a:cxn>
                <a:cxn ang="0">
                  <a:pos x="12" y="16"/>
                </a:cxn>
                <a:cxn ang="0">
                  <a:pos x="0" y="4"/>
                </a:cxn>
              </a:cxnLst>
              <a:rect l="0" t="0" r="r" b="b"/>
              <a:pathLst>
                <a:path w="17" h="17">
                  <a:moveTo>
                    <a:pt x="0" y="4"/>
                  </a:moveTo>
                  <a:lnTo>
                    <a:pt x="4" y="0"/>
                  </a:lnTo>
                  <a:lnTo>
                    <a:pt x="16" y="9"/>
                  </a:lnTo>
                  <a:lnTo>
                    <a:pt x="12" y="16"/>
                  </a:lnTo>
                  <a:lnTo>
                    <a:pt x="0" y="4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5" name="Freeform 502"/>
            <p:cNvSpPr>
              <a:spLocks/>
            </p:cNvSpPr>
            <p:nvPr/>
          </p:nvSpPr>
          <p:spPr bwMode="auto">
            <a:xfrm>
              <a:off x="2420" y="2966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" y="0"/>
                </a:cxn>
                <a:cxn ang="0">
                  <a:pos x="16" y="0"/>
                </a:cxn>
                <a:cxn ang="0">
                  <a:pos x="16" y="12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0"/>
                  </a:lnTo>
                  <a:lnTo>
                    <a:pt x="16" y="12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6" name="Freeform 503"/>
            <p:cNvSpPr>
              <a:spLocks/>
            </p:cNvSpPr>
            <p:nvPr/>
          </p:nvSpPr>
          <p:spPr bwMode="auto">
            <a:xfrm>
              <a:off x="2420" y="2955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6"/>
                </a:cxn>
                <a:cxn ang="0">
                  <a:pos x="16" y="14"/>
                </a:cxn>
                <a:cxn ang="0">
                  <a:pos x="11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1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7" name="Freeform 504"/>
            <p:cNvSpPr>
              <a:spLocks/>
            </p:cNvSpPr>
            <p:nvPr/>
          </p:nvSpPr>
          <p:spPr bwMode="auto">
            <a:xfrm>
              <a:off x="2441" y="2953"/>
              <a:ext cx="18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6"/>
                </a:cxn>
                <a:cxn ang="0">
                  <a:pos x="17" y="14"/>
                </a:cxn>
                <a:cxn ang="0">
                  <a:pos x="12" y="0"/>
                </a:cxn>
                <a:cxn ang="0">
                  <a:pos x="0" y="0"/>
                </a:cxn>
              </a:cxnLst>
              <a:rect l="0" t="0" r="r" b="b"/>
              <a:pathLst>
                <a:path w="18" h="17">
                  <a:moveTo>
                    <a:pt x="0" y="0"/>
                  </a:moveTo>
                  <a:lnTo>
                    <a:pt x="5" y="16"/>
                  </a:lnTo>
                  <a:lnTo>
                    <a:pt x="17" y="14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8" name="Freeform 505"/>
            <p:cNvSpPr>
              <a:spLocks/>
            </p:cNvSpPr>
            <p:nvPr/>
          </p:nvSpPr>
          <p:spPr bwMode="auto">
            <a:xfrm>
              <a:off x="2441" y="2953"/>
              <a:ext cx="17" cy="17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6" y="9"/>
                </a:cxn>
                <a:cxn ang="0">
                  <a:pos x="12" y="16"/>
                </a:cxn>
                <a:cxn ang="0">
                  <a:pos x="0" y="5"/>
                </a:cxn>
                <a:cxn ang="0">
                  <a:pos x="8" y="0"/>
                </a:cxn>
              </a:cxnLst>
              <a:rect l="0" t="0" r="r" b="b"/>
              <a:pathLst>
                <a:path w="17" h="17">
                  <a:moveTo>
                    <a:pt x="8" y="0"/>
                  </a:moveTo>
                  <a:lnTo>
                    <a:pt x="16" y="9"/>
                  </a:lnTo>
                  <a:lnTo>
                    <a:pt x="12" y="16"/>
                  </a:lnTo>
                  <a:lnTo>
                    <a:pt x="0" y="5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09" name="Freeform 506"/>
            <p:cNvSpPr>
              <a:spLocks/>
            </p:cNvSpPr>
            <p:nvPr/>
          </p:nvSpPr>
          <p:spPr bwMode="auto">
            <a:xfrm>
              <a:off x="2445" y="2964"/>
              <a:ext cx="17" cy="17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0" y="16"/>
                </a:cxn>
                <a:cxn ang="0">
                  <a:pos x="16" y="12"/>
                </a:cxn>
                <a:cxn ang="0">
                  <a:pos x="16" y="0"/>
                </a:cxn>
                <a:cxn ang="0">
                  <a:pos x="2" y="4"/>
                </a:cxn>
              </a:cxnLst>
              <a:rect l="0" t="0" r="r" b="b"/>
              <a:pathLst>
                <a:path w="17" h="17">
                  <a:moveTo>
                    <a:pt x="2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2" y="4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0" name="Freeform 507"/>
            <p:cNvSpPr>
              <a:spLocks/>
            </p:cNvSpPr>
            <p:nvPr/>
          </p:nvSpPr>
          <p:spPr bwMode="auto">
            <a:xfrm>
              <a:off x="2466" y="2951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6"/>
                </a:cxn>
                <a:cxn ang="0">
                  <a:pos x="16" y="14"/>
                </a:cxn>
                <a:cxn ang="0">
                  <a:pos x="13" y="0"/>
                </a:cxn>
                <a:cxn ang="0">
                  <a:pos x="0" y="0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5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1" name="Freeform 508"/>
            <p:cNvSpPr>
              <a:spLocks/>
            </p:cNvSpPr>
            <p:nvPr/>
          </p:nvSpPr>
          <p:spPr bwMode="auto">
            <a:xfrm>
              <a:off x="2466" y="2951"/>
              <a:ext cx="17" cy="17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6" y="9"/>
                </a:cxn>
                <a:cxn ang="0">
                  <a:pos x="16" y="16"/>
                </a:cxn>
                <a:cxn ang="0">
                  <a:pos x="0" y="5"/>
                </a:cxn>
                <a:cxn ang="0">
                  <a:pos x="8" y="0"/>
                </a:cxn>
              </a:cxnLst>
              <a:rect l="0" t="0" r="r" b="b"/>
              <a:pathLst>
                <a:path w="17" h="17">
                  <a:moveTo>
                    <a:pt x="8" y="0"/>
                  </a:moveTo>
                  <a:lnTo>
                    <a:pt x="16" y="9"/>
                  </a:lnTo>
                  <a:lnTo>
                    <a:pt x="16" y="16"/>
                  </a:lnTo>
                  <a:lnTo>
                    <a:pt x="0" y="5"/>
                  </a:lnTo>
                  <a:lnTo>
                    <a:pt x="8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2" name="Freeform 509"/>
            <p:cNvSpPr>
              <a:spLocks/>
            </p:cNvSpPr>
            <p:nvPr/>
          </p:nvSpPr>
          <p:spPr bwMode="auto">
            <a:xfrm>
              <a:off x="2469" y="2961"/>
              <a:ext cx="17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" y="0"/>
                </a:cxn>
                <a:cxn ang="0">
                  <a:pos x="14" y="0"/>
                </a:cxn>
                <a:cxn ang="0">
                  <a:pos x="16" y="9"/>
                </a:cxn>
                <a:cxn ang="0">
                  <a:pos x="0" y="16"/>
                </a:cxn>
              </a:cxnLst>
              <a:rect l="0" t="0" r="r" b="b"/>
              <a:pathLst>
                <a:path w="17" h="17">
                  <a:moveTo>
                    <a:pt x="0" y="16"/>
                  </a:moveTo>
                  <a:lnTo>
                    <a:pt x="1" y="0"/>
                  </a:lnTo>
                  <a:lnTo>
                    <a:pt x="14" y="0"/>
                  </a:lnTo>
                  <a:lnTo>
                    <a:pt x="16" y="9"/>
                  </a:lnTo>
                  <a:lnTo>
                    <a:pt x="0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3" name="Freeform 510"/>
            <p:cNvSpPr>
              <a:spLocks/>
            </p:cNvSpPr>
            <p:nvPr/>
          </p:nvSpPr>
          <p:spPr bwMode="auto">
            <a:xfrm>
              <a:off x="2493" y="2947"/>
              <a:ext cx="18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16"/>
                </a:cxn>
                <a:cxn ang="0">
                  <a:pos x="17" y="16"/>
                </a:cxn>
                <a:cxn ang="0">
                  <a:pos x="12" y="0"/>
                </a:cxn>
                <a:cxn ang="0">
                  <a:pos x="0" y="1"/>
                </a:cxn>
              </a:cxnLst>
              <a:rect l="0" t="0" r="r" b="b"/>
              <a:pathLst>
                <a:path w="18" h="17">
                  <a:moveTo>
                    <a:pt x="0" y="1"/>
                  </a:moveTo>
                  <a:lnTo>
                    <a:pt x="4" y="16"/>
                  </a:lnTo>
                  <a:lnTo>
                    <a:pt x="17" y="16"/>
                  </a:lnTo>
                  <a:lnTo>
                    <a:pt x="12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4" name="Freeform 511"/>
            <p:cNvSpPr>
              <a:spLocks/>
            </p:cNvSpPr>
            <p:nvPr/>
          </p:nvSpPr>
          <p:spPr bwMode="auto">
            <a:xfrm>
              <a:off x="2493" y="2947"/>
              <a:ext cx="1" cy="1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0" y="18"/>
                </a:cxn>
                <a:cxn ang="0">
                  <a:pos x="0" y="7"/>
                </a:cxn>
                <a:cxn ang="0">
                  <a:pos x="0" y="0"/>
                </a:cxn>
              </a:cxnLst>
              <a:rect l="0" t="0" r="r" b="b"/>
              <a:pathLst>
                <a:path w="1" h="19">
                  <a:moveTo>
                    <a:pt x="0" y="0"/>
                  </a:moveTo>
                  <a:lnTo>
                    <a:pt x="0" y="12"/>
                  </a:lnTo>
                  <a:lnTo>
                    <a:pt x="0" y="18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5" name="Freeform 512"/>
            <p:cNvSpPr>
              <a:spLocks/>
            </p:cNvSpPr>
            <p:nvPr/>
          </p:nvSpPr>
          <p:spPr bwMode="auto">
            <a:xfrm>
              <a:off x="2493" y="2959"/>
              <a:ext cx="18" cy="17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0" y="16"/>
                </a:cxn>
                <a:cxn ang="0">
                  <a:pos x="17" y="13"/>
                </a:cxn>
                <a:cxn ang="0">
                  <a:pos x="16" y="0"/>
                </a:cxn>
                <a:cxn ang="0">
                  <a:pos x="1" y="5"/>
                </a:cxn>
              </a:cxnLst>
              <a:rect l="0" t="0" r="r" b="b"/>
              <a:pathLst>
                <a:path w="18" h="17">
                  <a:moveTo>
                    <a:pt x="1" y="5"/>
                  </a:moveTo>
                  <a:lnTo>
                    <a:pt x="0" y="16"/>
                  </a:lnTo>
                  <a:lnTo>
                    <a:pt x="17" y="13"/>
                  </a:lnTo>
                  <a:lnTo>
                    <a:pt x="16" y="0"/>
                  </a:lnTo>
                  <a:lnTo>
                    <a:pt x="1" y="5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6" name="Freeform 513"/>
            <p:cNvSpPr>
              <a:spLocks/>
            </p:cNvSpPr>
            <p:nvPr/>
          </p:nvSpPr>
          <p:spPr bwMode="auto">
            <a:xfrm>
              <a:off x="2520" y="2947"/>
              <a:ext cx="19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" y="16"/>
                </a:cxn>
                <a:cxn ang="0">
                  <a:pos x="18" y="16"/>
                </a:cxn>
                <a:cxn ang="0">
                  <a:pos x="14" y="0"/>
                </a:cxn>
                <a:cxn ang="0">
                  <a:pos x="0" y="1"/>
                </a:cxn>
              </a:cxnLst>
              <a:rect l="0" t="0" r="r" b="b"/>
              <a:pathLst>
                <a:path w="19" h="17">
                  <a:moveTo>
                    <a:pt x="0" y="1"/>
                  </a:moveTo>
                  <a:lnTo>
                    <a:pt x="3" y="16"/>
                  </a:lnTo>
                  <a:lnTo>
                    <a:pt x="18" y="16"/>
                  </a:lnTo>
                  <a:lnTo>
                    <a:pt x="14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7" name="Freeform 514"/>
            <p:cNvSpPr>
              <a:spLocks/>
            </p:cNvSpPr>
            <p:nvPr/>
          </p:nvSpPr>
          <p:spPr bwMode="auto">
            <a:xfrm>
              <a:off x="2518" y="2947"/>
              <a:ext cx="17" cy="17"/>
            </a:xfrm>
            <a:custGeom>
              <a:avLst/>
              <a:gdLst/>
              <a:ahLst/>
              <a:cxnLst>
                <a:cxn ang="0">
                  <a:pos x="16" y="11"/>
                </a:cxn>
                <a:cxn ang="0">
                  <a:pos x="12" y="16"/>
                </a:cxn>
                <a:cxn ang="0">
                  <a:pos x="0" y="5"/>
                </a:cxn>
                <a:cxn ang="0">
                  <a:pos x="4" y="0"/>
                </a:cxn>
                <a:cxn ang="0">
                  <a:pos x="16" y="11"/>
                </a:cxn>
              </a:cxnLst>
              <a:rect l="0" t="0" r="r" b="b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5"/>
                  </a:lnTo>
                  <a:lnTo>
                    <a:pt x="4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8" name="Freeform 515"/>
            <p:cNvSpPr>
              <a:spLocks/>
            </p:cNvSpPr>
            <p:nvPr/>
          </p:nvSpPr>
          <p:spPr bwMode="auto">
            <a:xfrm>
              <a:off x="2522" y="2959"/>
              <a:ext cx="17" cy="17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0" y="16"/>
                </a:cxn>
                <a:cxn ang="0">
                  <a:pos x="16" y="12"/>
                </a:cxn>
                <a:cxn ang="0">
                  <a:pos x="15" y="0"/>
                </a:cxn>
                <a:cxn ang="0">
                  <a:pos x="2" y="3"/>
                </a:cxn>
              </a:cxnLst>
              <a:rect l="0" t="0" r="r" b="b"/>
              <a:pathLst>
                <a:path w="17" h="17">
                  <a:moveTo>
                    <a:pt x="2" y="3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5" y="0"/>
                  </a:lnTo>
                  <a:lnTo>
                    <a:pt x="2" y="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19" name="Freeform 516"/>
            <p:cNvSpPr>
              <a:spLocks/>
            </p:cNvSpPr>
            <p:nvPr/>
          </p:nvSpPr>
          <p:spPr bwMode="auto">
            <a:xfrm>
              <a:off x="2546" y="2946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4" y="16"/>
                </a:cxn>
                <a:cxn ang="0">
                  <a:pos x="16" y="14"/>
                </a:cxn>
                <a:cxn ang="0">
                  <a:pos x="13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4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0" name="Freeform 517"/>
            <p:cNvSpPr>
              <a:spLocks/>
            </p:cNvSpPr>
            <p:nvPr/>
          </p:nvSpPr>
          <p:spPr bwMode="auto">
            <a:xfrm>
              <a:off x="2545" y="2947"/>
              <a:ext cx="17" cy="17"/>
            </a:xfrm>
            <a:custGeom>
              <a:avLst/>
              <a:gdLst/>
              <a:ahLst/>
              <a:cxnLst>
                <a:cxn ang="0">
                  <a:pos x="16" y="12"/>
                </a:cxn>
                <a:cxn ang="0">
                  <a:pos x="10" y="16"/>
                </a:cxn>
                <a:cxn ang="0">
                  <a:pos x="0" y="4"/>
                </a:cxn>
                <a:cxn ang="0">
                  <a:pos x="10" y="0"/>
                </a:cxn>
                <a:cxn ang="0">
                  <a:pos x="16" y="12"/>
                </a:cxn>
              </a:cxnLst>
              <a:rect l="0" t="0" r="r" b="b"/>
              <a:pathLst>
                <a:path w="17" h="17">
                  <a:moveTo>
                    <a:pt x="16" y="12"/>
                  </a:moveTo>
                  <a:lnTo>
                    <a:pt x="10" y="16"/>
                  </a:lnTo>
                  <a:lnTo>
                    <a:pt x="0" y="4"/>
                  </a:lnTo>
                  <a:lnTo>
                    <a:pt x="10" y="0"/>
                  </a:lnTo>
                  <a:lnTo>
                    <a:pt x="16" y="12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1" name="Freeform 518"/>
            <p:cNvSpPr>
              <a:spLocks/>
            </p:cNvSpPr>
            <p:nvPr/>
          </p:nvSpPr>
          <p:spPr bwMode="auto">
            <a:xfrm>
              <a:off x="2548" y="2957"/>
              <a:ext cx="17" cy="17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16" y="0"/>
                </a:cxn>
                <a:cxn ang="0">
                  <a:pos x="1" y="0"/>
                </a:cxn>
              </a:cxnLst>
              <a:rect l="0" t="0" r="r" b="b"/>
              <a:pathLst>
                <a:path w="17" h="17">
                  <a:moveTo>
                    <a:pt x="1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" y="0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2" name="Freeform 519"/>
            <p:cNvSpPr>
              <a:spLocks/>
            </p:cNvSpPr>
            <p:nvPr/>
          </p:nvSpPr>
          <p:spPr bwMode="auto">
            <a:xfrm>
              <a:off x="2568" y="2943"/>
              <a:ext cx="17" cy="17"/>
            </a:xfrm>
            <a:custGeom>
              <a:avLst/>
              <a:gdLst/>
              <a:ahLst/>
              <a:cxnLst>
                <a:cxn ang="0">
                  <a:pos x="16" y="11"/>
                </a:cxn>
                <a:cxn ang="0">
                  <a:pos x="12" y="16"/>
                </a:cxn>
                <a:cxn ang="0">
                  <a:pos x="0" y="4"/>
                </a:cxn>
                <a:cxn ang="0">
                  <a:pos x="8" y="0"/>
                </a:cxn>
                <a:cxn ang="0">
                  <a:pos x="16" y="11"/>
                </a:cxn>
              </a:cxnLst>
              <a:rect l="0" t="0" r="r" b="b"/>
              <a:pathLst>
                <a:path w="17" h="17">
                  <a:moveTo>
                    <a:pt x="16" y="11"/>
                  </a:moveTo>
                  <a:lnTo>
                    <a:pt x="12" y="16"/>
                  </a:lnTo>
                  <a:lnTo>
                    <a:pt x="0" y="4"/>
                  </a:lnTo>
                  <a:lnTo>
                    <a:pt x="8" y="0"/>
                  </a:lnTo>
                  <a:lnTo>
                    <a:pt x="16" y="11"/>
                  </a:lnTo>
                </a:path>
              </a:pathLst>
            </a:custGeom>
            <a:solidFill>
              <a:srgbClr val="A0A0A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3" name="Freeform 520"/>
            <p:cNvSpPr>
              <a:spLocks/>
            </p:cNvSpPr>
            <p:nvPr/>
          </p:nvSpPr>
          <p:spPr bwMode="auto">
            <a:xfrm>
              <a:off x="2576" y="2955"/>
              <a:ext cx="17" cy="17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0" y="16"/>
                </a:cxn>
                <a:cxn ang="0">
                  <a:pos x="16" y="12"/>
                </a:cxn>
                <a:cxn ang="0">
                  <a:pos x="16" y="0"/>
                </a:cxn>
                <a:cxn ang="0">
                  <a:pos x="1" y="4"/>
                </a:cxn>
              </a:cxnLst>
              <a:rect l="0" t="0" r="r" b="b"/>
              <a:pathLst>
                <a:path w="17" h="17">
                  <a:moveTo>
                    <a:pt x="1" y="4"/>
                  </a:moveTo>
                  <a:lnTo>
                    <a:pt x="0" y="16"/>
                  </a:lnTo>
                  <a:lnTo>
                    <a:pt x="16" y="12"/>
                  </a:lnTo>
                  <a:lnTo>
                    <a:pt x="16" y="0"/>
                  </a:lnTo>
                  <a:lnTo>
                    <a:pt x="1" y="4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4" name="Freeform 521"/>
            <p:cNvSpPr>
              <a:spLocks/>
            </p:cNvSpPr>
            <p:nvPr/>
          </p:nvSpPr>
          <p:spPr bwMode="auto">
            <a:xfrm>
              <a:off x="2576" y="2943"/>
              <a:ext cx="17" cy="1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6"/>
                </a:cxn>
                <a:cxn ang="0">
                  <a:pos x="16" y="14"/>
                </a:cxn>
                <a:cxn ang="0">
                  <a:pos x="13" y="0"/>
                </a:cxn>
                <a:cxn ang="0">
                  <a:pos x="0" y="1"/>
                </a:cxn>
              </a:cxnLst>
              <a:rect l="0" t="0" r="r" b="b"/>
              <a:pathLst>
                <a:path w="17" h="17">
                  <a:moveTo>
                    <a:pt x="0" y="1"/>
                  </a:moveTo>
                  <a:lnTo>
                    <a:pt x="2" y="16"/>
                  </a:lnTo>
                  <a:lnTo>
                    <a:pt x="16" y="14"/>
                  </a:lnTo>
                  <a:lnTo>
                    <a:pt x="13" y="0"/>
                  </a:lnTo>
                  <a:lnTo>
                    <a:pt x="0" y="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5" name="Freeform 522"/>
            <p:cNvSpPr>
              <a:spLocks/>
            </p:cNvSpPr>
            <p:nvPr/>
          </p:nvSpPr>
          <p:spPr bwMode="auto">
            <a:xfrm>
              <a:off x="2598" y="2942"/>
              <a:ext cx="17" cy="1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0" y="16"/>
                </a:cxn>
                <a:cxn ang="0">
                  <a:pos x="16" y="8"/>
                </a:cxn>
                <a:cxn ang="0">
                  <a:pos x="5" y="0"/>
                </a:cxn>
                <a:cxn ang="0">
                  <a:pos x="0" y="5"/>
                </a:cxn>
              </a:cxnLst>
              <a:rect l="0" t="0" r="r" b="b"/>
              <a:pathLst>
                <a:path w="17" h="17">
                  <a:moveTo>
                    <a:pt x="0" y="5"/>
                  </a:moveTo>
                  <a:lnTo>
                    <a:pt x="10" y="16"/>
                  </a:lnTo>
                  <a:lnTo>
                    <a:pt x="16" y="8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solidFill>
              <a:srgbClr val="60606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6" name="Freeform 523"/>
            <p:cNvSpPr>
              <a:spLocks/>
            </p:cNvSpPr>
            <p:nvPr/>
          </p:nvSpPr>
          <p:spPr bwMode="auto">
            <a:xfrm>
              <a:off x="2601" y="2947"/>
              <a:ext cx="54" cy="1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" y="2"/>
                </a:cxn>
                <a:cxn ang="0">
                  <a:pos x="53" y="0"/>
                </a:cxn>
                <a:cxn ang="0">
                  <a:pos x="53" y="10"/>
                </a:cxn>
                <a:cxn ang="0">
                  <a:pos x="53" y="9"/>
                </a:cxn>
                <a:cxn ang="0">
                  <a:pos x="0" y="16"/>
                </a:cxn>
              </a:cxnLst>
              <a:rect l="0" t="0" r="r" b="b"/>
              <a:pathLst>
                <a:path w="54" h="17">
                  <a:moveTo>
                    <a:pt x="0" y="16"/>
                  </a:moveTo>
                  <a:lnTo>
                    <a:pt x="1" y="2"/>
                  </a:lnTo>
                  <a:lnTo>
                    <a:pt x="53" y="0"/>
                  </a:lnTo>
                  <a:lnTo>
                    <a:pt x="53" y="10"/>
                  </a:lnTo>
                  <a:lnTo>
                    <a:pt x="53" y="9"/>
                  </a:lnTo>
                  <a:lnTo>
                    <a:pt x="0" y="16"/>
                  </a:lnTo>
                </a:path>
              </a:pathLst>
            </a:custGeom>
            <a:solidFill>
              <a:srgbClr val="80808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7" name="Freeform 524"/>
            <p:cNvSpPr>
              <a:spLocks/>
            </p:cNvSpPr>
            <p:nvPr/>
          </p:nvSpPr>
          <p:spPr bwMode="auto">
            <a:xfrm>
              <a:off x="2598" y="2940"/>
              <a:ext cx="55" cy="1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6" y="16"/>
                </a:cxn>
                <a:cxn ang="0">
                  <a:pos x="54" y="13"/>
                </a:cxn>
                <a:cxn ang="0">
                  <a:pos x="51" y="0"/>
                </a:cxn>
                <a:cxn ang="0">
                  <a:pos x="0" y="2"/>
                </a:cxn>
              </a:cxnLst>
              <a:rect l="0" t="0" r="r" b="b"/>
              <a:pathLst>
                <a:path w="55" h="17">
                  <a:moveTo>
                    <a:pt x="0" y="2"/>
                  </a:moveTo>
                  <a:lnTo>
                    <a:pt x="6" y="16"/>
                  </a:lnTo>
                  <a:lnTo>
                    <a:pt x="54" y="13"/>
                  </a:lnTo>
                  <a:lnTo>
                    <a:pt x="51" y="0"/>
                  </a:lnTo>
                  <a:lnTo>
                    <a:pt x="0" y="2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8" name="Freeform 525"/>
            <p:cNvSpPr>
              <a:spLocks/>
            </p:cNvSpPr>
            <p:nvPr/>
          </p:nvSpPr>
          <p:spPr bwMode="auto">
            <a:xfrm>
              <a:off x="2382" y="2961"/>
              <a:ext cx="172" cy="20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2" y="19"/>
                </a:cxn>
                <a:cxn ang="0">
                  <a:pos x="171" y="7"/>
                </a:cxn>
                <a:cxn ang="0">
                  <a:pos x="167" y="0"/>
                </a:cxn>
                <a:cxn ang="0">
                  <a:pos x="0" y="10"/>
                </a:cxn>
              </a:cxnLst>
              <a:rect l="0" t="0" r="r" b="b"/>
              <a:pathLst>
                <a:path w="172" h="20">
                  <a:moveTo>
                    <a:pt x="0" y="10"/>
                  </a:moveTo>
                  <a:lnTo>
                    <a:pt x="2" y="19"/>
                  </a:lnTo>
                  <a:lnTo>
                    <a:pt x="171" y="7"/>
                  </a:lnTo>
                  <a:lnTo>
                    <a:pt x="167" y="0"/>
                  </a:lnTo>
                  <a:lnTo>
                    <a:pt x="0" y="1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29" name="Freeform 526"/>
            <p:cNvSpPr>
              <a:spLocks/>
            </p:cNvSpPr>
            <p:nvPr/>
          </p:nvSpPr>
          <p:spPr bwMode="auto">
            <a:xfrm>
              <a:off x="2562" y="2961"/>
              <a:ext cx="33" cy="1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16"/>
                </a:cxn>
                <a:cxn ang="0">
                  <a:pos x="32" y="9"/>
                </a:cxn>
                <a:cxn ang="0">
                  <a:pos x="29" y="0"/>
                </a:cxn>
                <a:cxn ang="0">
                  <a:pos x="0" y="3"/>
                </a:cxn>
              </a:cxnLst>
              <a:rect l="0" t="0" r="r" b="b"/>
              <a:pathLst>
                <a:path w="33" h="17">
                  <a:moveTo>
                    <a:pt x="0" y="3"/>
                  </a:moveTo>
                  <a:lnTo>
                    <a:pt x="3" y="16"/>
                  </a:lnTo>
                  <a:lnTo>
                    <a:pt x="32" y="9"/>
                  </a:lnTo>
                  <a:lnTo>
                    <a:pt x="29" y="0"/>
                  </a:lnTo>
                  <a:lnTo>
                    <a:pt x="0" y="3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0" name="Freeform 527"/>
            <p:cNvSpPr>
              <a:spLocks/>
            </p:cNvSpPr>
            <p:nvPr/>
          </p:nvSpPr>
          <p:spPr bwMode="auto">
            <a:xfrm>
              <a:off x="2624" y="2955"/>
              <a:ext cx="35" cy="17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4" y="16"/>
                </a:cxn>
                <a:cxn ang="0">
                  <a:pos x="34" y="10"/>
                </a:cxn>
                <a:cxn ang="0">
                  <a:pos x="31" y="0"/>
                </a:cxn>
                <a:cxn ang="0">
                  <a:pos x="0" y="5"/>
                </a:cxn>
              </a:cxnLst>
              <a:rect l="0" t="0" r="r" b="b"/>
              <a:pathLst>
                <a:path w="35" h="17">
                  <a:moveTo>
                    <a:pt x="0" y="5"/>
                  </a:moveTo>
                  <a:lnTo>
                    <a:pt x="4" y="16"/>
                  </a:lnTo>
                  <a:lnTo>
                    <a:pt x="34" y="10"/>
                  </a:lnTo>
                  <a:lnTo>
                    <a:pt x="31" y="0"/>
                  </a:lnTo>
                  <a:lnTo>
                    <a:pt x="0" y="5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1" name="Freeform 528"/>
            <p:cNvSpPr>
              <a:spLocks/>
            </p:cNvSpPr>
            <p:nvPr/>
          </p:nvSpPr>
          <p:spPr bwMode="auto">
            <a:xfrm>
              <a:off x="2870" y="2932"/>
              <a:ext cx="17" cy="17"/>
            </a:xfrm>
            <a:custGeom>
              <a:avLst/>
              <a:gdLst/>
              <a:ahLst/>
              <a:cxnLst>
                <a:cxn ang="0">
                  <a:pos x="12" y="16"/>
                </a:cxn>
                <a:cxn ang="0">
                  <a:pos x="0" y="0"/>
                </a:cxn>
                <a:cxn ang="0">
                  <a:pos x="16" y="8"/>
                </a:cxn>
                <a:cxn ang="0">
                  <a:pos x="12" y="16"/>
                </a:cxn>
              </a:cxnLst>
              <a:rect l="0" t="0" r="r" b="b"/>
              <a:pathLst>
                <a:path w="17" h="17">
                  <a:moveTo>
                    <a:pt x="12" y="16"/>
                  </a:moveTo>
                  <a:lnTo>
                    <a:pt x="0" y="0"/>
                  </a:lnTo>
                  <a:lnTo>
                    <a:pt x="16" y="8"/>
                  </a:lnTo>
                  <a:lnTo>
                    <a:pt x="12" y="16"/>
                  </a:lnTo>
                </a:path>
              </a:pathLst>
            </a:custGeom>
            <a:solidFill>
              <a:srgbClr val="C0C0C0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2" name="Freeform 529"/>
            <p:cNvSpPr>
              <a:spLocks/>
            </p:cNvSpPr>
            <p:nvPr/>
          </p:nvSpPr>
          <p:spPr bwMode="auto">
            <a:xfrm>
              <a:off x="2665" y="2986"/>
              <a:ext cx="148" cy="86"/>
            </a:xfrm>
            <a:custGeom>
              <a:avLst/>
              <a:gdLst/>
              <a:ahLst/>
              <a:cxnLst>
                <a:cxn ang="0">
                  <a:pos x="6" y="25"/>
                </a:cxn>
                <a:cxn ang="0">
                  <a:pos x="5" y="26"/>
                </a:cxn>
                <a:cxn ang="0">
                  <a:pos x="3" y="29"/>
                </a:cxn>
                <a:cxn ang="0">
                  <a:pos x="1" y="30"/>
                </a:cxn>
                <a:cxn ang="0">
                  <a:pos x="0" y="33"/>
                </a:cxn>
                <a:cxn ang="0">
                  <a:pos x="0" y="36"/>
                </a:cxn>
                <a:cxn ang="0">
                  <a:pos x="0" y="40"/>
                </a:cxn>
                <a:cxn ang="0">
                  <a:pos x="1" y="45"/>
                </a:cxn>
                <a:cxn ang="0">
                  <a:pos x="2" y="51"/>
                </a:cxn>
                <a:cxn ang="0">
                  <a:pos x="3" y="55"/>
                </a:cxn>
                <a:cxn ang="0">
                  <a:pos x="6" y="57"/>
                </a:cxn>
                <a:cxn ang="0">
                  <a:pos x="98" y="82"/>
                </a:cxn>
                <a:cxn ang="0">
                  <a:pos x="111" y="85"/>
                </a:cxn>
                <a:cxn ang="0">
                  <a:pos x="120" y="85"/>
                </a:cxn>
                <a:cxn ang="0">
                  <a:pos x="124" y="84"/>
                </a:cxn>
                <a:cxn ang="0">
                  <a:pos x="131" y="82"/>
                </a:cxn>
                <a:cxn ang="0">
                  <a:pos x="134" y="79"/>
                </a:cxn>
                <a:cxn ang="0">
                  <a:pos x="137" y="78"/>
                </a:cxn>
                <a:cxn ang="0">
                  <a:pos x="141" y="77"/>
                </a:cxn>
                <a:cxn ang="0">
                  <a:pos x="144" y="75"/>
                </a:cxn>
                <a:cxn ang="0">
                  <a:pos x="146" y="71"/>
                </a:cxn>
                <a:cxn ang="0">
                  <a:pos x="147" y="67"/>
                </a:cxn>
                <a:cxn ang="0">
                  <a:pos x="147" y="48"/>
                </a:cxn>
                <a:cxn ang="0">
                  <a:pos x="145" y="43"/>
                </a:cxn>
                <a:cxn ang="0">
                  <a:pos x="141" y="34"/>
                </a:cxn>
                <a:cxn ang="0">
                  <a:pos x="137" y="30"/>
                </a:cxn>
                <a:cxn ang="0">
                  <a:pos x="132" y="25"/>
                </a:cxn>
                <a:cxn ang="0">
                  <a:pos x="123" y="18"/>
                </a:cxn>
                <a:cxn ang="0">
                  <a:pos x="116" y="14"/>
                </a:cxn>
                <a:cxn ang="0">
                  <a:pos x="103" y="9"/>
                </a:cxn>
                <a:cxn ang="0">
                  <a:pos x="91" y="3"/>
                </a:cxn>
                <a:cxn ang="0">
                  <a:pos x="80" y="2"/>
                </a:cxn>
                <a:cxn ang="0">
                  <a:pos x="72" y="1"/>
                </a:cxn>
                <a:cxn ang="0">
                  <a:pos x="62" y="0"/>
                </a:cxn>
                <a:cxn ang="0">
                  <a:pos x="53" y="0"/>
                </a:cxn>
                <a:cxn ang="0">
                  <a:pos x="43" y="0"/>
                </a:cxn>
                <a:cxn ang="0">
                  <a:pos x="34" y="2"/>
                </a:cxn>
                <a:cxn ang="0">
                  <a:pos x="29" y="3"/>
                </a:cxn>
                <a:cxn ang="0">
                  <a:pos x="6" y="25"/>
                </a:cxn>
              </a:cxnLst>
              <a:rect l="0" t="0" r="r" b="b"/>
              <a:pathLst>
                <a:path w="148" h="86">
                  <a:moveTo>
                    <a:pt x="6" y="25"/>
                  </a:moveTo>
                  <a:lnTo>
                    <a:pt x="5" y="26"/>
                  </a:lnTo>
                  <a:lnTo>
                    <a:pt x="3" y="29"/>
                  </a:lnTo>
                  <a:lnTo>
                    <a:pt x="1" y="30"/>
                  </a:lnTo>
                  <a:lnTo>
                    <a:pt x="0" y="33"/>
                  </a:lnTo>
                  <a:lnTo>
                    <a:pt x="0" y="36"/>
                  </a:lnTo>
                  <a:lnTo>
                    <a:pt x="0" y="40"/>
                  </a:lnTo>
                  <a:lnTo>
                    <a:pt x="1" y="45"/>
                  </a:lnTo>
                  <a:lnTo>
                    <a:pt x="2" y="51"/>
                  </a:lnTo>
                  <a:lnTo>
                    <a:pt x="3" y="55"/>
                  </a:lnTo>
                  <a:lnTo>
                    <a:pt x="6" y="57"/>
                  </a:lnTo>
                  <a:lnTo>
                    <a:pt x="98" y="82"/>
                  </a:lnTo>
                  <a:lnTo>
                    <a:pt x="111" y="85"/>
                  </a:lnTo>
                  <a:lnTo>
                    <a:pt x="120" y="85"/>
                  </a:lnTo>
                  <a:lnTo>
                    <a:pt x="124" y="84"/>
                  </a:lnTo>
                  <a:lnTo>
                    <a:pt x="131" y="82"/>
                  </a:lnTo>
                  <a:lnTo>
                    <a:pt x="134" y="79"/>
                  </a:lnTo>
                  <a:lnTo>
                    <a:pt x="137" y="78"/>
                  </a:lnTo>
                  <a:lnTo>
                    <a:pt x="141" y="77"/>
                  </a:lnTo>
                  <a:lnTo>
                    <a:pt x="144" y="75"/>
                  </a:lnTo>
                  <a:lnTo>
                    <a:pt x="146" y="71"/>
                  </a:lnTo>
                  <a:lnTo>
                    <a:pt x="147" y="67"/>
                  </a:lnTo>
                  <a:lnTo>
                    <a:pt x="147" y="48"/>
                  </a:lnTo>
                  <a:lnTo>
                    <a:pt x="145" y="43"/>
                  </a:lnTo>
                  <a:lnTo>
                    <a:pt x="141" y="34"/>
                  </a:lnTo>
                  <a:lnTo>
                    <a:pt x="137" y="30"/>
                  </a:lnTo>
                  <a:lnTo>
                    <a:pt x="132" y="25"/>
                  </a:lnTo>
                  <a:lnTo>
                    <a:pt x="123" y="18"/>
                  </a:lnTo>
                  <a:lnTo>
                    <a:pt x="116" y="14"/>
                  </a:lnTo>
                  <a:lnTo>
                    <a:pt x="103" y="9"/>
                  </a:lnTo>
                  <a:lnTo>
                    <a:pt x="91" y="3"/>
                  </a:lnTo>
                  <a:lnTo>
                    <a:pt x="80" y="2"/>
                  </a:lnTo>
                  <a:lnTo>
                    <a:pt x="72" y="1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43" y="0"/>
                  </a:lnTo>
                  <a:lnTo>
                    <a:pt x="34" y="2"/>
                  </a:lnTo>
                  <a:lnTo>
                    <a:pt x="29" y="3"/>
                  </a:lnTo>
                  <a:lnTo>
                    <a:pt x="6" y="25"/>
                  </a:lnTo>
                </a:path>
              </a:pathLst>
            </a:custGeom>
            <a:solidFill>
              <a:srgbClr val="E0E0E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3" name="Freeform 530"/>
            <p:cNvSpPr>
              <a:spLocks/>
            </p:cNvSpPr>
            <p:nvPr/>
          </p:nvSpPr>
          <p:spPr bwMode="auto">
            <a:xfrm>
              <a:off x="2668" y="3019"/>
              <a:ext cx="111" cy="53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6"/>
                </a:cxn>
                <a:cxn ang="0">
                  <a:pos x="3" y="21"/>
                </a:cxn>
                <a:cxn ang="0">
                  <a:pos x="5" y="24"/>
                </a:cxn>
                <a:cxn ang="0">
                  <a:pos x="8" y="26"/>
                </a:cxn>
                <a:cxn ang="0">
                  <a:pos x="13" y="27"/>
                </a:cxn>
                <a:cxn ang="0">
                  <a:pos x="19" y="28"/>
                </a:cxn>
                <a:cxn ang="0">
                  <a:pos x="24" y="30"/>
                </a:cxn>
                <a:cxn ang="0">
                  <a:pos x="30" y="32"/>
                </a:cxn>
                <a:cxn ang="0">
                  <a:pos x="35" y="33"/>
                </a:cxn>
                <a:cxn ang="0">
                  <a:pos x="41" y="34"/>
                </a:cxn>
                <a:cxn ang="0">
                  <a:pos x="46" y="37"/>
                </a:cxn>
                <a:cxn ang="0">
                  <a:pos x="52" y="38"/>
                </a:cxn>
                <a:cxn ang="0">
                  <a:pos x="58" y="38"/>
                </a:cxn>
                <a:cxn ang="0">
                  <a:pos x="63" y="40"/>
                </a:cxn>
                <a:cxn ang="0">
                  <a:pos x="69" y="42"/>
                </a:cxn>
                <a:cxn ang="0">
                  <a:pos x="74" y="43"/>
                </a:cxn>
                <a:cxn ang="0">
                  <a:pos x="80" y="45"/>
                </a:cxn>
                <a:cxn ang="0">
                  <a:pos x="85" y="47"/>
                </a:cxn>
                <a:cxn ang="0">
                  <a:pos x="91" y="48"/>
                </a:cxn>
                <a:cxn ang="0">
                  <a:pos x="96" y="49"/>
                </a:cxn>
                <a:cxn ang="0">
                  <a:pos x="102" y="51"/>
                </a:cxn>
                <a:cxn ang="0">
                  <a:pos x="107" y="52"/>
                </a:cxn>
                <a:cxn ang="0">
                  <a:pos x="106" y="48"/>
                </a:cxn>
                <a:cxn ang="0">
                  <a:pos x="107" y="45"/>
                </a:cxn>
                <a:cxn ang="0">
                  <a:pos x="110" y="41"/>
                </a:cxn>
                <a:cxn ang="0">
                  <a:pos x="106" y="37"/>
                </a:cxn>
                <a:cxn ang="0">
                  <a:pos x="101" y="34"/>
                </a:cxn>
                <a:cxn ang="0">
                  <a:pos x="97" y="31"/>
                </a:cxn>
                <a:cxn ang="0">
                  <a:pos x="91" y="29"/>
                </a:cxn>
                <a:cxn ang="0">
                  <a:pos x="86" y="26"/>
                </a:cxn>
                <a:cxn ang="0">
                  <a:pos x="80" y="23"/>
                </a:cxn>
                <a:cxn ang="0">
                  <a:pos x="75" y="19"/>
                </a:cxn>
                <a:cxn ang="0">
                  <a:pos x="70" y="16"/>
                </a:cxn>
                <a:cxn ang="0">
                  <a:pos x="65" y="14"/>
                </a:cxn>
                <a:cxn ang="0">
                  <a:pos x="60" y="10"/>
                </a:cxn>
                <a:cxn ang="0">
                  <a:pos x="55" y="7"/>
                </a:cxn>
                <a:cxn ang="0">
                  <a:pos x="49" y="5"/>
                </a:cxn>
                <a:cxn ang="0">
                  <a:pos x="44" y="3"/>
                </a:cxn>
                <a:cxn ang="0">
                  <a:pos x="39" y="1"/>
                </a:cxn>
                <a:cxn ang="0">
                  <a:pos x="33" y="0"/>
                </a:cxn>
                <a:cxn ang="0">
                  <a:pos x="28" y="0"/>
                </a:cxn>
                <a:cxn ang="0">
                  <a:pos x="22" y="0"/>
                </a:cxn>
                <a:cxn ang="0">
                  <a:pos x="17" y="0"/>
                </a:cxn>
                <a:cxn ang="0">
                  <a:pos x="11" y="3"/>
                </a:cxn>
                <a:cxn ang="0">
                  <a:pos x="6" y="5"/>
                </a:cxn>
                <a:cxn ang="0">
                  <a:pos x="1" y="9"/>
                </a:cxn>
                <a:cxn ang="0">
                  <a:pos x="1" y="9"/>
                </a:cxn>
              </a:cxnLst>
              <a:rect l="0" t="0" r="r" b="b"/>
              <a:pathLst>
                <a:path w="111" h="53">
                  <a:moveTo>
                    <a:pt x="1" y="9"/>
                  </a:moveTo>
                  <a:lnTo>
                    <a:pt x="0" y="11"/>
                  </a:lnTo>
                  <a:lnTo>
                    <a:pt x="0" y="14"/>
                  </a:lnTo>
                  <a:lnTo>
                    <a:pt x="1" y="16"/>
                  </a:lnTo>
                  <a:lnTo>
                    <a:pt x="2" y="18"/>
                  </a:lnTo>
                  <a:lnTo>
                    <a:pt x="3" y="21"/>
                  </a:lnTo>
                  <a:lnTo>
                    <a:pt x="3" y="23"/>
                  </a:lnTo>
                  <a:lnTo>
                    <a:pt x="5" y="24"/>
                  </a:lnTo>
                  <a:lnTo>
                    <a:pt x="6" y="26"/>
                  </a:lnTo>
                  <a:lnTo>
                    <a:pt x="8" y="26"/>
                  </a:lnTo>
                  <a:lnTo>
                    <a:pt x="11" y="27"/>
                  </a:lnTo>
                  <a:lnTo>
                    <a:pt x="13" y="27"/>
                  </a:lnTo>
                  <a:lnTo>
                    <a:pt x="16" y="27"/>
                  </a:lnTo>
                  <a:lnTo>
                    <a:pt x="19" y="28"/>
                  </a:lnTo>
                  <a:lnTo>
                    <a:pt x="22" y="29"/>
                  </a:lnTo>
                  <a:lnTo>
                    <a:pt x="24" y="30"/>
                  </a:lnTo>
                  <a:lnTo>
                    <a:pt x="27" y="31"/>
                  </a:lnTo>
                  <a:lnTo>
                    <a:pt x="30" y="32"/>
                  </a:lnTo>
                  <a:lnTo>
                    <a:pt x="33" y="32"/>
                  </a:lnTo>
                  <a:lnTo>
                    <a:pt x="35" y="33"/>
                  </a:lnTo>
                  <a:lnTo>
                    <a:pt x="38" y="34"/>
                  </a:lnTo>
                  <a:lnTo>
                    <a:pt x="41" y="34"/>
                  </a:lnTo>
                  <a:lnTo>
                    <a:pt x="44" y="35"/>
                  </a:lnTo>
                  <a:lnTo>
                    <a:pt x="46" y="37"/>
                  </a:lnTo>
                  <a:lnTo>
                    <a:pt x="49" y="36"/>
                  </a:lnTo>
                  <a:lnTo>
                    <a:pt x="52" y="38"/>
                  </a:lnTo>
                  <a:lnTo>
                    <a:pt x="55" y="37"/>
                  </a:lnTo>
                  <a:lnTo>
                    <a:pt x="58" y="38"/>
                  </a:lnTo>
                  <a:lnTo>
                    <a:pt x="60" y="41"/>
                  </a:lnTo>
                  <a:lnTo>
                    <a:pt x="63" y="40"/>
                  </a:lnTo>
                  <a:lnTo>
                    <a:pt x="66" y="41"/>
                  </a:lnTo>
                  <a:lnTo>
                    <a:pt x="69" y="42"/>
                  </a:lnTo>
                  <a:lnTo>
                    <a:pt x="71" y="42"/>
                  </a:lnTo>
                  <a:lnTo>
                    <a:pt x="74" y="43"/>
                  </a:lnTo>
                  <a:lnTo>
                    <a:pt x="77" y="43"/>
                  </a:lnTo>
                  <a:lnTo>
                    <a:pt x="80" y="45"/>
                  </a:lnTo>
                  <a:lnTo>
                    <a:pt x="83" y="45"/>
                  </a:lnTo>
                  <a:lnTo>
                    <a:pt x="85" y="47"/>
                  </a:lnTo>
                  <a:lnTo>
                    <a:pt x="88" y="47"/>
                  </a:lnTo>
                  <a:lnTo>
                    <a:pt x="91" y="48"/>
                  </a:lnTo>
                  <a:lnTo>
                    <a:pt x="93" y="48"/>
                  </a:lnTo>
                  <a:lnTo>
                    <a:pt x="96" y="49"/>
                  </a:lnTo>
                  <a:lnTo>
                    <a:pt x="99" y="50"/>
                  </a:lnTo>
                  <a:lnTo>
                    <a:pt x="102" y="51"/>
                  </a:lnTo>
                  <a:lnTo>
                    <a:pt x="104" y="52"/>
                  </a:lnTo>
                  <a:lnTo>
                    <a:pt x="107" y="52"/>
                  </a:lnTo>
                  <a:lnTo>
                    <a:pt x="109" y="50"/>
                  </a:lnTo>
                  <a:lnTo>
                    <a:pt x="106" y="48"/>
                  </a:lnTo>
                  <a:lnTo>
                    <a:pt x="104" y="46"/>
                  </a:lnTo>
                  <a:lnTo>
                    <a:pt x="107" y="45"/>
                  </a:lnTo>
                  <a:lnTo>
                    <a:pt x="109" y="43"/>
                  </a:lnTo>
                  <a:lnTo>
                    <a:pt x="110" y="41"/>
                  </a:lnTo>
                  <a:lnTo>
                    <a:pt x="109" y="38"/>
                  </a:lnTo>
                  <a:lnTo>
                    <a:pt x="106" y="37"/>
                  </a:lnTo>
                  <a:lnTo>
                    <a:pt x="104" y="36"/>
                  </a:lnTo>
                  <a:lnTo>
                    <a:pt x="101" y="34"/>
                  </a:lnTo>
                  <a:lnTo>
                    <a:pt x="99" y="32"/>
                  </a:lnTo>
                  <a:lnTo>
                    <a:pt x="97" y="31"/>
                  </a:lnTo>
                  <a:lnTo>
                    <a:pt x="94" y="30"/>
                  </a:lnTo>
                  <a:lnTo>
                    <a:pt x="91" y="29"/>
                  </a:lnTo>
                  <a:lnTo>
                    <a:pt x="88" y="27"/>
                  </a:lnTo>
                  <a:lnTo>
                    <a:pt x="86" y="26"/>
                  </a:lnTo>
                  <a:lnTo>
                    <a:pt x="83" y="24"/>
                  </a:lnTo>
                  <a:lnTo>
                    <a:pt x="80" y="23"/>
                  </a:lnTo>
                  <a:lnTo>
                    <a:pt x="77" y="21"/>
                  </a:lnTo>
                  <a:lnTo>
                    <a:pt x="75" y="19"/>
                  </a:lnTo>
                  <a:lnTo>
                    <a:pt x="73" y="18"/>
                  </a:lnTo>
                  <a:lnTo>
                    <a:pt x="70" y="16"/>
                  </a:lnTo>
                  <a:lnTo>
                    <a:pt x="68" y="15"/>
                  </a:lnTo>
                  <a:lnTo>
                    <a:pt x="65" y="14"/>
                  </a:lnTo>
                  <a:lnTo>
                    <a:pt x="63" y="11"/>
                  </a:lnTo>
                  <a:lnTo>
                    <a:pt x="60" y="10"/>
                  </a:lnTo>
                  <a:lnTo>
                    <a:pt x="58" y="9"/>
                  </a:lnTo>
                  <a:lnTo>
                    <a:pt x="55" y="7"/>
                  </a:lnTo>
                  <a:lnTo>
                    <a:pt x="52" y="6"/>
                  </a:lnTo>
                  <a:lnTo>
                    <a:pt x="49" y="5"/>
                  </a:lnTo>
                  <a:lnTo>
                    <a:pt x="47" y="4"/>
                  </a:lnTo>
                  <a:lnTo>
                    <a:pt x="44" y="3"/>
                  </a:lnTo>
                  <a:lnTo>
                    <a:pt x="41" y="2"/>
                  </a:lnTo>
                  <a:lnTo>
                    <a:pt x="39" y="1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3" y="2"/>
                  </a:lnTo>
                  <a:lnTo>
                    <a:pt x="11" y="3"/>
                  </a:lnTo>
                  <a:lnTo>
                    <a:pt x="8" y="4"/>
                  </a:lnTo>
                  <a:lnTo>
                    <a:pt x="6" y="5"/>
                  </a:lnTo>
                  <a:lnTo>
                    <a:pt x="4" y="7"/>
                  </a:lnTo>
                  <a:lnTo>
                    <a:pt x="1" y="9"/>
                  </a:lnTo>
                  <a:lnTo>
                    <a:pt x="0" y="11"/>
                  </a:lnTo>
                  <a:lnTo>
                    <a:pt x="1" y="9"/>
                  </a:lnTo>
                </a:path>
              </a:pathLst>
            </a:custGeom>
            <a:solidFill>
              <a:schemeClr val="bg2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4" name="Freeform 531"/>
            <p:cNvSpPr>
              <a:spLocks/>
            </p:cNvSpPr>
            <p:nvPr/>
          </p:nvSpPr>
          <p:spPr bwMode="auto">
            <a:xfrm>
              <a:off x="2669" y="3010"/>
              <a:ext cx="112" cy="47"/>
            </a:xfrm>
            <a:custGeom>
              <a:avLst/>
              <a:gdLst/>
              <a:ahLst/>
              <a:cxnLst>
                <a:cxn ang="0">
                  <a:pos x="111" y="43"/>
                </a:cxn>
                <a:cxn ang="0">
                  <a:pos x="108" y="44"/>
                </a:cxn>
                <a:cxn ang="0">
                  <a:pos x="103" y="41"/>
                </a:cxn>
                <a:cxn ang="0">
                  <a:pos x="97" y="37"/>
                </a:cxn>
                <a:cxn ang="0">
                  <a:pos x="92" y="32"/>
                </a:cxn>
                <a:cxn ang="0">
                  <a:pos x="86" y="28"/>
                </a:cxn>
                <a:cxn ang="0">
                  <a:pos x="81" y="25"/>
                </a:cxn>
                <a:cxn ang="0">
                  <a:pos x="77" y="20"/>
                </a:cxn>
                <a:cxn ang="0">
                  <a:pos x="71" y="17"/>
                </a:cxn>
                <a:cxn ang="0">
                  <a:pos x="66" y="14"/>
                </a:cxn>
                <a:cxn ang="0">
                  <a:pos x="61" y="11"/>
                </a:cxn>
                <a:cxn ang="0">
                  <a:pos x="55" y="9"/>
                </a:cxn>
                <a:cxn ang="0">
                  <a:pos x="50" y="6"/>
                </a:cxn>
                <a:cxn ang="0">
                  <a:pos x="44" y="4"/>
                </a:cxn>
                <a:cxn ang="0">
                  <a:pos x="39" y="2"/>
                </a:cxn>
                <a:cxn ang="0">
                  <a:pos x="33" y="1"/>
                </a:cxn>
                <a:cxn ang="0">
                  <a:pos x="28" y="1"/>
                </a:cxn>
                <a:cxn ang="0">
                  <a:pos x="22" y="0"/>
                </a:cxn>
                <a:cxn ang="0">
                  <a:pos x="17" y="1"/>
                </a:cxn>
                <a:cxn ang="0">
                  <a:pos x="11" y="2"/>
                </a:cxn>
                <a:cxn ang="0">
                  <a:pos x="6" y="3"/>
                </a:cxn>
                <a:cxn ang="0">
                  <a:pos x="1" y="6"/>
                </a:cxn>
                <a:cxn ang="0">
                  <a:pos x="0" y="11"/>
                </a:cxn>
                <a:cxn ang="0">
                  <a:pos x="0" y="16"/>
                </a:cxn>
                <a:cxn ang="0">
                  <a:pos x="5" y="16"/>
                </a:cxn>
                <a:cxn ang="0">
                  <a:pos x="11" y="15"/>
                </a:cxn>
                <a:cxn ang="0">
                  <a:pos x="16" y="12"/>
                </a:cxn>
                <a:cxn ang="0">
                  <a:pos x="22" y="11"/>
                </a:cxn>
                <a:cxn ang="0">
                  <a:pos x="27" y="10"/>
                </a:cxn>
                <a:cxn ang="0">
                  <a:pos x="33" y="11"/>
                </a:cxn>
                <a:cxn ang="0">
                  <a:pos x="38" y="12"/>
                </a:cxn>
                <a:cxn ang="0">
                  <a:pos x="44" y="14"/>
                </a:cxn>
                <a:cxn ang="0">
                  <a:pos x="49" y="16"/>
                </a:cxn>
                <a:cxn ang="0">
                  <a:pos x="55" y="19"/>
                </a:cxn>
                <a:cxn ang="0">
                  <a:pos x="60" y="20"/>
                </a:cxn>
                <a:cxn ang="0">
                  <a:pos x="65" y="24"/>
                </a:cxn>
                <a:cxn ang="0">
                  <a:pos x="69" y="26"/>
                </a:cxn>
                <a:cxn ang="0">
                  <a:pos x="74" y="28"/>
                </a:cxn>
                <a:cxn ang="0">
                  <a:pos x="79" y="31"/>
                </a:cxn>
                <a:cxn ang="0">
                  <a:pos x="84" y="34"/>
                </a:cxn>
                <a:cxn ang="0">
                  <a:pos x="88" y="37"/>
                </a:cxn>
                <a:cxn ang="0">
                  <a:pos x="93" y="40"/>
                </a:cxn>
                <a:cxn ang="0">
                  <a:pos x="98" y="43"/>
                </a:cxn>
                <a:cxn ang="0">
                  <a:pos x="104" y="44"/>
                </a:cxn>
                <a:cxn ang="0">
                  <a:pos x="109" y="46"/>
                </a:cxn>
              </a:cxnLst>
              <a:rect l="0" t="0" r="r" b="b"/>
              <a:pathLst>
                <a:path w="112" h="47">
                  <a:moveTo>
                    <a:pt x="111" y="45"/>
                  </a:moveTo>
                  <a:lnTo>
                    <a:pt x="111" y="43"/>
                  </a:lnTo>
                  <a:lnTo>
                    <a:pt x="111" y="44"/>
                  </a:lnTo>
                  <a:lnTo>
                    <a:pt x="108" y="44"/>
                  </a:lnTo>
                  <a:lnTo>
                    <a:pt x="106" y="42"/>
                  </a:lnTo>
                  <a:lnTo>
                    <a:pt x="103" y="41"/>
                  </a:lnTo>
                  <a:lnTo>
                    <a:pt x="100" y="39"/>
                  </a:lnTo>
                  <a:lnTo>
                    <a:pt x="97" y="37"/>
                  </a:lnTo>
                  <a:lnTo>
                    <a:pt x="95" y="35"/>
                  </a:lnTo>
                  <a:lnTo>
                    <a:pt x="92" y="32"/>
                  </a:lnTo>
                  <a:lnTo>
                    <a:pt x="89" y="30"/>
                  </a:lnTo>
                  <a:lnTo>
                    <a:pt x="86" y="28"/>
                  </a:lnTo>
                  <a:lnTo>
                    <a:pt x="84" y="27"/>
                  </a:lnTo>
                  <a:lnTo>
                    <a:pt x="81" y="25"/>
                  </a:lnTo>
                  <a:lnTo>
                    <a:pt x="80" y="23"/>
                  </a:lnTo>
                  <a:lnTo>
                    <a:pt x="77" y="20"/>
                  </a:lnTo>
                  <a:lnTo>
                    <a:pt x="74" y="19"/>
                  </a:lnTo>
                  <a:lnTo>
                    <a:pt x="71" y="17"/>
                  </a:lnTo>
                  <a:lnTo>
                    <a:pt x="69" y="15"/>
                  </a:lnTo>
                  <a:lnTo>
                    <a:pt x="66" y="14"/>
                  </a:lnTo>
                  <a:lnTo>
                    <a:pt x="63" y="12"/>
                  </a:lnTo>
                  <a:lnTo>
                    <a:pt x="61" y="11"/>
                  </a:lnTo>
                  <a:lnTo>
                    <a:pt x="58" y="10"/>
                  </a:lnTo>
                  <a:lnTo>
                    <a:pt x="55" y="9"/>
                  </a:lnTo>
                  <a:lnTo>
                    <a:pt x="52" y="7"/>
                  </a:lnTo>
                  <a:lnTo>
                    <a:pt x="50" y="6"/>
                  </a:lnTo>
                  <a:lnTo>
                    <a:pt x="47" y="5"/>
                  </a:lnTo>
                  <a:lnTo>
                    <a:pt x="44" y="4"/>
                  </a:lnTo>
                  <a:lnTo>
                    <a:pt x="41" y="3"/>
                  </a:lnTo>
                  <a:lnTo>
                    <a:pt x="39" y="2"/>
                  </a:lnTo>
                  <a:lnTo>
                    <a:pt x="35" y="2"/>
                  </a:lnTo>
                  <a:lnTo>
                    <a:pt x="33" y="1"/>
                  </a:lnTo>
                  <a:lnTo>
                    <a:pt x="30" y="1"/>
                  </a:lnTo>
                  <a:lnTo>
                    <a:pt x="28" y="1"/>
                  </a:lnTo>
                  <a:lnTo>
                    <a:pt x="25" y="1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7" y="1"/>
                  </a:lnTo>
                  <a:lnTo>
                    <a:pt x="14" y="1"/>
                  </a:lnTo>
                  <a:lnTo>
                    <a:pt x="11" y="2"/>
                  </a:lnTo>
                  <a:lnTo>
                    <a:pt x="9" y="2"/>
                  </a:lnTo>
                  <a:lnTo>
                    <a:pt x="6" y="3"/>
                  </a:lnTo>
                  <a:lnTo>
                    <a:pt x="3" y="4"/>
                  </a:lnTo>
                  <a:lnTo>
                    <a:pt x="1" y="6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3" y="17"/>
                  </a:lnTo>
                  <a:lnTo>
                    <a:pt x="5" y="16"/>
                  </a:lnTo>
                  <a:lnTo>
                    <a:pt x="8" y="15"/>
                  </a:lnTo>
                  <a:lnTo>
                    <a:pt x="11" y="15"/>
                  </a:lnTo>
                  <a:lnTo>
                    <a:pt x="14" y="14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22" y="11"/>
                  </a:lnTo>
                  <a:lnTo>
                    <a:pt x="25" y="10"/>
                  </a:lnTo>
                  <a:lnTo>
                    <a:pt x="27" y="10"/>
                  </a:lnTo>
                  <a:lnTo>
                    <a:pt x="30" y="10"/>
                  </a:lnTo>
                  <a:lnTo>
                    <a:pt x="33" y="11"/>
                  </a:lnTo>
                  <a:lnTo>
                    <a:pt x="35" y="12"/>
                  </a:lnTo>
                  <a:lnTo>
                    <a:pt x="38" y="12"/>
                  </a:lnTo>
                  <a:lnTo>
                    <a:pt x="41" y="13"/>
                  </a:lnTo>
                  <a:lnTo>
                    <a:pt x="44" y="14"/>
                  </a:lnTo>
                  <a:lnTo>
                    <a:pt x="46" y="15"/>
                  </a:lnTo>
                  <a:lnTo>
                    <a:pt x="49" y="16"/>
                  </a:lnTo>
                  <a:lnTo>
                    <a:pt x="52" y="17"/>
                  </a:lnTo>
                  <a:lnTo>
                    <a:pt x="55" y="19"/>
                  </a:lnTo>
                  <a:lnTo>
                    <a:pt x="57" y="20"/>
                  </a:lnTo>
                  <a:lnTo>
                    <a:pt x="60" y="20"/>
                  </a:lnTo>
                  <a:lnTo>
                    <a:pt x="63" y="21"/>
                  </a:lnTo>
                  <a:lnTo>
                    <a:pt x="65" y="24"/>
                  </a:lnTo>
                  <a:lnTo>
                    <a:pt x="67" y="24"/>
                  </a:lnTo>
                  <a:lnTo>
                    <a:pt x="69" y="26"/>
                  </a:lnTo>
                  <a:lnTo>
                    <a:pt x="71" y="27"/>
                  </a:lnTo>
                  <a:lnTo>
                    <a:pt x="74" y="28"/>
                  </a:lnTo>
                  <a:lnTo>
                    <a:pt x="76" y="29"/>
                  </a:lnTo>
                  <a:lnTo>
                    <a:pt x="79" y="31"/>
                  </a:lnTo>
                  <a:lnTo>
                    <a:pt x="82" y="32"/>
                  </a:lnTo>
                  <a:lnTo>
                    <a:pt x="84" y="34"/>
                  </a:lnTo>
                  <a:lnTo>
                    <a:pt x="86" y="35"/>
                  </a:lnTo>
                  <a:lnTo>
                    <a:pt x="88" y="37"/>
                  </a:lnTo>
                  <a:lnTo>
                    <a:pt x="90" y="38"/>
                  </a:lnTo>
                  <a:lnTo>
                    <a:pt x="93" y="40"/>
                  </a:lnTo>
                  <a:lnTo>
                    <a:pt x="96" y="42"/>
                  </a:lnTo>
                  <a:lnTo>
                    <a:pt x="98" y="43"/>
                  </a:lnTo>
                  <a:lnTo>
                    <a:pt x="101" y="43"/>
                  </a:lnTo>
                  <a:lnTo>
                    <a:pt x="104" y="44"/>
                  </a:lnTo>
                  <a:lnTo>
                    <a:pt x="106" y="46"/>
                  </a:lnTo>
                  <a:lnTo>
                    <a:pt x="109" y="46"/>
                  </a:lnTo>
                  <a:lnTo>
                    <a:pt x="111" y="45"/>
                  </a:lnTo>
                </a:path>
              </a:pathLst>
            </a:custGeom>
            <a:solidFill>
              <a:srgbClr val="A0A0A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5" name="Freeform 532"/>
            <p:cNvSpPr>
              <a:spLocks/>
            </p:cNvSpPr>
            <p:nvPr/>
          </p:nvSpPr>
          <p:spPr bwMode="auto">
            <a:xfrm>
              <a:off x="2770" y="3026"/>
              <a:ext cx="45" cy="45"/>
            </a:xfrm>
            <a:custGeom>
              <a:avLst/>
              <a:gdLst/>
              <a:ahLst/>
              <a:cxnLst>
                <a:cxn ang="0">
                  <a:pos x="3" y="24"/>
                </a:cxn>
                <a:cxn ang="0">
                  <a:pos x="8" y="25"/>
                </a:cxn>
                <a:cxn ang="0">
                  <a:pos x="15" y="25"/>
                </a:cxn>
                <a:cxn ang="0">
                  <a:pos x="22" y="24"/>
                </a:cxn>
                <a:cxn ang="0">
                  <a:pos x="27" y="23"/>
                </a:cxn>
                <a:cxn ang="0">
                  <a:pos x="34" y="19"/>
                </a:cxn>
                <a:cxn ang="0">
                  <a:pos x="39" y="13"/>
                </a:cxn>
                <a:cxn ang="0">
                  <a:pos x="41" y="10"/>
                </a:cxn>
                <a:cxn ang="0">
                  <a:pos x="42" y="8"/>
                </a:cxn>
                <a:cxn ang="0">
                  <a:pos x="42" y="5"/>
                </a:cxn>
                <a:cxn ang="0">
                  <a:pos x="39" y="0"/>
                </a:cxn>
                <a:cxn ang="0">
                  <a:pos x="43" y="5"/>
                </a:cxn>
                <a:cxn ang="0">
                  <a:pos x="44" y="10"/>
                </a:cxn>
                <a:cxn ang="0">
                  <a:pos x="44" y="25"/>
                </a:cxn>
                <a:cxn ang="0">
                  <a:pos x="43" y="30"/>
                </a:cxn>
                <a:cxn ang="0">
                  <a:pos x="39" y="34"/>
                </a:cxn>
                <a:cxn ang="0">
                  <a:pos x="37" y="37"/>
                </a:cxn>
                <a:cxn ang="0">
                  <a:pos x="32" y="38"/>
                </a:cxn>
                <a:cxn ang="0">
                  <a:pos x="29" y="40"/>
                </a:cxn>
                <a:cxn ang="0">
                  <a:pos x="23" y="42"/>
                </a:cxn>
                <a:cxn ang="0">
                  <a:pos x="17" y="44"/>
                </a:cxn>
                <a:cxn ang="0">
                  <a:pos x="10" y="44"/>
                </a:cxn>
                <a:cxn ang="0">
                  <a:pos x="6" y="44"/>
                </a:cxn>
                <a:cxn ang="0">
                  <a:pos x="3" y="40"/>
                </a:cxn>
                <a:cxn ang="0">
                  <a:pos x="0" y="36"/>
                </a:cxn>
                <a:cxn ang="0">
                  <a:pos x="2" y="34"/>
                </a:cxn>
                <a:cxn ang="0">
                  <a:pos x="6" y="32"/>
                </a:cxn>
                <a:cxn ang="0">
                  <a:pos x="4" y="30"/>
                </a:cxn>
                <a:cxn ang="0">
                  <a:pos x="3" y="29"/>
                </a:cxn>
                <a:cxn ang="0">
                  <a:pos x="3" y="26"/>
                </a:cxn>
                <a:cxn ang="0">
                  <a:pos x="3" y="24"/>
                </a:cxn>
              </a:cxnLst>
              <a:rect l="0" t="0" r="r" b="b"/>
              <a:pathLst>
                <a:path w="45" h="45">
                  <a:moveTo>
                    <a:pt x="3" y="24"/>
                  </a:moveTo>
                  <a:lnTo>
                    <a:pt x="8" y="25"/>
                  </a:lnTo>
                  <a:lnTo>
                    <a:pt x="15" y="25"/>
                  </a:lnTo>
                  <a:lnTo>
                    <a:pt x="22" y="24"/>
                  </a:lnTo>
                  <a:lnTo>
                    <a:pt x="27" y="23"/>
                  </a:lnTo>
                  <a:lnTo>
                    <a:pt x="34" y="19"/>
                  </a:lnTo>
                  <a:lnTo>
                    <a:pt x="39" y="13"/>
                  </a:lnTo>
                  <a:lnTo>
                    <a:pt x="41" y="10"/>
                  </a:lnTo>
                  <a:lnTo>
                    <a:pt x="42" y="8"/>
                  </a:lnTo>
                  <a:lnTo>
                    <a:pt x="42" y="5"/>
                  </a:lnTo>
                  <a:lnTo>
                    <a:pt x="39" y="0"/>
                  </a:lnTo>
                  <a:lnTo>
                    <a:pt x="43" y="5"/>
                  </a:lnTo>
                  <a:lnTo>
                    <a:pt x="44" y="10"/>
                  </a:lnTo>
                  <a:lnTo>
                    <a:pt x="44" y="25"/>
                  </a:lnTo>
                  <a:lnTo>
                    <a:pt x="43" y="30"/>
                  </a:lnTo>
                  <a:lnTo>
                    <a:pt x="39" y="34"/>
                  </a:lnTo>
                  <a:lnTo>
                    <a:pt x="37" y="37"/>
                  </a:lnTo>
                  <a:lnTo>
                    <a:pt x="32" y="38"/>
                  </a:lnTo>
                  <a:lnTo>
                    <a:pt x="29" y="40"/>
                  </a:lnTo>
                  <a:lnTo>
                    <a:pt x="23" y="42"/>
                  </a:lnTo>
                  <a:lnTo>
                    <a:pt x="17" y="44"/>
                  </a:lnTo>
                  <a:lnTo>
                    <a:pt x="10" y="44"/>
                  </a:lnTo>
                  <a:lnTo>
                    <a:pt x="6" y="44"/>
                  </a:lnTo>
                  <a:lnTo>
                    <a:pt x="3" y="40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6" y="32"/>
                  </a:lnTo>
                  <a:lnTo>
                    <a:pt x="4" y="30"/>
                  </a:lnTo>
                  <a:lnTo>
                    <a:pt x="3" y="29"/>
                  </a:lnTo>
                  <a:lnTo>
                    <a:pt x="3" y="26"/>
                  </a:lnTo>
                  <a:lnTo>
                    <a:pt x="3" y="24"/>
                  </a:lnTo>
                </a:path>
              </a:pathLst>
            </a:custGeom>
            <a:solidFill>
              <a:srgbClr val="A0A0A0"/>
            </a:solidFill>
            <a:ln w="12700" cap="rnd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6" name="Freeform 533"/>
            <p:cNvSpPr>
              <a:spLocks/>
            </p:cNvSpPr>
            <p:nvPr/>
          </p:nvSpPr>
          <p:spPr bwMode="auto">
            <a:xfrm>
              <a:off x="2665" y="2940"/>
              <a:ext cx="237" cy="80"/>
            </a:xfrm>
            <a:custGeom>
              <a:avLst/>
              <a:gdLst/>
              <a:ahLst/>
              <a:cxnLst>
                <a:cxn ang="0">
                  <a:pos x="8" y="73"/>
                </a:cxn>
                <a:cxn ang="0">
                  <a:pos x="2" y="69"/>
                </a:cxn>
                <a:cxn ang="0">
                  <a:pos x="0" y="56"/>
                </a:cxn>
                <a:cxn ang="0">
                  <a:pos x="6" y="41"/>
                </a:cxn>
                <a:cxn ang="0">
                  <a:pos x="15" y="34"/>
                </a:cxn>
                <a:cxn ang="0">
                  <a:pos x="30" y="29"/>
                </a:cxn>
                <a:cxn ang="0">
                  <a:pos x="56" y="28"/>
                </a:cxn>
                <a:cxn ang="0">
                  <a:pos x="81" y="33"/>
                </a:cxn>
                <a:cxn ang="0">
                  <a:pos x="96" y="37"/>
                </a:cxn>
                <a:cxn ang="0">
                  <a:pos x="120" y="48"/>
                </a:cxn>
                <a:cxn ang="0">
                  <a:pos x="138" y="58"/>
                </a:cxn>
                <a:cxn ang="0">
                  <a:pos x="159" y="69"/>
                </a:cxn>
                <a:cxn ang="0">
                  <a:pos x="168" y="73"/>
                </a:cxn>
                <a:cxn ang="0">
                  <a:pos x="188" y="79"/>
                </a:cxn>
                <a:cxn ang="0">
                  <a:pos x="202" y="79"/>
                </a:cxn>
                <a:cxn ang="0">
                  <a:pos x="217" y="74"/>
                </a:cxn>
                <a:cxn ang="0">
                  <a:pos x="229" y="66"/>
                </a:cxn>
                <a:cxn ang="0">
                  <a:pos x="235" y="54"/>
                </a:cxn>
                <a:cxn ang="0">
                  <a:pos x="236" y="38"/>
                </a:cxn>
                <a:cxn ang="0">
                  <a:pos x="232" y="23"/>
                </a:cxn>
                <a:cxn ang="0">
                  <a:pos x="222" y="13"/>
                </a:cxn>
                <a:cxn ang="0">
                  <a:pos x="212" y="0"/>
                </a:cxn>
              </a:cxnLst>
              <a:rect l="0" t="0" r="r" b="b"/>
              <a:pathLst>
                <a:path w="237" h="80">
                  <a:moveTo>
                    <a:pt x="8" y="73"/>
                  </a:moveTo>
                  <a:lnTo>
                    <a:pt x="2" y="69"/>
                  </a:lnTo>
                  <a:lnTo>
                    <a:pt x="0" y="56"/>
                  </a:lnTo>
                  <a:lnTo>
                    <a:pt x="6" y="41"/>
                  </a:lnTo>
                  <a:lnTo>
                    <a:pt x="15" y="34"/>
                  </a:lnTo>
                  <a:lnTo>
                    <a:pt x="30" y="29"/>
                  </a:lnTo>
                  <a:lnTo>
                    <a:pt x="56" y="28"/>
                  </a:lnTo>
                  <a:lnTo>
                    <a:pt x="81" y="33"/>
                  </a:lnTo>
                  <a:lnTo>
                    <a:pt x="96" y="37"/>
                  </a:lnTo>
                  <a:lnTo>
                    <a:pt x="120" y="48"/>
                  </a:lnTo>
                  <a:lnTo>
                    <a:pt x="138" y="58"/>
                  </a:lnTo>
                  <a:lnTo>
                    <a:pt x="159" y="69"/>
                  </a:lnTo>
                  <a:lnTo>
                    <a:pt x="168" y="73"/>
                  </a:lnTo>
                  <a:lnTo>
                    <a:pt x="188" y="79"/>
                  </a:lnTo>
                  <a:lnTo>
                    <a:pt x="202" y="79"/>
                  </a:lnTo>
                  <a:lnTo>
                    <a:pt x="217" y="74"/>
                  </a:lnTo>
                  <a:lnTo>
                    <a:pt x="229" y="66"/>
                  </a:lnTo>
                  <a:lnTo>
                    <a:pt x="235" y="54"/>
                  </a:lnTo>
                  <a:lnTo>
                    <a:pt x="236" y="38"/>
                  </a:lnTo>
                  <a:lnTo>
                    <a:pt x="232" y="23"/>
                  </a:lnTo>
                  <a:lnTo>
                    <a:pt x="222" y="13"/>
                  </a:lnTo>
                  <a:lnTo>
                    <a:pt x="212" y="0"/>
                  </a:lnTo>
                </a:path>
              </a:pathLst>
            </a:custGeom>
            <a:noFill/>
            <a:ln w="12700" cap="rnd" cmpd="sng">
              <a:solidFill>
                <a:srgbClr val="676767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  <p:sp>
          <p:nvSpPr>
            <p:cNvPr id="537" name="Freeform 534"/>
            <p:cNvSpPr>
              <a:spLocks/>
            </p:cNvSpPr>
            <p:nvPr/>
          </p:nvSpPr>
          <p:spPr bwMode="auto">
            <a:xfrm>
              <a:off x="2664" y="2935"/>
              <a:ext cx="237" cy="85"/>
            </a:xfrm>
            <a:custGeom>
              <a:avLst/>
              <a:gdLst/>
              <a:ahLst/>
              <a:cxnLst>
                <a:cxn ang="0">
                  <a:pos x="8" y="77"/>
                </a:cxn>
                <a:cxn ang="0">
                  <a:pos x="2" y="73"/>
                </a:cxn>
                <a:cxn ang="0">
                  <a:pos x="0" y="60"/>
                </a:cxn>
                <a:cxn ang="0">
                  <a:pos x="6" y="44"/>
                </a:cxn>
                <a:cxn ang="0">
                  <a:pos x="15" y="36"/>
                </a:cxn>
                <a:cxn ang="0">
                  <a:pos x="30" y="31"/>
                </a:cxn>
                <a:cxn ang="0">
                  <a:pos x="56" y="30"/>
                </a:cxn>
                <a:cxn ang="0">
                  <a:pos x="81" y="35"/>
                </a:cxn>
                <a:cxn ang="0">
                  <a:pos x="96" y="39"/>
                </a:cxn>
                <a:cxn ang="0">
                  <a:pos x="120" y="51"/>
                </a:cxn>
                <a:cxn ang="0">
                  <a:pos x="138" y="61"/>
                </a:cxn>
                <a:cxn ang="0">
                  <a:pos x="159" y="73"/>
                </a:cxn>
                <a:cxn ang="0">
                  <a:pos x="168" y="77"/>
                </a:cxn>
                <a:cxn ang="0">
                  <a:pos x="188" y="84"/>
                </a:cxn>
                <a:cxn ang="0">
                  <a:pos x="202" y="84"/>
                </a:cxn>
                <a:cxn ang="0">
                  <a:pos x="217" y="78"/>
                </a:cxn>
                <a:cxn ang="0">
                  <a:pos x="229" y="71"/>
                </a:cxn>
                <a:cxn ang="0">
                  <a:pos x="235" y="57"/>
                </a:cxn>
                <a:cxn ang="0">
                  <a:pos x="236" y="40"/>
                </a:cxn>
                <a:cxn ang="0">
                  <a:pos x="232" y="24"/>
                </a:cxn>
                <a:cxn ang="0">
                  <a:pos x="222" y="13"/>
                </a:cxn>
                <a:cxn ang="0">
                  <a:pos x="212" y="0"/>
                </a:cxn>
              </a:cxnLst>
              <a:rect l="0" t="0" r="r" b="b"/>
              <a:pathLst>
                <a:path w="237" h="85">
                  <a:moveTo>
                    <a:pt x="8" y="77"/>
                  </a:moveTo>
                  <a:lnTo>
                    <a:pt x="2" y="73"/>
                  </a:lnTo>
                  <a:lnTo>
                    <a:pt x="0" y="60"/>
                  </a:lnTo>
                  <a:lnTo>
                    <a:pt x="6" y="44"/>
                  </a:lnTo>
                  <a:lnTo>
                    <a:pt x="15" y="36"/>
                  </a:lnTo>
                  <a:lnTo>
                    <a:pt x="30" y="31"/>
                  </a:lnTo>
                  <a:lnTo>
                    <a:pt x="56" y="30"/>
                  </a:lnTo>
                  <a:lnTo>
                    <a:pt x="81" y="35"/>
                  </a:lnTo>
                  <a:lnTo>
                    <a:pt x="96" y="39"/>
                  </a:lnTo>
                  <a:lnTo>
                    <a:pt x="120" y="51"/>
                  </a:lnTo>
                  <a:lnTo>
                    <a:pt x="138" y="61"/>
                  </a:lnTo>
                  <a:lnTo>
                    <a:pt x="159" y="73"/>
                  </a:lnTo>
                  <a:lnTo>
                    <a:pt x="168" y="77"/>
                  </a:lnTo>
                  <a:lnTo>
                    <a:pt x="188" y="84"/>
                  </a:lnTo>
                  <a:lnTo>
                    <a:pt x="202" y="84"/>
                  </a:lnTo>
                  <a:lnTo>
                    <a:pt x="217" y="78"/>
                  </a:lnTo>
                  <a:lnTo>
                    <a:pt x="229" y="71"/>
                  </a:lnTo>
                  <a:lnTo>
                    <a:pt x="235" y="57"/>
                  </a:lnTo>
                  <a:lnTo>
                    <a:pt x="236" y="40"/>
                  </a:lnTo>
                  <a:lnTo>
                    <a:pt x="232" y="24"/>
                  </a:lnTo>
                  <a:lnTo>
                    <a:pt x="222" y="13"/>
                  </a:lnTo>
                  <a:lnTo>
                    <a:pt x="212" y="0"/>
                  </a:lnTo>
                </a:path>
              </a:pathLst>
            </a:custGeom>
            <a:noFill/>
            <a:ln w="12700" cap="rnd" cmpd="sng">
              <a:solidFill>
                <a:srgbClr val="91919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hu-HU"/>
            </a:p>
          </p:txBody>
        </p:sp>
      </p:grpSp>
      <p:pic>
        <p:nvPicPr>
          <p:cNvPr id="540" name="Picture 3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00958" y="3857628"/>
            <a:ext cx="576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1" name="Szövegdoboz 540"/>
          <p:cNvSpPr txBox="1"/>
          <p:nvPr/>
        </p:nvSpPr>
        <p:spPr>
          <a:xfrm>
            <a:off x="7143768" y="4500570"/>
            <a:ext cx="1000132" cy="512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hu-HU" b="1" dirty="0" smtClean="0"/>
              <a:t>Port adapter</a:t>
            </a:r>
            <a:endParaRPr lang="hu-HU" b="1" dirty="0"/>
          </a:p>
        </p:txBody>
      </p:sp>
      <p:cxnSp>
        <p:nvCxnSpPr>
          <p:cNvPr id="542" name="Egyenes összekötő 541"/>
          <p:cNvCxnSpPr/>
          <p:nvPr/>
        </p:nvCxnSpPr>
        <p:spPr>
          <a:xfrm>
            <a:off x="1571604" y="4000504"/>
            <a:ext cx="5857916" cy="1588"/>
          </a:xfrm>
          <a:prstGeom prst="line">
            <a:avLst/>
          </a:prstGeom>
          <a:ln w="57150">
            <a:solidFill>
              <a:srgbClr val="FFFF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Szövegdoboz 542"/>
          <p:cNvSpPr txBox="1"/>
          <p:nvPr/>
        </p:nvSpPr>
        <p:spPr>
          <a:xfrm>
            <a:off x="7643802" y="1643050"/>
            <a:ext cx="1500198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hu-HU" b="1" dirty="0" smtClean="0"/>
              <a:t>Hordozott vagy </a:t>
            </a:r>
            <a:r>
              <a:rPr lang="hu-HU" b="1" dirty="0" err="1" smtClean="0"/>
              <a:t>Baganet</a:t>
            </a:r>
            <a:r>
              <a:rPr lang="hu-HU" b="1" dirty="0" smtClean="0"/>
              <a:t> földrajzi  szám</a:t>
            </a:r>
            <a:endParaRPr lang="hu-HU" b="1" dirty="0"/>
          </a:p>
        </p:txBody>
      </p:sp>
      <p:cxnSp>
        <p:nvCxnSpPr>
          <p:cNvPr id="544" name="Egyenes összekötő 543"/>
          <p:cNvCxnSpPr/>
          <p:nvPr/>
        </p:nvCxnSpPr>
        <p:spPr>
          <a:xfrm rot="5400000">
            <a:off x="7786710" y="3357562"/>
            <a:ext cx="857256" cy="85725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5" name="Egyenes összekötő 544"/>
          <p:cNvCxnSpPr/>
          <p:nvPr/>
        </p:nvCxnSpPr>
        <p:spPr>
          <a:xfrm rot="10800000">
            <a:off x="1071538" y="4214818"/>
            <a:ext cx="6715172" cy="1588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6" name="Egyenes összekötő 545"/>
          <p:cNvCxnSpPr/>
          <p:nvPr/>
        </p:nvCxnSpPr>
        <p:spPr>
          <a:xfrm rot="16200000" flipV="1">
            <a:off x="-285783" y="2857495"/>
            <a:ext cx="2714646" cy="3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7" name="Egyenes összekötő 546"/>
          <p:cNvCxnSpPr/>
          <p:nvPr/>
        </p:nvCxnSpPr>
        <p:spPr>
          <a:xfrm rot="10800000">
            <a:off x="857224" y="5929330"/>
            <a:ext cx="1000132" cy="1588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Egyenes összekötő 547"/>
          <p:cNvCxnSpPr/>
          <p:nvPr/>
        </p:nvCxnSpPr>
        <p:spPr>
          <a:xfrm>
            <a:off x="785786" y="6357958"/>
            <a:ext cx="1143008" cy="1588"/>
          </a:xfrm>
          <a:prstGeom prst="line">
            <a:avLst/>
          </a:prstGeom>
          <a:ln w="57150">
            <a:solidFill>
              <a:srgbClr val="FFFF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9" name="Szövegdoboz 548"/>
          <p:cNvSpPr txBox="1"/>
          <p:nvPr/>
        </p:nvSpPr>
        <p:spPr>
          <a:xfrm>
            <a:off x="2428860" y="5786454"/>
            <a:ext cx="4786346" cy="307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hu-HU" b="1" dirty="0" smtClean="0"/>
              <a:t>A felépülő beszédkapcsolat útvonala</a:t>
            </a:r>
            <a:endParaRPr lang="hu-HU" b="1" dirty="0"/>
          </a:p>
        </p:txBody>
      </p:sp>
      <p:sp>
        <p:nvSpPr>
          <p:cNvPr id="550" name="Szövegdoboz 549"/>
          <p:cNvSpPr txBox="1"/>
          <p:nvPr/>
        </p:nvSpPr>
        <p:spPr>
          <a:xfrm>
            <a:off x="2428860" y="6215082"/>
            <a:ext cx="5929354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hu-HU" b="1" dirty="0" smtClean="0"/>
              <a:t>A SIP kapcsolatkezelés és a </a:t>
            </a:r>
            <a:r>
              <a:rPr lang="hu-HU" b="1" dirty="0" err="1" smtClean="0"/>
              <a:t>VoIP</a:t>
            </a:r>
            <a:r>
              <a:rPr lang="hu-HU" b="1" dirty="0" smtClean="0"/>
              <a:t> hangátvitel  tartománya</a:t>
            </a:r>
            <a:endParaRPr lang="hu-HU" b="1" dirty="0"/>
          </a:p>
        </p:txBody>
      </p:sp>
      <p:sp>
        <p:nvSpPr>
          <p:cNvPr id="551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552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553" name="Picture 10" descr="_HTE_logo_HU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Az Over </a:t>
            </a:r>
            <a:r>
              <a:rPr lang="hu-HU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Top szolgáltatások (OTT TV)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 flipV="1">
            <a:off x="2124075" y="3983057"/>
            <a:ext cx="576263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11" name="Group 5"/>
          <p:cNvGrpSpPr>
            <a:grpSpLocks/>
          </p:cNvGrpSpPr>
          <p:nvPr/>
        </p:nvGrpSpPr>
        <p:grpSpPr bwMode="auto">
          <a:xfrm>
            <a:off x="4716463" y="4164032"/>
            <a:ext cx="2516187" cy="1466850"/>
            <a:chOff x="3833" y="1207"/>
            <a:chExt cx="1631" cy="1151"/>
          </a:xfrm>
        </p:grpSpPr>
        <p:sp>
          <p:nvSpPr>
            <p:cNvPr id="12" name="Freeform 6"/>
            <p:cNvSpPr>
              <a:spLocks/>
            </p:cNvSpPr>
            <p:nvPr/>
          </p:nvSpPr>
          <p:spPr bwMode="auto">
            <a:xfrm>
              <a:off x="3833" y="1207"/>
              <a:ext cx="1631" cy="1151"/>
            </a:xfrm>
            <a:custGeom>
              <a:avLst/>
              <a:gdLst/>
              <a:ahLst/>
              <a:cxnLst>
                <a:cxn ang="0">
                  <a:pos x="272" y="240"/>
                </a:cxn>
                <a:cxn ang="0">
                  <a:pos x="325" y="182"/>
                </a:cxn>
                <a:cxn ang="0">
                  <a:pos x="399" y="150"/>
                </a:cxn>
                <a:cxn ang="0">
                  <a:pos x="504" y="132"/>
                </a:cxn>
                <a:cxn ang="0">
                  <a:pos x="622" y="152"/>
                </a:cxn>
                <a:cxn ang="0">
                  <a:pos x="687" y="114"/>
                </a:cxn>
                <a:cxn ang="0">
                  <a:pos x="761" y="40"/>
                </a:cxn>
                <a:cxn ang="0">
                  <a:pos x="889" y="0"/>
                </a:cxn>
                <a:cxn ang="0">
                  <a:pos x="1017" y="8"/>
                </a:cxn>
                <a:cxn ang="0">
                  <a:pos x="1138" y="64"/>
                </a:cxn>
                <a:cxn ang="0">
                  <a:pos x="1198" y="134"/>
                </a:cxn>
                <a:cxn ang="0">
                  <a:pos x="1253" y="164"/>
                </a:cxn>
                <a:cxn ang="0">
                  <a:pos x="1356" y="182"/>
                </a:cxn>
                <a:cxn ang="0">
                  <a:pos x="1424" y="252"/>
                </a:cxn>
                <a:cxn ang="0">
                  <a:pos x="1434" y="330"/>
                </a:cxn>
                <a:cxn ang="0">
                  <a:pos x="1496" y="334"/>
                </a:cxn>
                <a:cxn ang="0">
                  <a:pos x="1556" y="368"/>
                </a:cxn>
                <a:cxn ang="0">
                  <a:pos x="1591" y="404"/>
                </a:cxn>
                <a:cxn ang="0">
                  <a:pos x="1618" y="458"/>
                </a:cxn>
                <a:cxn ang="0">
                  <a:pos x="1613" y="508"/>
                </a:cxn>
                <a:cxn ang="0">
                  <a:pos x="1618" y="572"/>
                </a:cxn>
                <a:cxn ang="0">
                  <a:pos x="1628" y="630"/>
                </a:cxn>
                <a:cxn ang="0">
                  <a:pos x="1613" y="694"/>
                </a:cxn>
                <a:cxn ang="0">
                  <a:pos x="1620" y="760"/>
                </a:cxn>
                <a:cxn ang="0">
                  <a:pos x="1630" y="820"/>
                </a:cxn>
                <a:cxn ang="0">
                  <a:pos x="1609" y="896"/>
                </a:cxn>
                <a:cxn ang="0">
                  <a:pos x="1562" y="950"/>
                </a:cxn>
                <a:cxn ang="0">
                  <a:pos x="1461" y="986"/>
                </a:cxn>
                <a:cxn ang="0">
                  <a:pos x="1385" y="964"/>
                </a:cxn>
                <a:cxn ang="0">
                  <a:pos x="1340" y="1014"/>
                </a:cxn>
                <a:cxn ang="0">
                  <a:pos x="1284" y="1046"/>
                </a:cxn>
                <a:cxn ang="0">
                  <a:pos x="1204" y="1068"/>
                </a:cxn>
                <a:cxn ang="0">
                  <a:pos x="1109" y="1054"/>
                </a:cxn>
                <a:cxn ang="0">
                  <a:pos x="1045" y="1070"/>
                </a:cxn>
                <a:cxn ang="0">
                  <a:pos x="994" y="1110"/>
                </a:cxn>
                <a:cxn ang="0">
                  <a:pos x="920" y="1132"/>
                </a:cxn>
                <a:cxn ang="0">
                  <a:pos x="852" y="1126"/>
                </a:cxn>
                <a:cxn ang="0">
                  <a:pos x="786" y="1086"/>
                </a:cxn>
                <a:cxn ang="0">
                  <a:pos x="739" y="1126"/>
                </a:cxn>
                <a:cxn ang="0">
                  <a:pos x="669" y="1150"/>
                </a:cxn>
                <a:cxn ang="0">
                  <a:pos x="580" y="1134"/>
                </a:cxn>
                <a:cxn ang="0">
                  <a:pos x="515" y="1084"/>
                </a:cxn>
                <a:cxn ang="0">
                  <a:pos x="459" y="1066"/>
                </a:cxn>
                <a:cxn ang="0">
                  <a:pos x="375" y="1070"/>
                </a:cxn>
                <a:cxn ang="0">
                  <a:pos x="303" y="1036"/>
                </a:cxn>
                <a:cxn ang="0">
                  <a:pos x="257" y="982"/>
                </a:cxn>
                <a:cxn ang="0">
                  <a:pos x="228" y="958"/>
                </a:cxn>
                <a:cxn ang="0">
                  <a:pos x="150" y="950"/>
                </a:cxn>
                <a:cxn ang="0">
                  <a:pos x="78" y="898"/>
                </a:cxn>
                <a:cxn ang="0">
                  <a:pos x="41" y="820"/>
                </a:cxn>
                <a:cxn ang="0">
                  <a:pos x="37" y="730"/>
                </a:cxn>
                <a:cxn ang="0">
                  <a:pos x="23" y="644"/>
                </a:cxn>
                <a:cxn ang="0">
                  <a:pos x="0" y="560"/>
                </a:cxn>
                <a:cxn ang="0">
                  <a:pos x="8" y="468"/>
                </a:cxn>
                <a:cxn ang="0">
                  <a:pos x="60" y="392"/>
                </a:cxn>
                <a:cxn ang="0">
                  <a:pos x="134" y="334"/>
                </a:cxn>
                <a:cxn ang="0">
                  <a:pos x="235" y="306"/>
                </a:cxn>
                <a:cxn ang="0">
                  <a:pos x="259" y="270"/>
                </a:cxn>
              </a:cxnLst>
              <a:rect l="0" t="0" r="r" b="b"/>
              <a:pathLst>
                <a:path w="1631" h="1151">
                  <a:moveTo>
                    <a:pt x="259" y="270"/>
                  </a:moveTo>
                  <a:lnTo>
                    <a:pt x="272" y="240"/>
                  </a:lnTo>
                  <a:lnTo>
                    <a:pt x="292" y="206"/>
                  </a:lnTo>
                  <a:lnTo>
                    <a:pt x="325" y="182"/>
                  </a:lnTo>
                  <a:lnTo>
                    <a:pt x="364" y="160"/>
                  </a:lnTo>
                  <a:lnTo>
                    <a:pt x="399" y="150"/>
                  </a:lnTo>
                  <a:lnTo>
                    <a:pt x="440" y="138"/>
                  </a:lnTo>
                  <a:lnTo>
                    <a:pt x="504" y="132"/>
                  </a:lnTo>
                  <a:lnTo>
                    <a:pt x="564" y="138"/>
                  </a:lnTo>
                  <a:lnTo>
                    <a:pt x="622" y="152"/>
                  </a:lnTo>
                  <a:lnTo>
                    <a:pt x="663" y="166"/>
                  </a:lnTo>
                  <a:lnTo>
                    <a:pt x="687" y="114"/>
                  </a:lnTo>
                  <a:lnTo>
                    <a:pt x="720" y="74"/>
                  </a:lnTo>
                  <a:lnTo>
                    <a:pt x="761" y="40"/>
                  </a:lnTo>
                  <a:lnTo>
                    <a:pt x="819" y="18"/>
                  </a:lnTo>
                  <a:lnTo>
                    <a:pt x="889" y="0"/>
                  </a:lnTo>
                  <a:lnTo>
                    <a:pt x="957" y="0"/>
                  </a:lnTo>
                  <a:lnTo>
                    <a:pt x="1017" y="8"/>
                  </a:lnTo>
                  <a:lnTo>
                    <a:pt x="1085" y="28"/>
                  </a:lnTo>
                  <a:lnTo>
                    <a:pt x="1138" y="64"/>
                  </a:lnTo>
                  <a:lnTo>
                    <a:pt x="1175" y="100"/>
                  </a:lnTo>
                  <a:lnTo>
                    <a:pt x="1198" y="134"/>
                  </a:lnTo>
                  <a:lnTo>
                    <a:pt x="1204" y="178"/>
                  </a:lnTo>
                  <a:lnTo>
                    <a:pt x="1253" y="164"/>
                  </a:lnTo>
                  <a:lnTo>
                    <a:pt x="1307" y="168"/>
                  </a:lnTo>
                  <a:lnTo>
                    <a:pt x="1356" y="182"/>
                  </a:lnTo>
                  <a:lnTo>
                    <a:pt x="1395" y="214"/>
                  </a:lnTo>
                  <a:lnTo>
                    <a:pt x="1424" y="252"/>
                  </a:lnTo>
                  <a:lnTo>
                    <a:pt x="1434" y="298"/>
                  </a:lnTo>
                  <a:lnTo>
                    <a:pt x="1434" y="330"/>
                  </a:lnTo>
                  <a:lnTo>
                    <a:pt x="1461" y="328"/>
                  </a:lnTo>
                  <a:lnTo>
                    <a:pt x="1496" y="334"/>
                  </a:lnTo>
                  <a:lnTo>
                    <a:pt x="1529" y="350"/>
                  </a:lnTo>
                  <a:lnTo>
                    <a:pt x="1556" y="368"/>
                  </a:lnTo>
                  <a:lnTo>
                    <a:pt x="1574" y="384"/>
                  </a:lnTo>
                  <a:lnTo>
                    <a:pt x="1591" y="404"/>
                  </a:lnTo>
                  <a:lnTo>
                    <a:pt x="1607" y="428"/>
                  </a:lnTo>
                  <a:lnTo>
                    <a:pt x="1618" y="458"/>
                  </a:lnTo>
                  <a:lnTo>
                    <a:pt x="1620" y="482"/>
                  </a:lnTo>
                  <a:lnTo>
                    <a:pt x="1613" y="508"/>
                  </a:lnTo>
                  <a:lnTo>
                    <a:pt x="1603" y="538"/>
                  </a:lnTo>
                  <a:lnTo>
                    <a:pt x="1618" y="572"/>
                  </a:lnTo>
                  <a:lnTo>
                    <a:pt x="1624" y="600"/>
                  </a:lnTo>
                  <a:lnTo>
                    <a:pt x="1628" y="630"/>
                  </a:lnTo>
                  <a:lnTo>
                    <a:pt x="1620" y="670"/>
                  </a:lnTo>
                  <a:lnTo>
                    <a:pt x="1613" y="694"/>
                  </a:lnTo>
                  <a:lnTo>
                    <a:pt x="1595" y="722"/>
                  </a:lnTo>
                  <a:lnTo>
                    <a:pt x="1620" y="760"/>
                  </a:lnTo>
                  <a:lnTo>
                    <a:pt x="1628" y="786"/>
                  </a:lnTo>
                  <a:lnTo>
                    <a:pt x="1630" y="820"/>
                  </a:lnTo>
                  <a:lnTo>
                    <a:pt x="1624" y="856"/>
                  </a:lnTo>
                  <a:lnTo>
                    <a:pt x="1609" y="896"/>
                  </a:lnTo>
                  <a:lnTo>
                    <a:pt x="1591" y="924"/>
                  </a:lnTo>
                  <a:lnTo>
                    <a:pt x="1562" y="950"/>
                  </a:lnTo>
                  <a:lnTo>
                    <a:pt x="1513" y="976"/>
                  </a:lnTo>
                  <a:lnTo>
                    <a:pt x="1461" y="986"/>
                  </a:lnTo>
                  <a:lnTo>
                    <a:pt x="1414" y="978"/>
                  </a:lnTo>
                  <a:lnTo>
                    <a:pt x="1385" y="964"/>
                  </a:lnTo>
                  <a:lnTo>
                    <a:pt x="1362" y="992"/>
                  </a:lnTo>
                  <a:lnTo>
                    <a:pt x="1340" y="1014"/>
                  </a:lnTo>
                  <a:lnTo>
                    <a:pt x="1321" y="1028"/>
                  </a:lnTo>
                  <a:lnTo>
                    <a:pt x="1284" y="1046"/>
                  </a:lnTo>
                  <a:lnTo>
                    <a:pt x="1253" y="1060"/>
                  </a:lnTo>
                  <a:lnTo>
                    <a:pt x="1204" y="1068"/>
                  </a:lnTo>
                  <a:lnTo>
                    <a:pt x="1157" y="1066"/>
                  </a:lnTo>
                  <a:lnTo>
                    <a:pt x="1109" y="1054"/>
                  </a:lnTo>
                  <a:lnTo>
                    <a:pt x="1070" y="1032"/>
                  </a:lnTo>
                  <a:lnTo>
                    <a:pt x="1045" y="1070"/>
                  </a:lnTo>
                  <a:lnTo>
                    <a:pt x="1023" y="1092"/>
                  </a:lnTo>
                  <a:lnTo>
                    <a:pt x="994" y="1110"/>
                  </a:lnTo>
                  <a:lnTo>
                    <a:pt x="959" y="1126"/>
                  </a:lnTo>
                  <a:lnTo>
                    <a:pt x="920" y="1132"/>
                  </a:lnTo>
                  <a:lnTo>
                    <a:pt x="885" y="1132"/>
                  </a:lnTo>
                  <a:lnTo>
                    <a:pt x="852" y="1126"/>
                  </a:lnTo>
                  <a:lnTo>
                    <a:pt x="811" y="1104"/>
                  </a:lnTo>
                  <a:lnTo>
                    <a:pt x="786" y="1086"/>
                  </a:lnTo>
                  <a:lnTo>
                    <a:pt x="761" y="1110"/>
                  </a:lnTo>
                  <a:lnTo>
                    <a:pt x="739" y="1126"/>
                  </a:lnTo>
                  <a:lnTo>
                    <a:pt x="710" y="1138"/>
                  </a:lnTo>
                  <a:lnTo>
                    <a:pt x="669" y="1150"/>
                  </a:lnTo>
                  <a:lnTo>
                    <a:pt x="624" y="1146"/>
                  </a:lnTo>
                  <a:lnTo>
                    <a:pt x="580" y="1134"/>
                  </a:lnTo>
                  <a:lnTo>
                    <a:pt x="545" y="1116"/>
                  </a:lnTo>
                  <a:lnTo>
                    <a:pt x="515" y="1084"/>
                  </a:lnTo>
                  <a:lnTo>
                    <a:pt x="494" y="1054"/>
                  </a:lnTo>
                  <a:lnTo>
                    <a:pt x="459" y="1066"/>
                  </a:lnTo>
                  <a:lnTo>
                    <a:pt x="422" y="1074"/>
                  </a:lnTo>
                  <a:lnTo>
                    <a:pt x="375" y="1070"/>
                  </a:lnTo>
                  <a:lnTo>
                    <a:pt x="333" y="1056"/>
                  </a:lnTo>
                  <a:lnTo>
                    <a:pt x="303" y="1036"/>
                  </a:lnTo>
                  <a:lnTo>
                    <a:pt x="278" y="1014"/>
                  </a:lnTo>
                  <a:lnTo>
                    <a:pt x="257" y="982"/>
                  </a:lnTo>
                  <a:lnTo>
                    <a:pt x="253" y="950"/>
                  </a:lnTo>
                  <a:lnTo>
                    <a:pt x="228" y="958"/>
                  </a:lnTo>
                  <a:lnTo>
                    <a:pt x="193" y="960"/>
                  </a:lnTo>
                  <a:lnTo>
                    <a:pt x="150" y="950"/>
                  </a:lnTo>
                  <a:lnTo>
                    <a:pt x="107" y="928"/>
                  </a:lnTo>
                  <a:lnTo>
                    <a:pt x="78" y="898"/>
                  </a:lnTo>
                  <a:lnTo>
                    <a:pt x="54" y="860"/>
                  </a:lnTo>
                  <a:lnTo>
                    <a:pt x="41" y="820"/>
                  </a:lnTo>
                  <a:lnTo>
                    <a:pt x="35" y="766"/>
                  </a:lnTo>
                  <a:lnTo>
                    <a:pt x="37" y="730"/>
                  </a:lnTo>
                  <a:lnTo>
                    <a:pt x="51" y="676"/>
                  </a:lnTo>
                  <a:lnTo>
                    <a:pt x="23" y="644"/>
                  </a:lnTo>
                  <a:lnTo>
                    <a:pt x="6" y="602"/>
                  </a:lnTo>
                  <a:lnTo>
                    <a:pt x="0" y="560"/>
                  </a:lnTo>
                  <a:lnTo>
                    <a:pt x="0" y="514"/>
                  </a:lnTo>
                  <a:lnTo>
                    <a:pt x="8" y="468"/>
                  </a:lnTo>
                  <a:lnTo>
                    <a:pt x="29" y="432"/>
                  </a:lnTo>
                  <a:lnTo>
                    <a:pt x="60" y="392"/>
                  </a:lnTo>
                  <a:lnTo>
                    <a:pt x="95" y="362"/>
                  </a:lnTo>
                  <a:lnTo>
                    <a:pt x="134" y="334"/>
                  </a:lnTo>
                  <a:lnTo>
                    <a:pt x="187" y="314"/>
                  </a:lnTo>
                  <a:lnTo>
                    <a:pt x="235" y="306"/>
                  </a:lnTo>
                  <a:lnTo>
                    <a:pt x="257" y="300"/>
                  </a:lnTo>
                  <a:lnTo>
                    <a:pt x="259" y="270"/>
                  </a:lnTo>
                </a:path>
              </a:pathLst>
            </a:custGeom>
            <a:solidFill>
              <a:srgbClr val="A2C1FE"/>
            </a:solidFill>
            <a:ln w="254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107763" dir="2700000" algn="ctr" rotWithShape="0">
                <a:schemeClr val="folHlink">
                  <a:alpha val="50000"/>
                </a:schemeClr>
              </a:outerShdw>
            </a:effectLst>
          </p:spPr>
          <p:txBody>
            <a:bodyPr/>
            <a:lstStyle/>
            <a:p>
              <a:pPr>
                <a:defRPr/>
              </a:pPr>
              <a:endParaRPr lang="hu-HU"/>
            </a:p>
          </p:txBody>
        </p:sp>
        <p:sp>
          <p:nvSpPr>
            <p:cNvPr id="13" name="AutoShape 7"/>
            <p:cNvSpPr>
              <a:spLocks noChangeArrowheads="1"/>
            </p:cNvSpPr>
            <p:nvPr/>
          </p:nvSpPr>
          <p:spPr bwMode="auto">
            <a:xfrm>
              <a:off x="4085" y="1824"/>
              <a:ext cx="61" cy="79"/>
            </a:xfrm>
            <a:prstGeom prst="octagon">
              <a:avLst>
                <a:gd name="adj" fmla="val 18569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4" name="AutoShape 8"/>
            <p:cNvSpPr>
              <a:spLocks noChangeArrowheads="1"/>
            </p:cNvSpPr>
            <p:nvPr/>
          </p:nvSpPr>
          <p:spPr bwMode="auto">
            <a:xfrm>
              <a:off x="4629" y="1771"/>
              <a:ext cx="61" cy="78"/>
            </a:xfrm>
            <a:prstGeom prst="octagon">
              <a:avLst>
                <a:gd name="adj" fmla="val 18569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5" name="AutoShape 9"/>
            <p:cNvSpPr>
              <a:spLocks noChangeArrowheads="1"/>
            </p:cNvSpPr>
            <p:nvPr/>
          </p:nvSpPr>
          <p:spPr bwMode="auto">
            <a:xfrm>
              <a:off x="5068" y="1985"/>
              <a:ext cx="61" cy="78"/>
            </a:xfrm>
            <a:prstGeom prst="octagon">
              <a:avLst>
                <a:gd name="adj" fmla="val 18569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6" name="AutoShape 10"/>
            <p:cNvSpPr>
              <a:spLocks noChangeArrowheads="1"/>
            </p:cNvSpPr>
            <p:nvPr/>
          </p:nvSpPr>
          <p:spPr bwMode="auto">
            <a:xfrm>
              <a:off x="4922" y="1449"/>
              <a:ext cx="61" cy="78"/>
            </a:xfrm>
            <a:prstGeom prst="octagon">
              <a:avLst>
                <a:gd name="adj" fmla="val 18569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7" name="AutoShape 11"/>
            <p:cNvSpPr>
              <a:spLocks noChangeArrowheads="1"/>
            </p:cNvSpPr>
            <p:nvPr/>
          </p:nvSpPr>
          <p:spPr bwMode="auto">
            <a:xfrm>
              <a:off x="4441" y="1422"/>
              <a:ext cx="61" cy="79"/>
            </a:xfrm>
            <a:prstGeom prst="octagon">
              <a:avLst>
                <a:gd name="adj" fmla="val 18569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 flipV="1">
              <a:off x="4125" y="1823"/>
              <a:ext cx="523" cy="5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>
              <a:off x="4482" y="1475"/>
              <a:ext cx="167" cy="32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0" name="Line 14"/>
            <p:cNvSpPr>
              <a:spLocks noChangeShapeType="1"/>
            </p:cNvSpPr>
            <p:nvPr/>
          </p:nvSpPr>
          <p:spPr bwMode="auto">
            <a:xfrm flipH="1">
              <a:off x="4670" y="1475"/>
              <a:ext cx="293" cy="32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1" name="Line 15"/>
            <p:cNvSpPr>
              <a:spLocks noChangeShapeType="1"/>
            </p:cNvSpPr>
            <p:nvPr/>
          </p:nvSpPr>
          <p:spPr bwMode="auto">
            <a:xfrm>
              <a:off x="4670" y="1823"/>
              <a:ext cx="439" cy="1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" name="Line 16"/>
            <p:cNvSpPr>
              <a:spLocks noChangeShapeType="1"/>
            </p:cNvSpPr>
            <p:nvPr/>
          </p:nvSpPr>
          <p:spPr bwMode="auto">
            <a:xfrm>
              <a:off x="4105" y="1877"/>
              <a:ext cx="983" cy="16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" name="Line 17"/>
            <p:cNvSpPr>
              <a:spLocks noChangeShapeType="1"/>
            </p:cNvSpPr>
            <p:nvPr/>
          </p:nvSpPr>
          <p:spPr bwMode="auto">
            <a:xfrm>
              <a:off x="4482" y="1475"/>
              <a:ext cx="4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4" name="Line 18"/>
          <p:cNvSpPr>
            <a:spLocks noChangeShapeType="1"/>
          </p:cNvSpPr>
          <p:nvPr/>
        </p:nvSpPr>
        <p:spPr bwMode="auto">
          <a:xfrm flipH="1" flipV="1">
            <a:off x="4787900" y="3911619"/>
            <a:ext cx="936625" cy="612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5" name="Line 19"/>
          <p:cNvSpPr>
            <a:spLocks noChangeShapeType="1"/>
          </p:cNvSpPr>
          <p:nvPr/>
        </p:nvSpPr>
        <p:spPr bwMode="auto">
          <a:xfrm>
            <a:off x="3060700" y="2470169"/>
            <a:ext cx="431800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6" name="Line 20"/>
          <p:cNvSpPr>
            <a:spLocks noChangeShapeType="1"/>
          </p:cNvSpPr>
          <p:nvPr/>
        </p:nvSpPr>
        <p:spPr bwMode="auto">
          <a:xfrm>
            <a:off x="2052638" y="4630757"/>
            <a:ext cx="0" cy="647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 flipV="1">
            <a:off x="1404938" y="4559319"/>
            <a:ext cx="431800" cy="431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8" name="Line 22"/>
          <p:cNvSpPr>
            <a:spLocks noChangeShapeType="1"/>
          </p:cNvSpPr>
          <p:nvPr/>
        </p:nvSpPr>
        <p:spPr bwMode="auto">
          <a:xfrm>
            <a:off x="684213" y="4343419"/>
            <a:ext cx="1152525" cy="714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9" name="Line 23"/>
          <p:cNvSpPr>
            <a:spLocks noChangeShapeType="1"/>
          </p:cNvSpPr>
          <p:nvPr/>
        </p:nvSpPr>
        <p:spPr bwMode="auto">
          <a:xfrm>
            <a:off x="612775" y="4270394"/>
            <a:ext cx="1150938" cy="215900"/>
          </a:xfrm>
          <a:prstGeom prst="line">
            <a:avLst/>
          </a:prstGeom>
          <a:noFill/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 flipV="1">
            <a:off x="3132138" y="1965344"/>
            <a:ext cx="504825" cy="288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1" name="Line 25"/>
          <p:cNvSpPr>
            <a:spLocks noChangeShapeType="1"/>
          </p:cNvSpPr>
          <p:nvPr/>
        </p:nvSpPr>
        <p:spPr bwMode="auto">
          <a:xfrm>
            <a:off x="2052638" y="2181244"/>
            <a:ext cx="792162" cy="730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grpSp>
        <p:nvGrpSpPr>
          <p:cNvPr id="32" name="Group 26"/>
          <p:cNvGrpSpPr>
            <a:grpSpLocks/>
          </p:cNvGrpSpPr>
          <p:nvPr/>
        </p:nvGrpSpPr>
        <p:grpSpPr bwMode="auto">
          <a:xfrm>
            <a:off x="7740650" y="2795607"/>
            <a:ext cx="1403350" cy="1033462"/>
            <a:chOff x="4876" y="2139"/>
            <a:chExt cx="884" cy="651"/>
          </a:xfrm>
        </p:grpSpPr>
        <p:grpSp>
          <p:nvGrpSpPr>
            <p:cNvPr id="33" name="Group 27"/>
            <p:cNvGrpSpPr>
              <a:grpSpLocks/>
            </p:cNvGrpSpPr>
            <p:nvPr/>
          </p:nvGrpSpPr>
          <p:grpSpPr bwMode="auto">
            <a:xfrm>
              <a:off x="4873" y="2139"/>
              <a:ext cx="883" cy="651"/>
              <a:chOff x="3983" y="1575"/>
              <a:chExt cx="1440" cy="1131"/>
            </a:xfrm>
          </p:grpSpPr>
          <p:grpSp>
            <p:nvGrpSpPr>
              <p:cNvPr id="39" name="Group 28"/>
              <p:cNvGrpSpPr>
                <a:grpSpLocks/>
              </p:cNvGrpSpPr>
              <p:nvPr/>
            </p:nvGrpSpPr>
            <p:grpSpPr bwMode="auto">
              <a:xfrm>
                <a:off x="3983" y="1575"/>
                <a:ext cx="1440" cy="1131"/>
                <a:chOff x="3983" y="1575"/>
                <a:chExt cx="1440" cy="1131"/>
              </a:xfrm>
            </p:grpSpPr>
            <p:sp>
              <p:nvSpPr>
                <p:cNvPr id="46" name="Freeform 29"/>
                <p:cNvSpPr>
                  <a:spLocks/>
                </p:cNvSpPr>
                <p:nvPr/>
              </p:nvSpPr>
              <p:spPr bwMode="auto">
                <a:xfrm>
                  <a:off x="4131" y="1608"/>
                  <a:ext cx="1185" cy="1098"/>
                </a:xfrm>
                <a:custGeom>
                  <a:avLst/>
                  <a:gdLst>
                    <a:gd name="T0" fmla="*/ 237 w 1862"/>
                    <a:gd name="T1" fmla="*/ 0 h 2403"/>
                    <a:gd name="T2" fmla="*/ 0 w 1862"/>
                    <a:gd name="T3" fmla="*/ 67 h 2403"/>
                    <a:gd name="T4" fmla="*/ 8 w 1862"/>
                    <a:gd name="T5" fmla="*/ 229 h 2403"/>
                    <a:gd name="T6" fmla="*/ 480 w 1862"/>
                    <a:gd name="T7" fmla="*/ 229 h 2403"/>
                    <a:gd name="T8" fmla="*/ 480 w 1862"/>
                    <a:gd name="T9" fmla="*/ 74 h 2403"/>
                    <a:gd name="T10" fmla="*/ 453 w 1862"/>
                    <a:gd name="T11" fmla="*/ 55 h 2403"/>
                    <a:gd name="T12" fmla="*/ 458 w 1862"/>
                    <a:gd name="T13" fmla="*/ 18 h 2403"/>
                    <a:gd name="T14" fmla="*/ 391 w 1862"/>
                    <a:gd name="T15" fmla="*/ 19 h 2403"/>
                    <a:gd name="T16" fmla="*/ 387 w 1862"/>
                    <a:gd name="T17" fmla="*/ 39 h 2403"/>
                    <a:gd name="T18" fmla="*/ 237 w 1862"/>
                    <a:gd name="T19" fmla="*/ 0 h 2403"/>
                    <a:gd name="T20" fmla="*/ 237 w 1862"/>
                    <a:gd name="T21" fmla="*/ 0 h 240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862"/>
                    <a:gd name="T34" fmla="*/ 0 h 2403"/>
                    <a:gd name="T35" fmla="*/ 1862 w 1862"/>
                    <a:gd name="T36" fmla="*/ 2403 h 240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862" h="2403">
                      <a:moveTo>
                        <a:pt x="920" y="0"/>
                      </a:moveTo>
                      <a:lnTo>
                        <a:pt x="0" y="700"/>
                      </a:lnTo>
                      <a:lnTo>
                        <a:pt x="32" y="2403"/>
                      </a:lnTo>
                      <a:lnTo>
                        <a:pt x="1862" y="2403"/>
                      </a:lnTo>
                      <a:lnTo>
                        <a:pt x="1862" y="778"/>
                      </a:lnTo>
                      <a:lnTo>
                        <a:pt x="1756" y="574"/>
                      </a:lnTo>
                      <a:lnTo>
                        <a:pt x="1779" y="191"/>
                      </a:lnTo>
                      <a:lnTo>
                        <a:pt x="1517" y="198"/>
                      </a:lnTo>
                      <a:lnTo>
                        <a:pt x="1501" y="408"/>
                      </a:lnTo>
                      <a:lnTo>
                        <a:pt x="920" y="0"/>
                      </a:lnTo>
                      <a:close/>
                    </a:path>
                  </a:pathLst>
                </a:custGeom>
                <a:solidFill>
                  <a:srgbClr val="EAEA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7" name="Freeform 30"/>
                <p:cNvSpPr>
                  <a:spLocks/>
                </p:cNvSpPr>
                <p:nvPr/>
              </p:nvSpPr>
              <p:spPr bwMode="auto">
                <a:xfrm>
                  <a:off x="3983" y="1575"/>
                  <a:ext cx="1440" cy="488"/>
                </a:xfrm>
                <a:custGeom>
                  <a:avLst/>
                  <a:gdLst>
                    <a:gd name="T0" fmla="*/ 446 w 1816"/>
                    <a:gd name="T1" fmla="*/ 0 h 730"/>
                    <a:gd name="T2" fmla="*/ 0 w 1816"/>
                    <a:gd name="T3" fmla="*/ 208 h 730"/>
                    <a:gd name="T4" fmla="*/ 18 w 1816"/>
                    <a:gd name="T5" fmla="*/ 218 h 730"/>
                    <a:gd name="T6" fmla="*/ 449 w 1816"/>
                    <a:gd name="T7" fmla="*/ 17 h 730"/>
                    <a:gd name="T8" fmla="*/ 887 w 1816"/>
                    <a:gd name="T9" fmla="*/ 215 h 730"/>
                    <a:gd name="T10" fmla="*/ 906 w 1816"/>
                    <a:gd name="T11" fmla="*/ 208 h 730"/>
                    <a:gd name="T12" fmla="*/ 446 w 1816"/>
                    <a:gd name="T13" fmla="*/ 0 h 730"/>
                    <a:gd name="T14" fmla="*/ 446 w 1816"/>
                    <a:gd name="T15" fmla="*/ 0 h 73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16"/>
                    <a:gd name="T25" fmla="*/ 0 h 730"/>
                    <a:gd name="T26" fmla="*/ 1816 w 1816"/>
                    <a:gd name="T27" fmla="*/ 730 h 73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16" h="730">
                      <a:moveTo>
                        <a:pt x="896" y="0"/>
                      </a:moveTo>
                      <a:lnTo>
                        <a:pt x="0" y="696"/>
                      </a:lnTo>
                      <a:lnTo>
                        <a:pt x="37" y="730"/>
                      </a:lnTo>
                      <a:lnTo>
                        <a:pt x="901" y="58"/>
                      </a:lnTo>
                      <a:lnTo>
                        <a:pt x="1780" y="721"/>
                      </a:lnTo>
                      <a:lnTo>
                        <a:pt x="1816" y="696"/>
                      </a:lnTo>
                      <a:lnTo>
                        <a:pt x="89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8" name="Freeform 31"/>
                <p:cNvSpPr>
                  <a:spLocks/>
                </p:cNvSpPr>
                <p:nvPr/>
              </p:nvSpPr>
              <p:spPr bwMode="auto">
                <a:xfrm>
                  <a:off x="5032" y="1691"/>
                  <a:ext cx="256" cy="264"/>
                </a:xfrm>
                <a:custGeom>
                  <a:avLst/>
                  <a:gdLst>
                    <a:gd name="T0" fmla="*/ 3 w 394"/>
                    <a:gd name="T1" fmla="*/ 28 h 531"/>
                    <a:gd name="T2" fmla="*/ 0 w 394"/>
                    <a:gd name="T3" fmla="*/ 0 h 531"/>
                    <a:gd name="T4" fmla="*/ 108 w 394"/>
                    <a:gd name="T5" fmla="*/ 0 h 531"/>
                    <a:gd name="T6" fmla="*/ 108 w 394"/>
                    <a:gd name="T7" fmla="*/ 65 h 531"/>
                    <a:gd name="T8" fmla="*/ 73 w 394"/>
                    <a:gd name="T9" fmla="*/ 53 h 531"/>
                    <a:gd name="T10" fmla="*/ 73 w 394"/>
                    <a:gd name="T11" fmla="*/ 11 h 531"/>
                    <a:gd name="T12" fmla="*/ 41 w 394"/>
                    <a:gd name="T13" fmla="*/ 11 h 531"/>
                    <a:gd name="T14" fmla="*/ 41 w 394"/>
                    <a:gd name="T15" fmla="*/ 44 h 531"/>
                    <a:gd name="T16" fmla="*/ 3 w 394"/>
                    <a:gd name="T17" fmla="*/ 28 h 531"/>
                    <a:gd name="T18" fmla="*/ 3 w 394"/>
                    <a:gd name="T19" fmla="*/ 28 h 531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94"/>
                    <a:gd name="T31" fmla="*/ 0 h 531"/>
                    <a:gd name="T32" fmla="*/ 394 w 394"/>
                    <a:gd name="T33" fmla="*/ 531 h 531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94" h="531">
                      <a:moveTo>
                        <a:pt x="10" y="227"/>
                      </a:moveTo>
                      <a:lnTo>
                        <a:pt x="0" y="0"/>
                      </a:lnTo>
                      <a:lnTo>
                        <a:pt x="394" y="0"/>
                      </a:lnTo>
                      <a:lnTo>
                        <a:pt x="394" y="531"/>
                      </a:lnTo>
                      <a:lnTo>
                        <a:pt x="268" y="433"/>
                      </a:lnTo>
                      <a:lnTo>
                        <a:pt x="268" y="92"/>
                      </a:lnTo>
                      <a:lnTo>
                        <a:pt x="149" y="92"/>
                      </a:lnTo>
                      <a:lnTo>
                        <a:pt x="149" y="355"/>
                      </a:lnTo>
                      <a:lnTo>
                        <a:pt x="10" y="2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9" name="Freeform 32"/>
                <p:cNvSpPr>
                  <a:spLocks/>
                </p:cNvSpPr>
                <p:nvPr/>
              </p:nvSpPr>
              <p:spPr bwMode="auto">
                <a:xfrm>
                  <a:off x="4067" y="1975"/>
                  <a:ext cx="1321" cy="726"/>
                </a:xfrm>
                <a:custGeom>
                  <a:avLst/>
                  <a:gdLst>
                    <a:gd name="T0" fmla="*/ 25 w 1666"/>
                    <a:gd name="T1" fmla="*/ 13 h 1085"/>
                    <a:gd name="T2" fmla="*/ 25 w 1666"/>
                    <a:gd name="T3" fmla="*/ 306 h 1085"/>
                    <a:gd name="T4" fmla="*/ 5 w 1666"/>
                    <a:gd name="T5" fmla="*/ 313 h 1085"/>
                    <a:gd name="T6" fmla="*/ 0 w 1666"/>
                    <a:gd name="T7" fmla="*/ 324 h 1085"/>
                    <a:gd name="T8" fmla="*/ 830 w 1666"/>
                    <a:gd name="T9" fmla="*/ 325 h 1085"/>
                    <a:gd name="T10" fmla="*/ 828 w 1666"/>
                    <a:gd name="T11" fmla="*/ 314 h 1085"/>
                    <a:gd name="T12" fmla="*/ 802 w 1666"/>
                    <a:gd name="T13" fmla="*/ 314 h 1085"/>
                    <a:gd name="T14" fmla="*/ 802 w 1666"/>
                    <a:gd name="T15" fmla="*/ 14 h 1085"/>
                    <a:gd name="T16" fmla="*/ 780 w 1666"/>
                    <a:gd name="T17" fmla="*/ 9 h 1085"/>
                    <a:gd name="T18" fmla="*/ 780 w 1666"/>
                    <a:gd name="T19" fmla="*/ 314 h 1085"/>
                    <a:gd name="T20" fmla="*/ 44 w 1666"/>
                    <a:gd name="T21" fmla="*/ 313 h 1085"/>
                    <a:gd name="T22" fmla="*/ 48 w 1666"/>
                    <a:gd name="T23" fmla="*/ 0 h 1085"/>
                    <a:gd name="T24" fmla="*/ 25 w 1666"/>
                    <a:gd name="T25" fmla="*/ 13 h 1085"/>
                    <a:gd name="T26" fmla="*/ 68 w 1666"/>
                    <a:gd name="T27" fmla="*/ 37 h 108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666"/>
                    <a:gd name="T43" fmla="*/ 0 h 1085"/>
                    <a:gd name="T44" fmla="*/ 1666 w 1666"/>
                    <a:gd name="T45" fmla="*/ 1085 h 108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666" h="1085">
                      <a:moveTo>
                        <a:pt x="49" y="43"/>
                      </a:moveTo>
                      <a:lnTo>
                        <a:pt x="49" y="1024"/>
                      </a:lnTo>
                      <a:lnTo>
                        <a:pt x="10" y="1046"/>
                      </a:lnTo>
                      <a:lnTo>
                        <a:pt x="0" y="1080"/>
                      </a:lnTo>
                      <a:lnTo>
                        <a:pt x="1666" y="1085"/>
                      </a:lnTo>
                      <a:lnTo>
                        <a:pt x="1661" y="1051"/>
                      </a:lnTo>
                      <a:lnTo>
                        <a:pt x="1609" y="1051"/>
                      </a:lnTo>
                      <a:lnTo>
                        <a:pt x="1609" y="46"/>
                      </a:lnTo>
                      <a:lnTo>
                        <a:pt x="1565" y="29"/>
                      </a:lnTo>
                      <a:lnTo>
                        <a:pt x="1565" y="1051"/>
                      </a:lnTo>
                      <a:lnTo>
                        <a:pt x="87" y="1046"/>
                      </a:lnTo>
                      <a:lnTo>
                        <a:pt x="96" y="0"/>
                      </a:lnTo>
                      <a:lnTo>
                        <a:pt x="49" y="43"/>
                      </a:lnTo>
                      <a:lnTo>
                        <a:pt x="137" y="12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grpSp>
            <p:nvGrpSpPr>
              <p:cNvPr id="40" name="Group 33"/>
              <p:cNvGrpSpPr>
                <a:grpSpLocks/>
              </p:cNvGrpSpPr>
              <p:nvPr/>
            </p:nvGrpSpPr>
            <p:grpSpPr bwMode="auto">
              <a:xfrm>
                <a:off x="4298" y="1939"/>
                <a:ext cx="265" cy="144"/>
                <a:chOff x="4315" y="1594"/>
                <a:chExt cx="450" cy="311"/>
              </a:xfrm>
            </p:grpSpPr>
            <p:sp>
              <p:nvSpPr>
                <p:cNvPr id="41" name="Freeform 34"/>
                <p:cNvSpPr>
                  <a:spLocks/>
                </p:cNvSpPr>
                <p:nvPr/>
              </p:nvSpPr>
              <p:spPr bwMode="auto">
                <a:xfrm>
                  <a:off x="4334" y="1614"/>
                  <a:ext cx="399" cy="273"/>
                </a:xfrm>
                <a:custGeom>
                  <a:avLst/>
                  <a:gdLst>
                    <a:gd name="T0" fmla="*/ 4 w 559"/>
                    <a:gd name="T1" fmla="*/ 2 h 393"/>
                    <a:gd name="T2" fmla="*/ 0 w 559"/>
                    <a:gd name="T3" fmla="*/ 132 h 393"/>
                    <a:gd name="T4" fmla="*/ 203 w 559"/>
                    <a:gd name="T5" fmla="*/ 129 h 393"/>
                    <a:gd name="T6" fmla="*/ 198 w 559"/>
                    <a:gd name="T7" fmla="*/ 0 h 393"/>
                    <a:gd name="T8" fmla="*/ 4 w 559"/>
                    <a:gd name="T9" fmla="*/ 2 h 393"/>
                    <a:gd name="T10" fmla="*/ 4 w 559"/>
                    <a:gd name="T11" fmla="*/ 2 h 39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59"/>
                    <a:gd name="T19" fmla="*/ 0 h 393"/>
                    <a:gd name="T20" fmla="*/ 559 w 559"/>
                    <a:gd name="T21" fmla="*/ 393 h 39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59" h="393">
                      <a:moveTo>
                        <a:pt x="13" y="6"/>
                      </a:moveTo>
                      <a:lnTo>
                        <a:pt x="0" y="393"/>
                      </a:lnTo>
                      <a:lnTo>
                        <a:pt x="559" y="386"/>
                      </a:lnTo>
                      <a:lnTo>
                        <a:pt x="546" y="0"/>
                      </a:lnTo>
                      <a:lnTo>
                        <a:pt x="13" y="6"/>
                      </a:lnTo>
                      <a:close/>
                    </a:path>
                  </a:pathLst>
                </a:custGeom>
                <a:solidFill>
                  <a:srgbClr val="BFB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2" name="Freeform 35"/>
                <p:cNvSpPr>
                  <a:spLocks/>
                </p:cNvSpPr>
                <p:nvPr/>
              </p:nvSpPr>
              <p:spPr bwMode="auto">
                <a:xfrm>
                  <a:off x="4315" y="1595"/>
                  <a:ext cx="450" cy="310"/>
                </a:xfrm>
                <a:custGeom>
                  <a:avLst/>
                  <a:gdLst>
                    <a:gd name="T0" fmla="*/ 0 w 633"/>
                    <a:gd name="T1" fmla="*/ 0 h 449"/>
                    <a:gd name="T2" fmla="*/ 227 w 633"/>
                    <a:gd name="T3" fmla="*/ 0 h 449"/>
                    <a:gd name="T4" fmla="*/ 227 w 633"/>
                    <a:gd name="T5" fmla="*/ 148 h 449"/>
                    <a:gd name="T6" fmla="*/ 4 w 633"/>
                    <a:gd name="T7" fmla="*/ 148 h 449"/>
                    <a:gd name="T8" fmla="*/ 4 w 633"/>
                    <a:gd name="T9" fmla="*/ 129 h 449"/>
                    <a:gd name="T10" fmla="*/ 193 w 633"/>
                    <a:gd name="T11" fmla="*/ 129 h 449"/>
                    <a:gd name="T12" fmla="*/ 193 w 633"/>
                    <a:gd name="T13" fmla="*/ 22 h 449"/>
                    <a:gd name="T14" fmla="*/ 27 w 633"/>
                    <a:gd name="T15" fmla="*/ 22 h 449"/>
                    <a:gd name="T16" fmla="*/ 0 w 633"/>
                    <a:gd name="T17" fmla="*/ 0 h 449"/>
                    <a:gd name="T18" fmla="*/ 0 w 633"/>
                    <a:gd name="T19" fmla="*/ 0 h 449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33"/>
                    <a:gd name="T31" fmla="*/ 0 h 449"/>
                    <a:gd name="T32" fmla="*/ 633 w 633"/>
                    <a:gd name="T33" fmla="*/ 449 h 449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33" h="449">
                      <a:moveTo>
                        <a:pt x="0" y="0"/>
                      </a:moveTo>
                      <a:lnTo>
                        <a:pt x="633" y="0"/>
                      </a:lnTo>
                      <a:lnTo>
                        <a:pt x="633" y="449"/>
                      </a:lnTo>
                      <a:lnTo>
                        <a:pt x="12" y="449"/>
                      </a:lnTo>
                      <a:lnTo>
                        <a:pt x="12" y="393"/>
                      </a:lnTo>
                      <a:lnTo>
                        <a:pt x="538" y="393"/>
                      </a:lnTo>
                      <a:lnTo>
                        <a:pt x="538" y="68"/>
                      </a:lnTo>
                      <a:lnTo>
                        <a:pt x="74" y="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3" name="Freeform 36"/>
                <p:cNvSpPr>
                  <a:spLocks/>
                </p:cNvSpPr>
                <p:nvPr/>
              </p:nvSpPr>
              <p:spPr bwMode="auto">
                <a:xfrm>
                  <a:off x="4315" y="1594"/>
                  <a:ext cx="67" cy="310"/>
                </a:xfrm>
                <a:custGeom>
                  <a:avLst/>
                  <a:gdLst>
                    <a:gd name="T0" fmla="*/ 0 w 96"/>
                    <a:gd name="T1" fmla="*/ 0 h 449"/>
                    <a:gd name="T2" fmla="*/ 0 w 96"/>
                    <a:gd name="T3" fmla="*/ 148 h 449"/>
                    <a:gd name="T4" fmla="*/ 33 w 96"/>
                    <a:gd name="T5" fmla="*/ 148 h 449"/>
                    <a:gd name="T6" fmla="*/ 33 w 96"/>
                    <a:gd name="T7" fmla="*/ 21 h 449"/>
                    <a:gd name="T8" fmla="*/ 0 w 96"/>
                    <a:gd name="T9" fmla="*/ 0 h 449"/>
                    <a:gd name="T10" fmla="*/ 0 w 96"/>
                    <a:gd name="T11" fmla="*/ 0 h 44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6"/>
                    <a:gd name="T19" fmla="*/ 0 h 449"/>
                    <a:gd name="T20" fmla="*/ 96 w 96"/>
                    <a:gd name="T21" fmla="*/ 449 h 44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6" h="449">
                      <a:moveTo>
                        <a:pt x="0" y="0"/>
                      </a:moveTo>
                      <a:lnTo>
                        <a:pt x="0" y="449"/>
                      </a:lnTo>
                      <a:lnTo>
                        <a:pt x="96" y="449"/>
                      </a:lnTo>
                      <a:lnTo>
                        <a:pt x="96" y="6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4" name="Freeform 37"/>
                <p:cNvSpPr>
                  <a:spLocks/>
                </p:cNvSpPr>
                <p:nvPr/>
              </p:nvSpPr>
              <p:spPr bwMode="auto">
                <a:xfrm>
                  <a:off x="4336" y="1735"/>
                  <a:ext cx="409" cy="46"/>
                </a:xfrm>
                <a:custGeom>
                  <a:avLst/>
                  <a:gdLst>
                    <a:gd name="T0" fmla="*/ 0 w 572"/>
                    <a:gd name="T1" fmla="*/ 0 h 68"/>
                    <a:gd name="T2" fmla="*/ 209 w 572"/>
                    <a:gd name="T3" fmla="*/ 0 h 68"/>
                    <a:gd name="T4" fmla="*/ 209 w 572"/>
                    <a:gd name="T5" fmla="*/ 21 h 68"/>
                    <a:gd name="T6" fmla="*/ 0 w 572"/>
                    <a:gd name="T7" fmla="*/ 21 h 68"/>
                    <a:gd name="T8" fmla="*/ 0 w 572"/>
                    <a:gd name="T9" fmla="*/ 0 h 68"/>
                    <a:gd name="T10" fmla="*/ 0 w 572"/>
                    <a:gd name="T11" fmla="*/ 0 h 6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72"/>
                    <a:gd name="T19" fmla="*/ 0 h 68"/>
                    <a:gd name="T20" fmla="*/ 572 w 572"/>
                    <a:gd name="T21" fmla="*/ 68 h 6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72" h="68">
                      <a:moveTo>
                        <a:pt x="0" y="0"/>
                      </a:moveTo>
                      <a:lnTo>
                        <a:pt x="572" y="0"/>
                      </a:lnTo>
                      <a:lnTo>
                        <a:pt x="572" y="68"/>
                      </a:lnTo>
                      <a:lnTo>
                        <a:pt x="0" y="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5" name="Freeform 38"/>
                <p:cNvSpPr>
                  <a:spLocks/>
                </p:cNvSpPr>
                <p:nvPr/>
              </p:nvSpPr>
              <p:spPr bwMode="auto">
                <a:xfrm>
                  <a:off x="4504" y="1618"/>
                  <a:ext cx="61" cy="272"/>
                </a:xfrm>
                <a:custGeom>
                  <a:avLst/>
                  <a:gdLst>
                    <a:gd name="T0" fmla="*/ 0 w 84"/>
                    <a:gd name="T1" fmla="*/ 0 h 393"/>
                    <a:gd name="T2" fmla="*/ 0 w 84"/>
                    <a:gd name="T3" fmla="*/ 130 h 393"/>
                    <a:gd name="T4" fmla="*/ 32 w 84"/>
                    <a:gd name="T5" fmla="*/ 130 h 393"/>
                    <a:gd name="T6" fmla="*/ 32 w 84"/>
                    <a:gd name="T7" fmla="*/ 0 h 393"/>
                    <a:gd name="T8" fmla="*/ 0 w 84"/>
                    <a:gd name="T9" fmla="*/ 0 h 393"/>
                    <a:gd name="T10" fmla="*/ 0 w 84"/>
                    <a:gd name="T11" fmla="*/ 0 h 39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4"/>
                    <a:gd name="T19" fmla="*/ 0 h 393"/>
                    <a:gd name="T20" fmla="*/ 84 w 84"/>
                    <a:gd name="T21" fmla="*/ 393 h 39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4" h="393">
                      <a:moveTo>
                        <a:pt x="0" y="0"/>
                      </a:moveTo>
                      <a:lnTo>
                        <a:pt x="0" y="393"/>
                      </a:lnTo>
                      <a:lnTo>
                        <a:pt x="84" y="393"/>
                      </a:lnTo>
                      <a:lnTo>
                        <a:pt x="8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grpSp>
          <p:nvGrpSpPr>
            <p:cNvPr id="34" name="Group 39"/>
            <p:cNvGrpSpPr>
              <a:grpSpLocks/>
            </p:cNvGrpSpPr>
            <p:nvPr/>
          </p:nvGrpSpPr>
          <p:grpSpPr bwMode="auto">
            <a:xfrm>
              <a:off x="4962" y="2485"/>
              <a:ext cx="607" cy="272"/>
              <a:chOff x="4361" y="2230"/>
              <a:chExt cx="859" cy="384"/>
            </a:xfrm>
          </p:grpSpPr>
          <p:pic>
            <p:nvPicPr>
              <p:cNvPr id="35" name="Picture 40" descr="television_set_top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964" y="2349"/>
                <a:ext cx="256" cy="2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6" name="Picture 41" descr="MCj01276210000[1]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361" y="2289"/>
                <a:ext cx="528" cy="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7" name="Picture 42" descr="st_home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976" y="2230"/>
                <a:ext cx="240" cy="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38" name="AutoShape 43"/>
              <p:cNvCxnSpPr>
                <a:cxnSpLocks noChangeShapeType="1"/>
              </p:cNvCxnSpPr>
              <p:nvPr/>
            </p:nvCxnSpPr>
            <p:spPr bwMode="auto">
              <a:xfrm flipH="1">
                <a:off x="5092" y="2310"/>
                <a:ext cx="4" cy="39"/>
              </a:xfrm>
              <a:prstGeom prst="straightConnector1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</p:grpSp>
      <p:sp>
        <p:nvSpPr>
          <p:cNvPr id="50" name="Line 44"/>
          <p:cNvSpPr>
            <a:spLocks noChangeShapeType="1"/>
          </p:cNvSpPr>
          <p:nvPr/>
        </p:nvSpPr>
        <p:spPr bwMode="auto">
          <a:xfrm>
            <a:off x="8820150" y="3371869"/>
            <a:ext cx="144463" cy="0"/>
          </a:xfrm>
          <a:prstGeom prst="line">
            <a:avLst/>
          </a:prstGeom>
          <a:noFill/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pic>
        <p:nvPicPr>
          <p:cNvPr id="51" name="Picture 45" descr="j022355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7813" y="1604982"/>
            <a:ext cx="6000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Rectangle 46"/>
          <p:cNvSpPr>
            <a:spLocks noChangeArrowheads="1"/>
          </p:cNvSpPr>
          <p:nvPr/>
        </p:nvSpPr>
        <p:spPr bwMode="auto">
          <a:xfrm>
            <a:off x="3636963" y="1749444"/>
            <a:ext cx="936625" cy="431800"/>
          </a:xfrm>
          <a:prstGeom prst="rect">
            <a:avLst/>
          </a:prstGeom>
          <a:noFill/>
          <a:ln w="19050">
            <a:solidFill>
              <a:srgbClr val="0070B8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3" name="Text Box 47"/>
          <p:cNvSpPr txBox="1">
            <a:spLocks noChangeArrowheads="1"/>
          </p:cNvSpPr>
          <p:nvPr/>
        </p:nvSpPr>
        <p:spPr bwMode="auto">
          <a:xfrm>
            <a:off x="3636963" y="1820882"/>
            <a:ext cx="1081087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u-HU" sz="1400"/>
              <a:t>TV Stúdió</a:t>
            </a:r>
          </a:p>
        </p:txBody>
      </p:sp>
      <p:sp>
        <p:nvSpPr>
          <p:cNvPr id="54" name="Text Box 48"/>
          <p:cNvSpPr txBox="1">
            <a:spLocks noChangeArrowheads="1"/>
          </p:cNvSpPr>
          <p:nvPr/>
        </p:nvSpPr>
        <p:spPr bwMode="auto">
          <a:xfrm>
            <a:off x="4500563" y="2325707"/>
            <a:ext cx="1655762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u-HU" sz="1400"/>
              <a:t>Műsorszolgáltató</a:t>
            </a:r>
          </a:p>
        </p:txBody>
      </p:sp>
      <p:pic>
        <p:nvPicPr>
          <p:cNvPr id="55" name="Picture 49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71775" y="1965344"/>
            <a:ext cx="4318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Text Box 50"/>
          <p:cNvSpPr txBox="1">
            <a:spLocks noChangeArrowheads="1"/>
          </p:cNvSpPr>
          <p:nvPr/>
        </p:nvSpPr>
        <p:spPr bwMode="auto">
          <a:xfrm>
            <a:off x="5148263" y="5172094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u-HU" sz="2000"/>
              <a:t>Bagatel</a:t>
            </a:r>
          </a:p>
        </p:txBody>
      </p:sp>
      <p:sp>
        <p:nvSpPr>
          <p:cNvPr id="57" name="Line 51"/>
          <p:cNvSpPr>
            <a:spLocks noChangeShapeType="1"/>
          </p:cNvSpPr>
          <p:nvPr/>
        </p:nvSpPr>
        <p:spPr bwMode="auto">
          <a:xfrm flipH="1" flipV="1">
            <a:off x="7453313" y="3803669"/>
            <a:ext cx="865187" cy="1008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58" name="Text Box 52"/>
          <p:cNvSpPr txBox="1">
            <a:spLocks noChangeArrowheads="1"/>
          </p:cNvSpPr>
          <p:nvPr/>
        </p:nvSpPr>
        <p:spPr bwMode="auto">
          <a:xfrm>
            <a:off x="8172450" y="4811732"/>
            <a:ext cx="792163" cy="3365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u-HU" sz="1600" b="1">
                <a:solidFill>
                  <a:srgbClr val="000000"/>
                </a:solidFill>
              </a:rPr>
              <a:t>xDSL</a:t>
            </a:r>
          </a:p>
        </p:txBody>
      </p:sp>
      <p:sp>
        <p:nvSpPr>
          <p:cNvPr id="59" name="Freeform 53"/>
          <p:cNvSpPr>
            <a:spLocks/>
          </p:cNvSpPr>
          <p:nvPr/>
        </p:nvSpPr>
        <p:spPr bwMode="auto">
          <a:xfrm>
            <a:off x="6732588" y="3190894"/>
            <a:ext cx="1871662" cy="1981200"/>
          </a:xfrm>
          <a:custGeom>
            <a:avLst/>
            <a:gdLst>
              <a:gd name="T0" fmla="*/ 2147483647 w 1179"/>
              <a:gd name="T1" fmla="*/ 2147483647 h 1248"/>
              <a:gd name="T2" fmla="*/ 2147483647 w 1179"/>
              <a:gd name="T3" fmla="*/ 2147483647 h 1248"/>
              <a:gd name="T4" fmla="*/ 2147483647 w 1179"/>
              <a:gd name="T5" fmla="*/ 2147483647 h 1248"/>
              <a:gd name="T6" fmla="*/ 0 w 1179"/>
              <a:gd name="T7" fmla="*/ 2147483647 h 1248"/>
              <a:gd name="T8" fmla="*/ 0 60000 65536"/>
              <a:gd name="T9" fmla="*/ 0 60000 65536"/>
              <a:gd name="T10" fmla="*/ 0 60000 65536"/>
              <a:gd name="T11" fmla="*/ 0 60000 65536"/>
              <a:gd name="T12" fmla="*/ 0 w 1179"/>
              <a:gd name="T13" fmla="*/ 0 h 1248"/>
              <a:gd name="T14" fmla="*/ 1179 w 1179"/>
              <a:gd name="T15" fmla="*/ 1248 h 12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9" h="1248">
                <a:moveTo>
                  <a:pt x="1179" y="114"/>
                </a:moveTo>
                <a:cubicBezTo>
                  <a:pt x="854" y="57"/>
                  <a:pt x="529" y="0"/>
                  <a:pt x="408" y="159"/>
                </a:cubicBezTo>
                <a:cubicBezTo>
                  <a:pt x="287" y="318"/>
                  <a:pt x="522" y="885"/>
                  <a:pt x="454" y="1066"/>
                </a:cubicBezTo>
                <a:cubicBezTo>
                  <a:pt x="386" y="1247"/>
                  <a:pt x="76" y="1218"/>
                  <a:pt x="0" y="124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0" name="Freeform 54"/>
          <p:cNvSpPr>
            <a:spLocks/>
          </p:cNvSpPr>
          <p:nvPr/>
        </p:nvSpPr>
        <p:spPr bwMode="auto">
          <a:xfrm>
            <a:off x="2195513" y="2901969"/>
            <a:ext cx="2808287" cy="1368425"/>
          </a:xfrm>
          <a:custGeom>
            <a:avLst/>
            <a:gdLst/>
            <a:ahLst/>
            <a:cxnLst>
              <a:cxn ang="0">
                <a:pos x="249" y="161"/>
              </a:cxn>
              <a:cxn ang="0">
                <a:pos x="298" y="122"/>
              </a:cxn>
              <a:cxn ang="0">
                <a:pos x="366" y="100"/>
              </a:cxn>
              <a:cxn ang="0">
                <a:pos x="463" y="88"/>
              </a:cxn>
              <a:cxn ang="0">
                <a:pos x="570" y="102"/>
              </a:cxn>
              <a:cxn ang="0">
                <a:pos x="631" y="76"/>
              </a:cxn>
              <a:cxn ang="0">
                <a:pos x="698" y="27"/>
              </a:cxn>
              <a:cxn ang="0">
                <a:pos x="816" y="0"/>
              </a:cxn>
              <a:cxn ang="0">
                <a:pos x="933" y="5"/>
              </a:cxn>
              <a:cxn ang="0">
                <a:pos x="1044" y="43"/>
              </a:cxn>
              <a:cxn ang="0">
                <a:pos x="1099" y="90"/>
              </a:cxn>
              <a:cxn ang="0">
                <a:pos x="1150" y="110"/>
              </a:cxn>
              <a:cxn ang="0">
                <a:pos x="1244" y="122"/>
              </a:cxn>
              <a:cxn ang="0">
                <a:pos x="1306" y="169"/>
              </a:cxn>
              <a:cxn ang="0">
                <a:pos x="1316" y="221"/>
              </a:cxn>
              <a:cxn ang="0">
                <a:pos x="1372" y="224"/>
              </a:cxn>
              <a:cxn ang="0">
                <a:pos x="1427" y="246"/>
              </a:cxn>
              <a:cxn ang="0">
                <a:pos x="1459" y="270"/>
              </a:cxn>
              <a:cxn ang="0">
                <a:pos x="1484" y="307"/>
              </a:cxn>
              <a:cxn ang="0">
                <a:pos x="1480" y="340"/>
              </a:cxn>
              <a:cxn ang="0">
                <a:pos x="1484" y="383"/>
              </a:cxn>
              <a:cxn ang="0">
                <a:pos x="1493" y="422"/>
              </a:cxn>
              <a:cxn ang="0">
                <a:pos x="1480" y="464"/>
              </a:cxn>
              <a:cxn ang="0">
                <a:pos x="1486" y="509"/>
              </a:cxn>
              <a:cxn ang="0">
                <a:pos x="1495" y="549"/>
              </a:cxn>
              <a:cxn ang="0">
                <a:pos x="1476" y="600"/>
              </a:cxn>
              <a:cxn ang="0">
                <a:pos x="1433" y="636"/>
              </a:cxn>
              <a:cxn ang="0">
                <a:pos x="1340" y="660"/>
              </a:cxn>
              <a:cxn ang="0">
                <a:pos x="1270" y="645"/>
              </a:cxn>
              <a:cxn ang="0">
                <a:pos x="1229" y="679"/>
              </a:cxn>
              <a:cxn ang="0">
                <a:pos x="1178" y="700"/>
              </a:cxn>
              <a:cxn ang="0">
                <a:pos x="1104" y="715"/>
              </a:cxn>
              <a:cxn ang="0">
                <a:pos x="1018" y="705"/>
              </a:cxn>
              <a:cxn ang="0">
                <a:pos x="959" y="716"/>
              </a:cxn>
              <a:cxn ang="0">
                <a:pos x="912" y="743"/>
              </a:cxn>
              <a:cxn ang="0">
                <a:pos x="844" y="758"/>
              </a:cxn>
              <a:cxn ang="0">
                <a:pos x="782" y="754"/>
              </a:cxn>
              <a:cxn ang="0">
                <a:pos x="721" y="727"/>
              </a:cxn>
              <a:cxn ang="0">
                <a:pos x="678" y="754"/>
              </a:cxn>
              <a:cxn ang="0">
                <a:pos x="614" y="770"/>
              </a:cxn>
              <a:cxn ang="0">
                <a:pos x="532" y="759"/>
              </a:cxn>
              <a:cxn ang="0">
                <a:pos x="472" y="725"/>
              </a:cxn>
              <a:cxn ang="0">
                <a:pos x="421" y="713"/>
              </a:cxn>
              <a:cxn ang="0">
                <a:pos x="344" y="716"/>
              </a:cxn>
              <a:cxn ang="0">
                <a:pos x="278" y="693"/>
              </a:cxn>
              <a:cxn ang="0">
                <a:pos x="236" y="657"/>
              </a:cxn>
              <a:cxn ang="0">
                <a:pos x="210" y="641"/>
              </a:cxn>
              <a:cxn ang="0">
                <a:pos x="138" y="636"/>
              </a:cxn>
              <a:cxn ang="0">
                <a:pos x="72" y="601"/>
              </a:cxn>
              <a:cxn ang="0">
                <a:pos x="38" y="549"/>
              </a:cxn>
              <a:cxn ang="0">
                <a:pos x="34" y="489"/>
              </a:cxn>
              <a:cxn ang="0">
                <a:pos x="21" y="431"/>
              </a:cxn>
              <a:cxn ang="0">
                <a:pos x="0" y="375"/>
              </a:cxn>
              <a:cxn ang="0">
                <a:pos x="8" y="313"/>
              </a:cxn>
              <a:cxn ang="0">
                <a:pos x="55" y="262"/>
              </a:cxn>
              <a:cxn ang="0">
                <a:pos x="123" y="224"/>
              </a:cxn>
              <a:cxn ang="0">
                <a:pos x="215" y="205"/>
              </a:cxn>
              <a:cxn ang="0">
                <a:pos x="238" y="181"/>
              </a:cxn>
            </a:cxnLst>
            <a:rect l="0" t="0" r="r" b="b"/>
            <a:pathLst>
              <a:path w="1496" h="771">
                <a:moveTo>
                  <a:pt x="238" y="181"/>
                </a:moveTo>
                <a:lnTo>
                  <a:pt x="249" y="161"/>
                </a:lnTo>
                <a:lnTo>
                  <a:pt x="268" y="138"/>
                </a:lnTo>
                <a:lnTo>
                  <a:pt x="298" y="122"/>
                </a:lnTo>
                <a:lnTo>
                  <a:pt x="334" y="107"/>
                </a:lnTo>
                <a:lnTo>
                  <a:pt x="366" y="100"/>
                </a:lnTo>
                <a:lnTo>
                  <a:pt x="404" y="92"/>
                </a:lnTo>
                <a:lnTo>
                  <a:pt x="463" y="88"/>
                </a:lnTo>
                <a:lnTo>
                  <a:pt x="517" y="92"/>
                </a:lnTo>
                <a:lnTo>
                  <a:pt x="570" y="102"/>
                </a:lnTo>
                <a:lnTo>
                  <a:pt x="608" y="111"/>
                </a:lnTo>
                <a:lnTo>
                  <a:pt x="631" y="76"/>
                </a:lnTo>
                <a:lnTo>
                  <a:pt x="661" y="50"/>
                </a:lnTo>
                <a:lnTo>
                  <a:pt x="698" y="27"/>
                </a:lnTo>
                <a:lnTo>
                  <a:pt x="751" y="12"/>
                </a:lnTo>
                <a:lnTo>
                  <a:pt x="816" y="0"/>
                </a:lnTo>
                <a:lnTo>
                  <a:pt x="878" y="0"/>
                </a:lnTo>
                <a:lnTo>
                  <a:pt x="933" y="5"/>
                </a:lnTo>
                <a:lnTo>
                  <a:pt x="995" y="19"/>
                </a:lnTo>
                <a:lnTo>
                  <a:pt x="1044" y="43"/>
                </a:lnTo>
                <a:lnTo>
                  <a:pt x="1078" y="67"/>
                </a:lnTo>
                <a:lnTo>
                  <a:pt x="1099" y="90"/>
                </a:lnTo>
                <a:lnTo>
                  <a:pt x="1104" y="119"/>
                </a:lnTo>
                <a:lnTo>
                  <a:pt x="1150" y="110"/>
                </a:lnTo>
                <a:lnTo>
                  <a:pt x="1199" y="112"/>
                </a:lnTo>
                <a:lnTo>
                  <a:pt x="1244" y="122"/>
                </a:lnTo>
                <a:lnTo>
                  <a:pt x="1280" y="143"/>
                </a:lnTo>
                <a:lnTo>
                  <a:pt x="1306" y="169"/>
                </a:lnTo>
                <a:lnTo>
                  <a:pt x="1316" y="199"/>
                </a:lnTo>
                <a:lnTo>
                  <a:pt x="1316" y="221"/>
                </a:lnTo>
                <a:lnTo>
                  <a:pt x="1340" y="220"/>
                </a:lnTo>
                <a:lnTo>
                  <a:pt x="1372" y="224"/>
                </a:lnTo>
                <a:lnTo>
                  <a:pt x="1403" y="234"/>
                </a:lnTo>
                <a:lnTo>
                  <a:pt x="1427" y="246"/>
                </a:lnTo>
                <a:lnTo>
                  <a:pt x="1444" y="257"/>
                </a:lnTo>
                <a:lnTo>
                  <a:pt x="1459" y="270"/>
                </a:lnTo>
                <a:lnTo>
                  <a:pt x="1474" y="286"/>
                </a:lnTo>
                <a:lnTo>
                  <a:pt x="1484" y="307"/>
                </a:lnTo>
                <a:lnTo>
                  <a:pt x="1486" y="323"/>
                </a:lnTo>
                <a:lnTo>
                  <a:pt x="1480" y="340"/>
                </a:lnTo>
                <a:lnTo>
                  <a:pt x="1471" y="360"/>
                </a:lnTo>
                <a:lnTo>
                  <a:pt x="1484" y="383"/>
                </a:lnTo>
                <a:lnTo>
                  <a:pt x="1489" y="402"/>
                </a:lnTo>
                <a:lnTo>
                  <a:pt x="1493" y="422"/>
                </a:lnTo>
                <a:lnTo>
                  <a:pt x="1486" y="448"/>
                </a:lnTo>
                <a:lnTo>
                  <a:pt x="1480" y="464"/>
                </a:lnTo>
                <a:lnTo>
                  <a:pt x="1463" y="483"/>
                </a:lnTo>
                <a:lnTo>
                  <a:pt x="1486" y="509"/>
                </a:lnTo>
                <a:lnTo>
                  <a:pt x="1493" y="526"/>
                </a:lnTo>
                <a:lnTo>
                  <a:pt x="1495" y="549"/>
                </a:lnTo>
                <a:lnTo>
                  <a:pt x="1489" y="573"/>
                </a:lnTo>
                <a:lnTo>
                  <a:pt x="1476" y="600"/>
                </a:lnTo>
                <a:lnTo>
                  <a:pt x="1459" y="618"/>
                </a:lnTo>
                <a:lnTo>
                  <a:pt x="1433" y="636"/>
                </a:lnTo>
                <a:lnTo>
                  <a:pt x="1388" y="653"/>
                </a:lnTo>
                <a:lnTo>
                  <a:pt x="1340" y="660"/>
                </a:lnTo>
                <a:lnTo>
                  <a:pt x="1297" y="655"/>
                </a:lnTo>
                <a:lnTo>
                  <a:pt x="1270" y="645"/>
                </a:lnTo>
                <a:lnTo>
                  <a:pt x="1250" y="664"/>
                </a:lnTo>
                <a:lnTo>
                  <a:pt x="1229" y="679"/>
                </a:lnTo>
                <a:lnTo>
                  <a:pt x="1212" y="688"/>
                </a:lnTo>
                <a:lnTo>
                  <a:pt x="1178" y="700"/>
                </a:lnTo>
                <a:lnTo>
                  <a:pt x="1150" y="709"/>
                </a:lnTo>
                <a:lnTo>
                  <a:pt x="1104" y="715"/>
                </a:lnTo>
                <a:lnTo>
                  <a:pt x="1061" y="713"/>
                </a:lnTo>
                <a:lnTo>
                  <a:pt x="1018" y="705"/>
                </a:lnTo>
                <a:lnTo>
                  <a:pt x="982" y="691"/>
                </a:lnTo>
                <a:lnTo>
                  <a:pt x="959" y="716"/>
                </a:lnTo>
                <a:lnTo>
                  <a:pt x="938" y="731"/>
                </a:lnTo>
                <a:lnTo>
                  <a:pt x="912" y="743"/>
                </a:lnTo>
                <a:lnTo>
                  <a:pt x="880" y="754"/>
                </a:lnTo>
                <a:lnTo>
                  <a:pt x="844" y="758"/>
                </a:lnTo>
                <a:lnTo>
                  <a:pt x="812" y="758"/>
                </a:lnTo>
                <a:lnTo>
                  <a:pt x="782" y="754"/>
                </a:lnTo>
                <a:lnTo>
                  <a:pt x="744" y="739"/>
                </a:lnTo>
                <a:lnTo>
                  <a:pt x="721" y="727"/>
                </a:lnTo>
                <a:lnTo>
                  <a:pt x="698" y="743"/>
                </a:lnTo>
                <a:lnTo>
                  <a:pt x="678" y="754"/>
                </a:lnTo>
                <a:lnTo>
                  <a:pt x="651" y="762"/>
                </a:lnTo>
                <a:lnTo>
                  <a:pt x="614" y="770"/>
                </a:lnTo>
                <a:lnTo>
                  <a:pt x="572" y="767"/>
                </a:lnTo>
                <a:lnTo>
                  <a:pt x="532" y="759"/>
                </a:lnTo>
                <a:lnTo>
                  <a:pt x="500" y="747"/>
                </a:lnTo>
                <a:lnTo>
                  <a:pt x="472" y="725"/>
                </a:lnTo>
                <a:lnTo>
                  <a:pt x="453" y="705"/>
                </a:lnTo>
                <a:lnTo>
                  <a:pt x="421" y="713"/>
                </a:lnTo>
                <a:lnTo>
                  <a:pt x="387" y="719"/>
                </a:lnTo>
                <a:lnTo>
                  <a:pt x="344" y="716"/>
                </a:lnTo>
                <a:lnTo>
                  <a:pt x="306" y="707"/>
                </a:lnTo>
                <a:lnTo>
                  <a:pt x="278" y="693"/>
                </a:lnTo>
                <a:lnTo>
                  <a:pt x="255" y="679"/>
                </a:lnTo>
                <a:lnTo>
                  <a:pt x="236" y="657"/>
                </a:lnTo>
                <a:lnTo>
                  <a:pt x="232" y="636"/>
                </a:lnTo>
                <a:lnTo>
                  <a:pt x="210" y="641"/>
                </a:lnTo>
                <a:lnTo>
                  <a:pt x="177" y="642"/>
                </a:lnTo>
                <a:lnTo>
                  <a:pt x="138" y="636"/>
                </a:lnTo>
                <a:lnTo>
                  <a:pt x="98" y="621"/>
                </a:lnTo>
                <a:lnTo>
                  <a:pt x="72" y="601"/>
                </a:lnTo>
                <a:lnTo>
                  <a:pt x="49" y="576"/>
                </a:lnTo>
                <a:lnTo>
                  <a:pt x="38" y="549"/>
                </a:lnTo>
                <a:lnTo>
                  <a:pt x="32" y="513"/>
                </a:lnTo>
                <a:lnTo>
                  <a:pt x="34" y="489"/>
                </a:lnTo>
                <a:lnTo>
                  <a:pt x="47" y="452"/>
                </a:lnTo>
                <a:lnTo>
                  <a:pt x="21" y="431"/>
                </a:lnTo>
                <a:lnTo>
                  <a:pt x="6" y="403"/>
                </a:lnTo>
                <a:lnTo>
                  <a:pt x="0" y="375"/>
                </a:lnTo>
                <a:lnTo>
                  <a:pt x="0" y="344"/>
                </a:lnTo>
                <a:lnTo>
                  <a:pt x="8" y="313"/>
                </a:lnTo>
                <a:lnTo>
                  <a:pt x="26" y="289"/>
                </a:lnTo>
                <a:lnTo>
                  <a:pt x="55" y="262"/>
                </a:lnTo>
                <a:lnTo>
                  <a:pt x="87" y="242"/>
                </a:lnTo>
                <a:lnTo>
                  <a:pt x="123" y="224"/>
                </a:lnTo>
                <a:lnTo>
                  <a:pt x="172" y="210"/>
                </a:lnTo>
                <a:lnTo>
                  <a:pt x="215" y="205"/>
                </a:lnTo>
                <a:lnTo>
                  <a:pt x="236" y="201"/>
                </a:lnTo>
                <a:lnTo>
                  <a:pt x="238" y="181"/>
                </a:lnTo>
              </a:path>
            </a:pathLst>
          </a:custGeom>
          <a:solidFill>
            <a:srgbClr val="FFFF00"/>
          </a:solidFill>
          <a:ln w="254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1" name="Text Box 55"/>
          <p:cNvSpPr txBox="1">
            <a:spLocks noChangeArrowheads="1"/>
          </p:cNvSpPr>
          <p:nvPr/>
        </p:nvSpPr>
        <p:spPr bwMode="auto">
          <a:xfrm>
            <a:off x="3060700" y="3478232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u-HU" sz="2000">
                <a:solidFill>
                  <a:schemeClr val="folHlink"/>
                </a:solidFill>
              </a:rPr>
              <a:t>I</a:t>
            </a:r>
            <a:r>
              <a:rPr lang="hu-HU" sz="2000"/>
              <a:t>nternet</a:t>
            </a:r>
          </a:p>
        </p:txBody>
      </p: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4429125" y="2254269"/>
            <a:ext cx="1728788" cy="431800"/>
          </a:xfrm>
          <a:prstGeom prst="rect">
            <a:avLst/>
          </a:prstGeom>
          <a:noFill/>
          <a:ln w="19050">
            <a:solidFill>
              <a:srgbClr val="0070B8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3" name="Line 57"/>
          <p:cNvSpPr>
            <a:spLocks noChangeShapeType="1"/>
          </p:cNvSpPr>
          <p:nvPr/>
        </p:nvSpPr>
        <p:spPr bwMode="auto">
          <a:xfrm>
            <a:off x="3132138" y="2397144"/>
            <a:ext cx="1223962" cy="0"/>
          </a:xfrm>
          <a:prstGeom prst="line">
            <a:avLst/>
          </a:prstGeom>
          <a:noFill/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4" name="Line 58"/>
          <p:cNvSpPr>
            <a:spLocks noChangeShapeType="1"/>
          </p:cNvSpPr>
          <p:nvPr/>
        </p:nvSpPr>
        <p:spPr bwMode="auto">
          <a:xfrm>
            <a:off x="3203575" y="2325707"/>
            <a:ext cx="1081088" cy="71437"/>
          </a:xfrm>
          <a:prstGeom prst="line">
            <a:avLst/>
          </a:prstGeom>
          <a:noFill/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5" name="Line 59"/>
          <p:cNvSpPr>
            <a:spLocks noChangeShapeType="1"/>
          </p:cNvSpPr>
          <p:nvPr/>
        </p:nvSpPr>
        <p:spPr bwMode="auto">
          <a:xfrm>
            <a:off x="3132138" y="2397144"/>
            <a:ext cx="1223962" cy="0"/>
          </a:xfrm>
          <a:prstGeom prst="line">
            <a:avLst/>
          </a:prstGeom>
          <a:noFill/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66" name="Line 60"/>
          <p:cNvSpPr>
            <a:spLocks noChangeShapeType="1"/>
          </p:cNvSpPr>
          <p:nvPr/>
        </p:nvSpPr>
        <p:spPr bwMode="auto">
          <a:xfrm>
            <a:off x="3203575" y="2325707"/>
            <a:ext cx="1225550" cy="714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pic>
        <p:nvPicPr>
          <p:cNvPr id="67" name="Picture 61" descr="j022355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3694132"/>
            <a:ext cx="6000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Rectangle 62"/>
          <p:cNvSpPr>
            <a:spLocks noChangeArrowheads="1"/>
          </p:cNvSpPr>
          <p:nvPr/>
        </p:nvSpPr>
        <p:spPr bwMode="auto">
          <a:xfrm>
            <a:off x="468313" y="4775219"/>
            <a:ext cx="936625" cy="431800"/>
          </a:xfrm>
          <a:prstGeom prst="rect">
            <a:avLst/>
          </a:prstGeom>
          <a:noFill/>
          <a:ln w="19050">
            <a:solidFill>
              <a:srgbClr val="0070B8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9" name="Text Box 63"/>
          <p:cNvSpPr txBox="1">
            <a:spLocks noChangeArrowheads="1"/>
          </p:cNvSpPr>
          <p:nvPr/>
        </p:nvSpPr>
        <p:spPr bwMode="auto">
          <a:xfrm>
            <a:off x="468313" y="4846657"/>
            <a:ext cx="1081087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u-HU" sz="1400"/>
              <a:t>TV Stúdió</a:t>
            </a:r>
          </a:p>
        </p:txBody>
      </p:sp>
      <p:sp>
        <p:nvSpPr>
          <p:cNvPr id="70" name="Text Box 64"/>
          <p:cNvSpPr txBox="1">
            <a:spLocks noChangeArrowheads="1"/>
          </p:cNvSpPr>
          <p:nvPr/>
        </p:nvSpPr>
        <p:spPr bwMode="auto">
          <a:xfrm>
            <a:off x="1331913" y="5351482"/>
            <a:ext cx="1655762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u-HU" sz="1400"/>
              <a:t>Műsorszolgáltató</a:t>
            </a:r>
          </a:p>
        </p:txBody>
      </p:sp>
      <p:sp>
        <p:nvSpPr>
          <p:cNvPr id="71" name="Rectangle 65"/>
          <p:cNvSpPr>
            <a:spLocks noChangeArrowheads="1"/>
          </p:cNvSpPr>
          <p:nvPr/>
        </p:nvSpPr>
        <p:spPr bwMode="auto">
          <a:xfrm>
            <a:off x="1260475" y="5280044"/>
            <a:ext cx="1728788" cy="431800"/>
          </a:xfrm>
          <a:prstGeom prst="rect">
            <a:avLst/>
          </a:prstGeom>
          <a:noFill/>
          <a:ln w="19050">
            <a:solidFill>
              <a:srgbClr val="0070B8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2" name="Line 66"/>
          <p:cNvSpPr>
            <a:spLocks noChangeShapeType="1"/>
          </p:cNvSpPr>
          <p:nvPr/>
        </p:nvSpPr>
        <p:spPr bwMode="auto">
          <a:xfrm>
            <a:off x="684213" y="4270394"/>
            <a:ext cx="1079500" cy="144463"/>
          </a:xfrm>
          <a:prstGeom prst="line">
            <a:avLst/>
          </a:prstGeom>
          <a:noFill/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pic>
        <p:nvPicPr>
          <p:cNvPr id="73" name="Picture 67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713" y="4127519"/>
            <a:ext cx="4318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" name="Text Box 68"/>
          <p:cNvSpPr txBox="1">
            <a:spLocks noChangeArrowheads="1"/>
          </p:cNvSpPr>
          <p:nvPr/>
        </p:nvSpPr>
        <p:spPr bwMode="auto">
          <a:xfrm>
            <a:off x="2195513" y="4486294"/>
            <a:ext cx="1511300" cy="7302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u-HU" sz="1400" i="1">
                <a:solidFill>
                  <a:srgbClr val="000000"/>
                </a:solidFill>
              </a:rPr>
              <a:t>Internet TV Service Provider (ITVSP)</a:t>
            </a:r>
          </a:p>
        </p:txBody>
      </p:sp>
      <p:sp>
        <p:nvSpPr>
          <p:cNvPr id="75" name="Text Box 69"/>
          <p:cNvSpPr txBox="1">
            <a:spLocks noChangeArrowheads="1"/>
          </p:cNvSpPr>
          <p:nvPr/>
        </p:nvSpPr>
        <p:spPr bwMode="auto">
          <a:xfrm>
            <a:off x="1331913" y="2541607"/>
            <a:ext cx="1511300" cy="7302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u-HU" sz="1400" i="1">
                <a:solidFill>
                  <a:srgbClr val="000000"/>
                </a:solidFill>
              </a:rPr>
              <a:t>Internet TV Service Provider (ITVSP)</a:t>
            </a:r>
          </a:p>
        </p:txBody>
      </p:sp>
      <p:sp>
        <p:nvSpPr>
          <p:cNvPr id="76" name="Text Box 70"/>
          <p:cNvSpPr txBox="1">
            <a:spLocks noChangeArrowheads="1"/>
          </p:cNvSpPr>
          <p:nvPr/>
        </p:nvSpPr>
        <p:spPr bwMode="auto">
          <a:xfrm>
            <a:off x="4716463" y="6143644"/>
            <a:ext cx="4284662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u-HU" sz="2000">
                <a:solidFill>
                  <a:srgbClr val="000000"/>
                </a:solidFill>
              </a:rPr>
              <a:t>Garantált QoS, Internet hozzáférés</a:t>
            </a:r>
          </a:p>
        </p:txBody>
      </p:sp>
      <p:sp>
        <p:nvSpPr>
          <p:cNvPr id="77" name="AutoShape 71"/>
          <p:cNvSpPr>
            <a:spLocks/>
          </p:cNvSpPr>
          <p:nvPr/>
        </p:nvSpPr>
        <p:spPr bwMode="auto">
          <a:xfrm rot="5400000">
            <a:off x="6587331" y="4055288"/>
            <a:ext cx="288925" cy="3887788"/>
          </a:xfrm>
          <a:prstGeom prst="rightBrace">
            <a:avLst>
              <a:gd name="adj1" fmla="val 112134"/>
              <a:gd name="adj2" fmla="val 49963"/>
            </a:avLst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8" name="AutoShape 72"/>
          <p:cNvSpPr>
            <a:spLocks/>
          </p:cNvSpPr>
          <p:nvPr/>
        </p:nvSpPr>
        <p:spPr bwMode="auto">
          <a:xfrm rot="5400000">
            <a:off x="3239294" y="4666475"/>
            <a:ext cx="288925" cy="2665413"/>
          </a:xfrm>
          <a:prstGeom prst="rightBrace">
            <a:avLst>
              <a:gd name="adj1" fmla="val 76877"/>
              <a:gd name="adj2" fmla="val 49963"/>
            </a:avLst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9" name="Text Box 73"/>
          <p:cNvSpPr txBox="1">
            <a:spLocks noChangeArrowheads="1"/>
          </p:cNvSpPr>
          <p:nvPr/>
        </p:nvSpPr>
        <p:spPr bwMode="auto">
          <a:xfrm>
            <a:off x="2555875" y="6143644"/>
            <a:ext cx="1871663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u-HU" sz="2000">
                <a:solidFill>
                  <a:srgbClr val="000000"/>
                </a:solidFill>
              </a:rPr>
              <a:t>Best effort</a:t>
            </a:r>
          </a:p>
        </p:txBody>
      </p:sp>
      <p:sp>
        <p:nvSpPr>
          <p:cNvPr id="80" name="Freeform 74"/>
          <p:cNvSpPr>
            <a:spLocks/>
          </p:cNvSpPr>
          <p:nvPr/>
        </p:nvSpPr>
        <p:spPr bwMode="auto">
          <a:xfrm>
            <a:off x="3203575" y="2543194"/>
            <a:ext cx="5472113" cy="2579688"/>
          </a:xfrm>
          <a:custGeom>
            <a:avLst/>
            <a:gdLst>
              <a:gd name="T0" fmla="*/ 2147483647 w 3447"/>
              <a:gd name="T1" fmla="*/ 2147483647 h 1625"/>
              <a:gd name="T2" fmla="*/ 2147483647 w 3447"/>
              <a:gd name="T3" fmla="*/ 2147483647 h 1625"/>
              <a:gd name="T4" fmla="*/ 2147483647 w 3447"/>
              <a:gd name="T5" fmla="*/ 2147483647 h 1625"/>
              <a:gd name="T6" fmla="*/ 2147483647 w 3447"/>
              <a:gd name="T7" fmla="*/ 2147483647 h 1625"/>
              <a:gd name="T8" fmla="*/ 2147483647 w 3447"/>
              <a:gd name="T9" fmla="*/ 2147483647 h 1625"/>
              <a:gd name="T10" fmla="*/ 2147483647 w 3447"/>
              <a:gd name="T11" fmla="*/ 2147483647 h 1625"/>
              <a:gd name="T12" fmla="*/ 0 w 3447"/>
              <a:gd name="T13" fmla="*/ 0 h 162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447"/>
              <a:gd name="T22" fmla="*/ 0 h 1625"/>
              <a:gd name="T23" fmla="*/ 3447 w 3447"/>
              <a:gd name="T24" fmla="*/ 1625 h 162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447" h="1625">
                <a:moveTo>
                  <a:pt x="3447" y="453"/>
                </a:moveTo>
                <a:cubicBezTo>
                  <a:pt x="3065" y="370"/>
                  <a:pt x="2684" y="287"/>
                  <a:pt x="2540" y="453"/>
                </a:cubicBezTo>
                <a:cubicBezTo>
                  <a:pt x="2396" y="619"/>
                  <a:pt x="2692" y="1277"/>
                  <a:pt x="2586" y="1451"/>
                </a:cubicBezTo>
                <a:cubicBezTo>
                  <a:pt x="2480" y="1625"/>
                  <a:pt x="2056" y="1542"/>
                  <a:pt x="1905" y="1497"/>
                </a:cubicBezTo>
                <a:cubicBezTo>
                  <a:pt x="1754" y="1452"/>
                  <a:pt x="1897" y="1323"/>
                  <a:pt x="1678" y="1179"/>
                </a:cubicBezTo>
                <a:cubicBezTo>
                  <a:pt x="1459" y="1035"/>
                  <a:pt x="870" y="832"/>
                  <a:pt x="590" y="635"/>
                </a:cubicBezTo>
                <a:cubicBezTo>
                  <a:pt x="310" y="438"/>
                  <a:pt x="98" y="106"/>
                  <a:pt x="0" y="0"/>
                </a:cubicBezTo>
              </a:path>
            </a:pathLst>
          </a:custGeom>
          <a:noFill/>
          <a:ln w="28575">
            <a:solidFill>
              <a:srgbClr val="FD1813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81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82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83" name="Picture 10" descr="_HTE_logo_HU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 mobil beszéd piac és az OTT szolgáltatás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11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53200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8" name="Picture 10" descr="_HTE_logo_H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28596" y="1773238"/>
            <a:ext cx="3500461" cy="3894016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mobil beszéd több országban elérte a csúcsot, kezd visszaesni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bevételek elkezdtek esni Nyugat-Európában. Okai:</a:t>
            </a:r>
          </a:p>
          <a:p>
            <a:pPr marL="725488" lvl="1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gazdasági visszaesés</a:t>
            </a:r>
          </a:p>
          <a:p>
            <a:pPr marL="725488" lvl="1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telítődés</a:t>
            </a:r>
          </a:p>
          <a:p>
            <a:pPr marL="725488" lvl="1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új helyettesítő szolgáltatások (OTT szolgáltatások)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mobil beszédpiac új fázisába lép</a:t>
            </a:r>
          </a:p>
          <a:p>
            <a:pPr marL="725488" lvl="1" indent="-268288">
              <a:lnSpc>
                <a:spcPct val="95000"/>
              </a:lnSpc>
              <a:buFont typeface="Wingdings" pitchFamily="2" charset="2"/>
              <a:buChar char="§"/>
            </a:pPr>
            <a:endParaRPr lang="hu-HU" sz="2000" dirty="0" smtClean="0">
              <a:solidFill>
                <a:srgbClr val="0070B8"/>
              </a:solidFill>
              <a:latin typeface="Arial" pitchFamily="34" charset="0"/>
            </a:endParaRPr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4139952" y="1484784"/>
            <a:ext cx="4896544" cy="5112568"/>
            <a:chOff x="4139952" y="1484784"/>
            <a:chExt cx="4896544" cy="5112568"/>
          </a:xfrm>
        </p:grpSpPr>
        <p:sp>
          <p:nvSpPr>
            <p:cNvPr id="15" name="Téglalap 14"/>
            <p:cNvSpPr/>
            <p:nvPr/>
          </p:nvSpPr>
          <p:spPr>
            <a:xfrm>
              <a:off x="4211960" y="1484784"/>
              <a:ext cx="4824536" cy="511256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5362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60032" y="1628800"/>
              <a:ext cx="3725065" cy="4147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" name="Szövegdoboz 8"/>
            <p:cNvSpPr txBox="1"/>
            <p:nvPr/>
          </p:nvSpPr>
          <p:spPr>
            <a:xfrm rot="16200000">
              <a:off x="4011510" y="2965989"/>
              <a:ext cx="14287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4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perc/hónap</a:t>
              </a:r>
              <a:endParaRPr lang="hu-HU" sz="14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Szövegdoboz 12"/>
            <p:cNvSpPr txBox="1"/>
            <p:nvPr/>
          </p:nvSpPr>
          <p:spPr>
            <a:xfrm>
              <a:off x="7020272" y="6309320"/>
              <a:ext cx="2000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Forrás: </a:t>
              </a:r>
              <a:r>
                <a:rPr lang="hu-HU" sz="1200" dirty="0" err="1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Analysys</a:t>
              </a:r>
              <a:r>
                <a:rPr lang="hu-HU" sz="12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 Mason </a:t>
              </a:r>
              <a:endParaRPr lang="hu-HU" sz="12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Szövegdoboz 13"/>
            <p:cNvSpPr txBox="1"/>
            <p:nvPr/>
          </p:nvSpPr>
          <p:spPr>
            <a:xfrm>
              <a:off x="4139952" y="6021288"/>
              <a:ext cx="48245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1600" dirty="0" smtClean="0">
                  <a:solidFill>
                    <a:srgbClr val="0070B8"/>
                  </a:solidFill>
                  <a:latin typeface="Arial" pitchFamily="34" charset="0"/>
                  <a:cs typeface="Arial" pitchFamily="34" charset="0"/>
                </a:rPr>
                <a:t>Átlagos mobil beszéd (perc/hó) Nyugat-Európában </a:t>
              </a:r>
              <a:endParaRPr lang="hu-HU" sz="1600" dirty="0">
                <a:solidFill>
                  <a:srgbClr val="0070B8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/>
          <p:nvPr/>
        </p:nvSpPr>
        <p:spPr>
          <a:xfrm>
            <a:off x="4139952" y="1484784"/>
            <a:ext cx="4824536" cy="51125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215106" cy="498356"/>
          </a:xfrm>
        </p:spPr>
        <p:txBody>
          <a:bodyPr>
            <a:normAutofit/>
          </a:bodyPr>
          <a:lstStyle/>
          <a:p>
            <a:pPr algn="ctr"/>
            <a:r>
              <a:rPr lang="hu-HU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VoIP</a:t>
            </a:r>
            <a:r>
              <a:rPr lang="hu-HU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helyettesítő hívások aránya</a:t>
            </a:r>
            <a:endParaRPr lang="hu-HU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50825" y="6553200"/>
            <a:ext cx="3606795" cy="457200"/>
          </a:xfrm>
        </p:spPr>
        <p:txBody>
          <a:bodyPr/>
          <a:lstStyle/>
          <a:p>
            <a:pPr>
              <a:defRPr/>
            </a:pPr>
            <a:r>
              <a:rPr lang="hu-HU" dirty="0" smtClean="0"/>
              <a:t>OTT szolgáltatások – HTE előadás</a:t>
            </a:r>
            <a:endParaRPr lang="hu-HU" dirty="0"/>
          </a:p>
        </p:txBody>
      </p:sp>
      <p:sp>
        <p:nvSpPr>
          <p:cNvPr id="11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00496" y="6525344"/>
            <a:ext cx="5143504" cy="457200"/>
          </a:xfrm>
        </p:spPr>
        <p:txBody>
          <a:bodyPr/>
          <a:lstStyle/>
          <a:p>
            <a:pPr algn="l">
              <a:defRPr/>
            </a:pPr>
            <a:r>
              <a:rPr lang="hu-HU" dirty="0" smtClean="0"/>
              <a:t>dr. Bartolits István NMHH                                                      2013. április 22.</a:t>
            </a:r>
          </a:p>
        </p:txBody>
      </p:sp>
      <p:pic>
        <p:nvPicPr>
          <p:cNvPr id="8" name="Picture 10" descr="_HTE_logo_H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142852"/>
            <a:ext cx="1000132" cy="672903"/>
          </a:xfrm>
          <a:prstGeom prst="rect">
            <a:avLst/>
          </a:prstGeom>
          <a:noFill/>
        </p:spPr>
      </p:pic>
      <p:sp>
        <p:nvSpPr>
          <p:cNvPr id="9" name="Szövegdoboz 8"/>
          <p:cNvSpPr txBox="1"/>
          <p:nvPr/>
        </p:nvSpPr>
        <p:spPr>
          <a:xfrm rot="16200000">
            <a:off x="3583923" y="2328845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000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Okostelefonon</a:t>
            </a:r>
            <a:r>
              <a:rPr lang="hu-HU" sz="10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1000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VoIP-ot</a:t>
            </a:r>
            <a:r>
              <a:rPr lang="hu-HU" sz="10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 használók aránya (%)</a:t>
            </a:r>
            <a:endParaRPr lang="hu-HU" sz="1000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28596" y="1773238"/>
            <a:ext cx="3500461" cy="4771179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Az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okostelefonon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VoIP-ot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használók aránya a Nyugat-Európai régióban átlagosan 10 %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Skype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mellett a Windows Messenger, a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Viber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és a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Google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Talk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tör előre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Az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okostelefon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használók egy részénél már a 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VoIP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 alkalmazás az elsődleges!</a:t>
            </a:r>
          </a:p>
          <a:p>
            <a:pPr marL="268288" indent="-268288">
              <a:lnSpc>
                <a:spcPct val="95000"/>
              </a:lnSpc>
              <a:buFont typeface="Wingdings" pitchFamily="2" charset="2"/>
              <a:buChar char="§"/>
            </a:pP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A „Z” generáció (</a:t>
            </a:r>
            <a:r>
              <a:rPr lang="hu-HU" sz="2000" dirty="0" err="1" smtClean="0">
                <a:solidFill>
                  <a:srgbClr val="0070B8"/>
                </a:solidFill>
                <a:latin typeface="Arial" pitchFamily="34" charset="0"/>
              </a:rPr>
              <a:t>zappers</a:t>
            </a:r>
            <a:r>
              <a:rPr lang="hu-HU" sz="2000" dirty="0" smtClean="0">
                <a:solidFill>
                  <a:srgbClr val="0070B8"/>
                </a:solidFill>
                <a:latin typeface="Arial" pitchFamily="34" charset="0"/>
              </a:rPr>
              <a:t>) már csak másodlagos szolgáltatásként használja a hagyományos mobil beszédszolgáltatást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7092280" y="6309320"/>
            <a:ext cx="187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Forrás: </a:t>
            </a:r>
            <a:r>
              <a:rPr lang="hu-HU" sz="1200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Analysys</a:t>
            </a:r>
            <a:r>
              <a:rPr lang="hu-HU" sz="12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Mason </a:t>
            </a:r>
            <a:endParaRPr lang="hu-HU" sz="1200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4211960" y="5733256"/>
            <a:ext cx="4752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Mobil </a:t>
            </a:r>
            <a:r>
              <a:rPr lang="hu-HU" sz="1600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VoIP</a:t>
            </a:r>
            <a:r>
              <a:rPr lang="hu-HU" sz="16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szolgáltatások megoszlása (2012 okt.)</a:t>
            </a:r>
            <a:endParaRPr lang="hu-HU" sz="1600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97164" y="1700808"/>
            <a:ext cx="3691260" cy="1732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zövegdoboz 14"/>
          <p:cNvSpPr txBox="1"/>
          <p:nvPr/>
        </p:nvSpPr>
        <p:spPr>
          <a:xfrm>
            <a:off x="4860032" y="3501008"/>
            <a:ext cx="3672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hu-HU" sz="1000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Franciao</a:t>
            </a:r>
            <a:r>
              <a:rPr lang="hu-HU" sz="10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.        </a:t>
            </a:r>
            <a:r>
              <a:rPr lang="hu-HU" sz="1000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Németo</a:t>
            </a:r>
            <a:r>
              <a:rPr lang="hu-HU" sz="10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.         </a:t>
            </a:r>
            <a:r>
              <a:rPr lang="hu-HU" sz="1000" dirty="0" err="1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Spanyolo</a:t>
            </a:r>
            <a:r>
              <a:rPr lang="hu-HU" sz="1000" dirty="0" smtClean="0">
                <a:solidFill>
                  <a:srgbClr val="0070B8"/>
                </a:solidFill>
                <a:latin typeface="Arial" pitchFamily="34" charset="0"/>
                <a:cs typeface="Arial" pitchFamily="34" charset="0"/>
              </a:rPr>
              <a:t>.          UK</a:t>
            </a:r>
            <a:endParaRPr lang="hu-HU" sz="1000" dirty="0">
              <a:solidFill>
                <a:srgbClr val="0070B8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Táblázat 15"/>
          <p:cNvGraphicFramePr>
            <a:graphicFrameLocks noGrp="1"/>
          </p:cNvGraphicFramePr>
          <p:nvPr/>
        </p:nvGraphicFramePr>
        <p:xfrm>
          <a:off x="4427984" y="3789040"/>
          <a:ext cx="396044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792088"/>
                <a:gridCol w="792088"/>
                <a:gridCol w="792088"/>
                <a:gridCol w="792088"/>
              </a:tblGrid>
              <a:tr h="180464">
                <a:tc>
                  <a:txBody>
                    <a:bodyPr/>
                    <a:lstStyle/>
                    <a:p>
                      <a:endParaRPr lang="hu-H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 smtClean="0">
                          <a:latin typeface="Arial" pitchFamily="34" charset="0"/>
                          <a:cs typeface="Arial" pitchFamily="34" charset="0"/>
                        </a:rPr>
                        <a:t>Franciao</a:t>
                      </a:r>
                      <a:r>
                        <a:rPr lang="hu-HU" sz="1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hu-H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 smtClean="0">
                          <a:latin typeface="Arial" pitchFamily="34" charset="0"/>
                          <a:cs typeface="Arial" pitchFamily="34" charset="0"/>
                        </a:rPr>
                        <a:t>Németo</a:t>
                      </a:r>
                      <a:r>
                        <a:rPr lang="hu-HU" sz="1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hu-H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err="1" smtClean="0">
                          <a:latin typeface="Arial" pitchFamily="34" charset="0"/>
                          <a:cs typeface="Arial" pitchFamily="34" charset="0"/>
                        </a:rPr>
                        <a:t>Spanyolo</a:t>
                      </a:r>
                      <a:r>
                        <a:rPr lang="hu-HU" sz="1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hu-H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smtClean="0">
                          <a:latin typeface="Arial" pitchFamily="34" charset="0"/>
                          <a:cs typeface="Arial" pitchFamily="34" charset="0"/>
                        </a:rPr>
                        <a:t>UK</a:t>
                      </a:r>
                      <a:endParaRPr lang="hu-H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80464"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hu-HU" sz="10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Skype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(92%)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Skype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(91</a:t>
                      </a:r>
                      <a:r>
                        <a:rPr lang="hu-HU" sz="800" baseline="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Skype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(83%)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Skype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(92%)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80464"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hu-HU" sz="10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Windows Messenger (42%)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Windows Messenger (36%)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Viber</a:t>
                      </a:r>
                      <a:r>
                        <a:rPr lang="hu-HU" sz="800" baseline="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(29%)</a:t>
                      </a:r>
                      <a:endParaRPr lang="hu-HU" sz="800" dirty="0" smtClean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Windows Messenger (44%)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80464"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hu-HU" sz="10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Google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Talk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(11%)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Google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Talk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(20%)</a:t>
                      </a:r>
                    </a:p>
                    <a:p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Windows Messenger (28%)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Google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Talk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(24%)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80464">
                <a:tc>
                  <a:txBody>
                    <a:bodyPr/>
                    <a:lstStyle/>
                    <a:p>
                      <a:pPr algn="ctr"/>
                      <a:r>
                        <a:rPr lang="hu-HU" sz="10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hu-HU" sz="10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Viber</a:t>
                      </a:r>
                      <a:r>
                        <a:rPr lang="hu-HU" sz="800" baseline="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(11%)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Ichat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(9%)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Google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Talk</a:t>
                      </a:r>
                      <a:r>
                        <a:rPr lang="hu-HU" sz="80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(19%)</a:t>
                      </a:r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800" dirty="0" err="1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Viber</a:t>
                      </a:r>
                      <a:r>
                        <a:rPr lang="hu-HU" sz="800" baseline="0" dirty="0" smtClean="0">
                          <a:solidFill>
                            <a:srgbClr val="0070B8"/>
                          </a:solidFill>
                          <a:latin typeface="Arial" pitchFamily="34" charset="0"/>
                          <a:cs typeface="Arial" pitchFamily="34" charset="0"/>
                        </a:rPr>
                        <a:t> (21%)</a:t>
                      </a:r>
                      <a:endParaRPr lang="hu-HU" sz="800" dirty="0" smtClean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hu-HU" sz="800" dirty="0">
                        <a:solidFill>
                          <a:srgbClr val="0070B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2928</TotalTime>
  <Words>1145</Words>
  <Application>Microsoft Office PowerPoint</Application>
  <PresentationFormat>Diavetítés a képernyőre (4:3 oldalarány)</PresentationFormat>
  <Paragraphs>214</Paragraphs>
  <Slides>16</Slides>
  <Notes>6</Notes>
  <HiddenSlides>0</HiddenSlides>
  <MMClips>0</MMClips>
  <ScaleCrop>false</ScaleCrop>
  <HeadingPairs>
    <vt:vector size="6" baseType="variant">
      <vt:variant>
        <vt:lpstr>Téma</vt:lpstr>
      </vt:variant>
      <vt:variant>
        <vt:i4>2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16</vt:i4>
      </vt:variant>
    </vt:vector>
  </HeadingPairs>
  <TitlesOfParts>
    <vt:vector size="20" baseType="lpstr">
      <vt:lpstr>Office Theme</vt:lpstr>
      <vt:lpstr>Custom Design</vt:lpstr>
      <vt:lpstr>Klip</vt:lpstr>
      <vt:lpstr>Clip</vt:lpstr>
      <vt:lpstr>Az OTT szolgáltatások előretörése</vt:lpstr>
      <vt:lpstr>Áttekintés</vt:lpstr>
      <vt:lpstr>Az Over the Top szolgáltatások</vt:lpstr>
      <vt:lpstr>Az Over the Top szolgáltatások (VoIP)</vt:lpstr>
      <vt:lpstr>Az Over the Top szolgáltatások (VoIP)</vt:lpstr>
      <vt:lpstr>Az Over the Top szolgáltatások (VoIP)</vt:lpstr>
      <vt:lpstr>Az Over the Top szolgáltatások (OTT TV)</vt:lpstr>
      <vt:lpstr>A mobil beszéd piac és az OTT szolgáltatás</vt:lpstr>
      <vt:lpstr>VoIP helyettesítő hívások aránya</vt:lpstr>
      <vt:lpstr>Mobil OTT előrejelzés</vt:lpstr>
      <vt:lpstr>Az LTE hatása a  mobil beszéd piacra</vt:lpstr>
      <vt:lpstr>Az OTT előretörése a mobil beszéd piacon</vt:lpstr>
      <vt:lpstr>A mobil beszéd piac alakulása az OTT hatására</vt:lpstr>
      <vt:lpstr>OTT szabályozási kihívások</vt:lpstr>
      <vt:lpstr>Mennyire volt az OTT terjedése előre látható ?</vt:lpstr>
      <vt:lpstr>16. dia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Minta Wörd User Name</dc:creator>
  <cp:lastModifiedBy>Administrator</cp:lastModifiedBy>
  <cp:revision>226</cp:revision>
  <dcterms:created xsi:type="dcterms:W3CDTF">2011-01-26T11:08:25Z</dcterms:created>
  <dcterms:modified xsi:type="dcterms:W3CDTF">2013-04-22T12:18:54Z</dcterms:modified>
</cp:coreProperties>
</file>