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DF4919B-4047-4DB1-8B39-23A42AEBA556}" type="datetimeFigureOut">
              <a:rPr lang="hu-HU" smtClean="0"/>
              <a:t>2013.05.17.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6000" dirty="0" smtClean="0"/>
              <a:t>PLC, modellek bemutatása</a:t>
            </a:r>
            <a:endParaRPr lang="hu-HU" sz="6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u-HU" sz="2400" dirty="0" smtClean="0"/>
              <a:t>Kalmár György </a:t>
            </a:r>
          </a:p>
          <a:p>
            <a:r>
              <a:rPr lang="hu-HU" sz="2400" dirty="0" smtClean="0"/>
              <a:t>SZTE, TTIK</a:t>
            </a:r>
          </a:p>
          <a:p>
            <a:r>
              <a:rPr lang="hu-HU" sz="2400" dirty="0" smtClean="0"/>
              <a:t>Mérnök informatikus </a:t>
            </a:r>
            <a:r>
              <a:rPr lang="hu-HU" sz="2400" dirty="0" err="1" smtClean="0"/>
              <a:t>BSc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65233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Hogyan</a:t>
            </a:r>
            <a:br>
              <a:rPr lang="hu-HU" dirty="0" smtClean="0"/>
            </a:br>
            <a:r>
              <a:rPr lang="hu-HU" dirty="0" smtClean="0"/>
              <a:t>versenyzünk?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52600"/>
            <a:ext cx="8291264" cy="4373563"/>
          </a:xfrm>
        </p:spPr>
        <p:txBody>
          <a:bodyPr>
            <a:normAutofit/>
          </a:bodyPr>
          <a:lstStyle/>
          <a:p>
            <a:pPr algn="just"/>
            <a:r>
              <a:rPr lang="hu-HU" sz="2800" dirty="0" smtClean="0"/>
              <a:t>A Természettudományi Kar két éve vesz részt az Országos Irányítástechnikai Versenyen.</a:t>
            </a:r>
          </a:p>
          <a:p>
            <a:r>
              <a:rPr lang="hu-HU" sz="3600" dirty="0" smtClean="0"/>
              <a:t>2013-ban: II. helyezés</a:t>
            </a:r>
          </a:p>
          <a:p>
            <a:endParaRPr lang="hu-HU" sz="2400" dirty="0"/>
          </a:p>
          <a:p>
            <a:r>
              <a:rPr lang="hu-HU" sz="2800" dirty="0" smtClean="0"/>
              <a:t>A versenyen:</a:t>
            </a:r>
            <a:r>
              <a:rPr lang="hu-HU" sz="2400" dirty="0" smtClean="0"/>
              <a:t>	</a:t>
            </a:r>
            <a:r>
              <a:rPr lang="hu-HU" sz="2800" dirty="0" smtClean="0"/>
              <a:t>elméleti forduló</a:t>
            </a:r>
          </a:p>
          <a:p>
            <a:r>
              <a:rPr lang="hu-HU" sz="2800" dirty="0"/>
              <a:t>	</a:t>
            </a:r>
            <a:r>
              <a:rPr lang="hu-HU" sz="2800" dirty="0" smtClean="0"/>
              <a:t>		kettő programozási feladat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19786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Verseny-</a:t>
            </a:r>
            <a:br>
              <a:rPr lang="hu-HU" dirty="0" smtClean="0"/>
            </a:br>
            <a:r>
              <a:rPr lang="hu-HU" dirty="0" smtClean="0"/>
              <a:t>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Tavalyi verseny házi feladat:</a:t>
            </a:r>
          </a:p>
          <a:p>
            <a:r>
              <a:rPr lang="hu-HU" sz="2800" dirty="0"/>
              <a:t>	</a:t>
            </a:r>
            <a:r>
              <a:rPr lang="hu-HU" sz="3600" dirty="0" smtClean="0"/>
              <a:t>Korongválogató berendezés</a:t>
            </a:r>
          </a:p>
          <a:p>
            <a:endParaRPr lang="hu-HU" sz="2800" dirty="0" smtClean="0"/>
          </a:p>
          <a:p>
            <a:r>
              <a:rPr lang="hu-HU" sz="2800" dirty="0" smtClean="0"/>
              <a:t>Tavalyi verseny 2. programozási feladata:</a:t>
            </a:r>
          </a:p>
          <a:p>
            <a:r>
              <a:rPr lang="hu-HU" sz="2800" dirty="0" smtClean="0"/>
              <a:t>	</a:t>
            </a:r>
            <a:r>
              <a:rPr lang="hu-HU" sz="3600" dirty="0" smtClean="0"/>
              <a:t>Betűszortírozó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221647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2708920"/>
            <a:ext cx="8208912" cy="1371600"/>
          </a:xfrm>
        </p:spPr>
        <p:txBody>
          <a:bodyPr>
            <a:normAutofit/>
          </a:bodyPr>
          <a:lstStyle/>
          <a:p>
            <a:r>
              <a:rPr lang="hu-HU" sz="4400" dirty="0" smtClean="0"/>
              <a:t>Köszönöm A Figyelmet</a:t>
            </a:r>
            <a:endParaRPr lang="hu-HU" sz="4400" dirty="0"/>
          </a:p>
        </p:txBody>
      </p:sp>
    </p:spTree>
    <p:extLst>
      <p:ext uri="{BB962C8B-B14F-4D97-AF65-F5344CB8AC3E}">
        <p14:creationId xmlns:p14="http://schemas.microsoft.com/office/powerpoint/2010/main" val="417016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a PLC?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52600"/>
            <a:ext cx="5122912" cy="4373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sz="2800" dirty="0" smtClean="0"/>
              <a:t>A </a:t>
            </a:r>
            <a:r>
              <a:rPr lang="hu-HU" sz="2800" dirty="0" smtClean="0">
                <a:solidFill>
                  <a:schemeClr val="tx2"/>
                </a:solidFill>
              </a:rPr>
              <a:t>PLC </a:t>
            </a:r>
            <a:r>
              <a:rPr lang="hu-HU" sz="2800" dirty="0" smtClean="0"/>
              <a:t>(</a:t>
            </a:r>
            <a:r>
              <a:rPr lang="hu-HU" sz="2800" dirty="0" err="1" smtClean="0"/>
              <a:t>Programmable</a:t>
            </a:r>
            <a:r>
              <a:rPr lang="hu-HU" sz="2800" dirty="0" smtClean="0"/>
              <a:t> </a:t>
            </a:r>
            <a:r>
              <a:rPr lang="hu-HU" sz="2800" dirty="0" err="1" smtClean="0"/>
              <a:t>Logic</a:t>
            </a:r>
            <a:r>
              <a:rPr lang="hu-HU" sz="2800" dirty="0" smtClean="0"/>
              <a:t> </a:t>
            </a:r>
            <a:r>
              <a:rPr lang="hu-HU" sz="2800" dirty="0" err="1" smtClean="0"/>
              <a:t>Controller</a:t>
            </a:r>
            <a:r>
              <a:rPr lang="hu-HU" sz="2800" dirty="0"/>
              <a:t> </a:t>
            </a:r>
            <a:r>
              <a:rPr lang="hu-HU" sz="2800" dirty="0" smtClean="0"/>
              <a:t>– Programozható Logikai Vezérlő)</a:t>
            </a:r>
            <a:r>
              <a:rPr lang="hu-HU" sz="2800" dirty="0" smtClean="0"/>
              <a:t> </a:t>
            </a:r>
            <a:r>
              <a:rPr lang="hu-HU" sz="2800" dirty="0" smtClean="0"/>
              <a:t>olyan </a:t>
            </a:r>
            <a:r>
              <a:rPr lang="hu-HU" sz="2800" dirty="0" smtClean="0">
                <a:solidFill>
                  <a:schemeClr val="tx2"/>
                </a:solidFill>
              </a:rPr>
              <a:t>ipari számítógép</a:t>
            </a:r>
            <a:r>
              <a:rPr lang="hu-HU" sz="2800" dirty="0" smtClean="0"/>
              <a:t>, amely </a:t>
            </a:r>
            <a:r>
              <a:rPr lang="hu-HU" sz="2800" dirty="0" smtClean="0">
                <a:solidFill>
                  <a:schemeClr val="tx2"/>
                </a:solidFill>
              </a:rPr>
              <a:t>speciális hardverei</a:t>
            </a:r>
            <a:r>
              <a:rPr lang="hu-HU" sz="2800" dirty="0" smtClean="0"/>
              <a:t> és </a:t>
            </a:r>
            <a:r>
              <a:rPr lang="hu-HU" sz="2800" dirty="0" smtClean="0">
                <a:solidFill>
                  <a:schemeClr val="tx2"/>
                </a:solidFill>
              </a:rPr>
              <a:t>felhasználói programja</a:t>
            </a:r>
            <a:r>
              <a:rPr lang="hu-HU" sz="2800" dirty="0" smtClean="0"/>
              <a:t> révén a legkülönbözőbb technológiai folyamatok </a:t>
            </a:r>
            <a:r>
              <a:rPr lang="hu-HU" sz="2800" dirty="0" smtClean="0">
                <a:solidFill>
                  <a:schemeClr val="tx2"/>
                </a:solidFill>
              </a:rPr>
              <a:t>tárolt programú</a:t>
            </a:r>
            <a:r>
              <a:rPr lang="hu-HU" sz="2800" dirty="0" smtClean="0">
                <a:solidFill>
                  <a:srgbClr val="FF0000"/>
                </a:solidFill>
              </a:rPr>
              <a:t> </a:t>
            </a:r>
            <a:r>
              <a:rPr lang="hu-HU" sz="2800" dirty="0" smtClean="0"/>
              <a:t>irányítására alkalmas. Továbbá </a:t>
            </a:r>
            <a:r>
              <a:rPr lang="hu-HU" sz="2800" dirty="0" smtClean="0">
                <a:solidFill>
                  <a:schemeClr val="tx2"/>
                </a:solidFill>
              </a:rPr>
              <a:t>kommunikációs felületei</a:t>
            </a:r>
            <a:r>
              <a:rPr lang="hu-HU" sz="2800" dirty="0" smtClean="0"/>
              <a:t> révén elosztott és/vagy hierarchikus irányítórendszerek kiépítésére használatos. </a:t>
            </a:r>
            <a:endParaRPr lang="hu-HU" sz="2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8" r="12245"/>
          <a:stretch/>
        </p:blipFill>
        <p:spPr>
          <a:xfrm>
            <a:off x="5724128" y="2060848"/>
            <a:ext cx="2939143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29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PLC</a:t>
            </a:r>
            <a:br>
              <a:rPr lang="hu-HU" dirty="0" smtClean="0"/>
            </a:br>
            <a:r>
              <a:rPr lang="hu-HU" dirty="0" smtClean="0"/>
              <a:t>Tulajdonságai: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373563"/>
          </a:xfrm>
        </p:spPr>
        <p:txBody>
          <a:bodyPr>
            <a:no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hu-HU" sz="2800" dirty="0" smtClean="0"/>
              <a:t>Egyszerű, moduláris felépítés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hu-HU" sz="2800" dirty="0" smtClean="0"/>
              <a:t>Mozgó alkatrészt nem tartalmaz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hu-HU" sz="2800" dirty="0" smtClean="0"/>
              <a:t>Galvanikusan leválasztott be/kimeneti fokozatok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hu-HU" sz="2800" dirty="0" smtClean="0"/>
              <a:t>Könnyű programozhatóság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hu-HU" sz="2800" dirty="0" smtClean="0"/>
              <a:t>Valós idejű működés (</a:t>
            </a:r>
            <a:r>
              <a:rPr lang="hu-HU" sz="2800" dirty="0" err="1" smtClean="0"/>
              <a:t>max</a:t>
            </a:r>
            <a:r>
              <a:rPr lang="hu-HU" sz="2800" dirty="0" smtClean="0"/>
              <a:t> 0,1s válaszidő)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hu-HU" sz="2800" dirty="0" smtClean="0"/>
              <a:t>Nagy megbízhatóság, minimális karbantartás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hu-HU" sz="2800" dirty="0" smtClean="0"/>
              <a:t>Versenyképes ár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99768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235" y="2132856"/>
            <a:ext cx="2003229" cy="18002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3" b="5755"/>
          <a:stretch/>
        </p:blipFill>
        <p:spPr>
          <a:xfrm>
            <a:off x="2341874" y="4325876"/>
            <a:ext cx="5946343" cy="234348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Milyen PLC-k vannak?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36376" y="1700808"/>
            <a:ext cx="7620000" cy="4373563"/>
          </a:xfrm>
        </p:spPr>
        <p:txBody>
          <a:bodyPr/>
          <a:lstStyle/>
          <a:p>
            <a:r>
              <a:rPr lang="hu-HU" sz="2400" dirty="0" smtClean="0">
                <a:solidFill>
                  <a:schemeClr val="tx2"/>
                </a:solidFill>
              </a:rPr>
              <a:t>KOMPAKT</a:t>
            </a:r>
            <a:r>
              <a:rPr lang="hu-HU" sz="2400" dirty="0" smtClean="0"/>
              <a:t> – Hardvere nem (vagy csak nehezen) bővíthető</a:t>
            </a:r>
          </a:p>
          <a:p>
            <a:endParaRPr lang="hu-HU" dirty="0"/>
          </a:p>
          <a:p>
            <a:endParaRPr lang="hu-HU" dirty="0"/>
          </a:p>
          <a:p>
            <a:endParaRPr lang="hu-HU" dirty="0" smtClean="0"/>
          </a:p>
          <a:p>
            <a:r>
              <a:rPr lang="hu-HU" sz="2400" dirty="0" smtClean="0">
                <a:solidFill>
                  <a:schemeClr val="tx2"/>
                </a:solidFill>
              </a:rPr>
              <a:t>MODULÁRIS</a:t>
            </a:r>
            <a:r>
              <a:rPr lang="hu-HU" sz="2400" dirty="0" smtClean="0"/>
              <a:t>- Hardvere könnyedén, rugalmasan bővíthető.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25794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Hogyan</a:t>
            </a:r>
            <a:br>
              <a:rPr lang="hu-HU" dirty="0" smtClean="0"/>
            </a:br>
            <a:r>
              <a:rPr lang="hu-HU" dirty="0" smtClean="0"/>
              <a:t>működnek?</a:t>
            </a:r>
            <a:endParaRPr lang="hu-HU" dirty="0"/>
          </a:p>
        </p:txBody>
      </p:sp>
      <p:graphicFrame>
        <p:nvGraphicFramePr>
          <p:cNvPr id="27" name="Tartalom helye 2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969499"/>
              </p:ext>
            </p:extLst>
          </p:nvPr>
        </p:nvGraphicFramePr>
        <p:xfrm>
          <a:off x="5508104" y="1772816"/>
          <a:ext cx="3419240" cy="1097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6024"/>
                <a:gridCol w="241880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467544" y="1772816"/>
            <a:ext cx="1872208" cy="14401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 smtClean="0">
                <a:solidFill>
                  <a:schemeClr val="tx1"/>
                </a:solidFill>
              </a:rPr>
              <a:t>Folyamat</a:t>
            </a:r>
            <a:endParaRPr lang="hu-HU" sz="2800" dirty="0">
              <a:solidFill>
                <a:schemeClr val="tx1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 rot="16200000">
            <a:off x="2411760" y="2132856"/>
            <a:ext cx="144016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Érzékelők</a:t>
            </a:r>
            <a:endParaRPr lang="hu-HU" dirty="0"/>
          </a:p>
        </p:txBody>
      </p:sp>
      <p:cxnSp>
        <p:nvCxnSpPr>
          <p:cNvPr id="7" name="Egyenes összekötő nyíllal 6"/>
          <p:cNvCxnSpPr>
            <a:stCxn id="4" idx="3"/>
            <a:endCxn id="5" idx="0"/>
          </p:cNvCxnSpPr>
          <p:nvPr/>
        </p:nvCxnSpPr>
        <p:spPr>
          <a:xfrm>
            <a:off x="2339752" y="2492896"/>
            <a:ext cx="432048" cy="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églalap 8"/>
          <p:cNvSpPr/>
          <p:nvPr/>
        </p:nvSpPr>
        <p:spPr>
          <a:xfrm rot="16200000">
            <a:off x="3660560" y="2373544"/>
            <a:ext cx="196689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PLC bemenet</a:t>
            </a:r>
            <a:endParaRPr lang="hu-HU" dirty="0"/>
          </a:p>
        </p:txBody>
      </p:sp>
      <p:cxnSp>
        <p:nvCxnSpPr>
          <p:cNvPr id="11" name="Egyenes összekötő nyíllal 10"/>
          <p:cNvCxnSpPr/>
          <p:nvPr/>
        </p:nvCxnSpPr>
        <p:spPr>
          <a:xfrm>
            <a:off x="3491880" y="2132856"/>
            <a:ext cx="792088" cy="0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>
            <a:off x="3491880" y="2852936"/>
            <a:ext cx="792088" cy="0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églalap 13"/>
          <p:cNvSpPr/>
          <p:nvPr/>
        </p:nvSpPr>
        <p:spPr>
          <a:xfrm rot="16200000">
            <a:off x="3660560" y="4461776"/>
            <a:ext cx="196689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PLC kimenet</a:t>
            </a:r>
            <a:endParaRPr lang="hu-HU" dirty="0"/>
          </a:p>
        </p:txBody>
      </p:sp>
      <p:sp>
        <p:nvSpPr>
          <p:cNvPr id="15" name="Téglalap 14"/>
          <p:cNvSpPr/>
          <p:nvPr/>
        </p:nvSpPr>
        <p:spPr>
          <a:xfrm rot="16200000">
            <a:off x="2342386" y="4245751"/>
            <a:ext cx="1534849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Beavatkozók</a:t>
            </a:r>
            <a:endParaRPr lang="hu-HU" dirty="0"/>
          </a:p>
        </p:txBody>
      </p:sp>
      <p:cxnSp>
        <p:nvCxnSpPr>
          <p:cNvPr id="16" name="Egyenes összekötő nyíllal 15"/>
          <p:cNvCxnSpPr/>
          <p:nvPr/>
        </p:nvCxnSpPr>
        <p:spPr>
          <a:xfrm flipH="1">
            <a:off x="3469851" y="4221088"/>
            <a:ext cx="742110" cy="0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 flipH="1">
            <a:off x="3491880" y="4941168"/>
            <a:ext cx="720081" cy="0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>
            <a:off x="2749770" y="4605791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>
            <a:stCxn id="15" idx="0"/>
          </p:cNvCxnSpPr>
          <p:nvPr/>
        </p:nvCxnSpPr>
        <p:spPr>
          <a:xfrm flipH="1">
            <a:off x="1403648" y="4605791"/>
            <a:ext cx="134612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>
            <a:endCxn id="4" idx="2"/>
          </p:cNvCxnSpPr>
          <p:nvPr/>
        </p:nvCxnSpPr>
        <p:spPr>
          <a:xfrm flipV="1">
            <a:off x="1403648" y="3212976"/>
            <a:ext cx="0" cy="1392815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églalap 27"/>
          <p:cNvSpPr/>
          <p:nvPr/>
        </p:nvSpPr>
        <p:spPr>
          <a:xfrm>
            <a:off x="5508104" y="3362876"/>
            <a:ext cx="3384376" cy="7083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 smtClean="0">
                <a:solidFill>
                  <a:schemeClr val="tx1"/>
                </a:solidFill>
              </a:rPr>
              <a:t>Program</a:t>
            </a:r>
            <a:endParaRPr lang="hu-HU" sz="2800" dirty="0">
              <a:solidFill>
                <a:schemeClr val="tx1"/>
              </a:solidFill>
            </a:endParaRPr>
          </a:p>
        </p:txBody>
      </p:sp>
      <p:cxnSp>
        <p:nvCxnSpPr>
          <p:cNvPr id="30" name="Egyenes összekötő nyíllal 29"/>
          <p:cNvCxnSpPr/>
          <p:nvPr/>
        </p:nvCxnSpPr>
        <p:spPr>
          <a:xfrm>
            <a:off x="5004048" y="1988840"/>
            <a:ext cx="504056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Tartalom helye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2720131"/>
              </p:ext>
            </p:extLst>
          </p:nvPr>
        </p:nvGraphicFramePr>
        <p:xfrm>
          <a:off x="5508104" y="4563968"/>
          <a:ext cx="3419240" cy="1097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6024"/>
                <a:gridCol w="241880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  <a:gridCol w="211524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1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33" name="Egyenes összekötő nyíllal 32"/>
          <p:cNvCxnSpPr/>
          <p:nvPr/>
        </p:nvCxnSpPr>
        <p:spPr>
          <a:xfrm flipH="1">
            <a:off x="5004048" y="5085184"/>
            <a:ext cx="504056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nyíllal 34"/>
          <p:cNvCxnSpPr>
            <a:endCxn id="28" idx="0"/>
          </p:cNvCxnSpPr>
          <p:nvPr/>
        </p:nvCxnSpPr>
        <p:spPr>
          <a:xfrm>
            <a:off x="7200292" y="2852936"/>
            <a:ext cx="0" cy="50994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nyíllal 36"/>
          <p:cNvCxnSpPr/>
          <p:nvPr/>
        </p:nvCxnSpPr>
        <p:spPr>
          <a:xfrm>
            <a:off x="7200292" y="4095851"/>
            <a:ext cx="0" cy="50994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zövegdoboz 37"/>
          <p:cNvSpPr txBox="1"/>
          <p:nvPr/>
        </p:nvSpPr>
        <p:spPr>
          <a:xfrm>
            <a:off x="5436096" y="147549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Memória</a:t>
            </a:r>
            <a:endParaRPr lang="hu-HU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5436096" y="428380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Memória</a:t>
            </a:r>
            <a:endParaRPr lang="hu-HU" dirty="0"/>
          </a:p>
        </p:txBody>
      </p:sp>
      <p:sp>
        <p:nvSpPr>
          <p:cNvPr id="40" name="Szövegdoboz 39"/>
          <p:cNvSpPr txBox="1"/>
          <p:nvPr/>
        </p:nvSpPr>
        <p:spPr>
          <a:xfrm>
            <a:off x="3635896" y="1660158"/>
            <a:ext cx="403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D</a:t>
            </a:r>
            <a:endParaRPr lang="hu-HU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3635896" y="2420888"/>
            <a:ext cx="403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</a:t>
            </a:r>
            <a:endParaRPr lang="hu-HU" dirty="0"/>
          </a:p>
        </p:txBody>
      </p:sp>
      <p:sp>
        <p:nvSpPr>
          <p:cNvPr id="42" name="Szövegdoboz 41"/>
          <p:cNvSpPr txBox="1"/>
          <p:nvPr/>
        </p:nvSpPr>
        <p:spPr>
          <a:xfrm>
            <a:off x="3808186" y="3739098"/>
            <a:ext cx="403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D</a:t>
            </a:r>
            <a:endParaRPr lang="hu-HU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3808186" y="4499828"/>
            <a:ext cx="403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4012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Kik használhatják?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373563"/>
          </a:xfrm>
        </p:spPr>
        <p:txBody>
          <a:bodyPr>
            <a:normAutofit fontScale="92500" lnSpcReduction="20000"/>
          </a:bodyPr>
          <a:lstStyle/>
          <a:p>
            <a:r>
              <a:rPr lang="hu-HU" sz="2600" dirty="0" smtClean="0"/>
              <a:t>A </a:t>
            </a:r>
            <a:r>
              <a:rPr lang="hu-HU" sz="2600" dirty="0" err="1" smtClean="0"/>
              <a:t>PLC-kkel</a:t>
            </a:r>
            <a:r>
              <a:rPr lang="hu-HU" sz="2600" dirty="0" smtClean="0"/>
              <a:t> való munkához a következők ismerete fontos: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600" dirty="0" smtClean="0"/>
              <a:t>PLC hardver és rendszerismeret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600" dirty="0" smtClean="0"/>
              <a:t>PLC programozás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600" dirty="0" smtClean="0"/>
              <a:t>Irányítástechnikai ismeretek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600" dirty="0" smtClean="0"/>
              <a:t>Windows op. </a:t>
            </a:r>
            <a:r>
              <a:rPr lang="hu-HU" sz="2600" dirty="0"/>
              <a:t>r</a:t>
            </a:r>
            <a:r>
              <a:rPr lang="hu-HU" sz="2600" dirty="0" smtClean="0"/>
              <a:t>endszer, ipari kommunikáció, informatika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600" dirty="0" smtClean="0"/>
              <a:t>Vezetékes, vezeték nélküli távközlési szabványok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600" dirty="0" smtClean="0"/>
              <a:t>SCADA szoftverek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600" dirty="0" smtClean="0"/>
              <a:t>Ethernet/Internet illetve terepi kommunikáció</a:t>
            </a:r>
          </a:p>
          <a:p>
            <a:pPr marL="342900" indent="-342900">
              <a:buFont typeface="Wingdings" pitchFamily="2" charset="2"/>
              <a:buChar char="q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4446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PLC-k</a:t>
            </a:r>
            <a:br>
              <a:rPr lang="hu-HU" dirty="0" smtClean="0"/>
            </a:br>
            <a:r>
              <a:rPr lang="hu-HU" dirty="0" smtClean="0"/>
              <a:t>Programozása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IEC 61131-3-as szabvány szerint:</a:t>
            </a:r>
          </a:p>
          <a:p>
            <a:r>
              <a:rPr lang="hu-HU" dirty="0" smtClean="0"/>
              <a:t>Létradiagram: </a:t>
            </a:r>
            <a:r>
              <a:rPr lang="hu-HU" dirty="0" err="1" smtClean="0"/>
              <a:t>Áramútterv</a:t>
            </a:r>
            <a:r>
              <a:rPr lang="hu-HU" dirty="0" smtClean="0"/>
              <a:t> alapú programozási nyelv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r>
              <a:rPr lang="hu-HU" dirty="0" smtClean="0"/>
              <a:t>ST, IL – magas- illetve alacsonyszintű programnyelvek</a:t>
            </a:r>
          </a:p>
          <a:p>
            <a:r>
              <a:rPr lang="hu-HU" dirty="0" smtClean="0"/>
              <a:t>FBD – funkcióblokk diagram („szoftver IC-k”)</a:t>
            </a:r>
          </a:p>
          <a:p>
            <a:r>
              <a:rPr lang="hu-HU" dirty="0" smtClean="0"/>
              <a:t>SFC – folyamatábraszerű leírás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22" b="7206"/>
          <a:stretch/>
        </p:blipFill>
        <p:spPr bwMode="auto">
          <a:xfrm>
            <a:off x="395536" y="2677886"/>
            <a:ext cx="7995964" cy="168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32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Hol</a:t>
            </a:r>
            <a:br>
              <a:rPr lang="hu-HU" dirty="0" smtClean="0"/>
            </a:br>
            <a:r>
              <a:rPr lang="hu-HU" dirty="0" smtClean="0"/>
              <a:t>használják?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800" dirty="0" smtClean="0"/>
              <a:t>Az ipari folyamatirányítások </a:t>
            </a:r>
            <a:r>
              <a:rPr lang="hu-HU" sz="3200" dirty="0" smtClean="0">
                <a:solidFill>
                  <a:schemeClr val="tx2"/>
                </a:solidFill>
              </a:rPr>
              <a:t>90%</a:t>
            </a:r>
            <a:r>
              <a:rPr lang="hu-HU" sz="2800" dirty="0" smtClean="0"/>
              <a:t>-a PLC-vel valósul meg.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hu-HU" sz="2800" dirty="0" smtClean="0"/>
              <a:t>Autóipar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hu-HU" sz="2800" dirty="0" smtClean="0"/>
              <a:t>Energiaipar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hu-HU" sz="2800" dirty="0" smtClean="0"/>
              <a:t>Élelmiszeripar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hu-HU" sz="2800" dirty="0" smtClean="0"/>
              <a:t>Gyártó berendezések irányítása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hu-HU" sz="2800" dirty="0" smtClean="0"/>
              <a:t>Egyéb…</a:t>
            </a:r>
            <a:br>
              <a:rPr lang="hu-HU" sz="2800" dirty="0" smtClean="0"/>
            </a:b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97270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Hogyan</a:t>
            </a:r>
            <a:br>
              <a:rPr lang="hu-HU" dirty="0" smtClean="0"/>
            </a:br>
            <a:r>
              <a:rPr lang="hu-HU" dirty="0" smtClean="0"/>
              <a:t>Oktatjuk?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772816"/>
            <a:ext cx="8892480" cy="4373563"/>
          </a:xfrm>
        </p:spPr>
        <p:txBody>
          <a:bodyPr/>
          <a:lstStyle/>
          <a:p>
            <a:r>
              <a:rPr lang="hu-HU" sz="2800" dirty="0" smtClean="0"/>
              <a:t>Az egyetemünkön a hallgatók rendelkezésére áll:</a:t>
            </a:r>
          </a:p>
          <a:p>
            <a:pPr marL="342900" indent="-342900">
              <a:buFontTx/>
              <a:buChar char="-"/>
            </a:pPr>
            <a:r>
              <a:rPr lang="hu-HU" sz="2800" dirty="0" smtClean="0"/>
              <a:t>6 darab Siemens S7-1200 kompakt PLC</a:t>
            </a:r>
          </a:p>
          <a:p>
            <a:pPr marL="342900" indent="-342900">
              <a:buFontTx/>
              <a:buChar char="-"/>
            </a:pPr>
            <a:r>
              <a:rPr lang="hu-HU" sz="2800" dirty="0" smtClean="0"/>
              <a:t>4 OMRON CJ2M moduláris PLC</a:t>
            </a:r>
          </a:p>
          <a:p>
            <a:endParaRPr lang="hu-HU" dirty="0"/>
          </a:p>
          <a:p>
            <a:r>
              <a:rPr lang="hu-HU" sz="2800" dirty="0" smtClean="0"/>
              <a:t>A hallgatók oktatást segítő eszközökön megtanulják az összes programozási nyelv használatát.</a:t>
            </a:r>
          </a:p>
        </p:txBody>
      </p:sp>
    </p:spTree>
    <p:extLst>
      <p:ext uri="{BB962C8B-B14F-4D97-AF65-F5344CB8AC3E}">
        <p14:creationId xmlns:p14="http://schemas.microsoft.com/office/powerpoint/2010/main" val="301104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322</TotalTime>
  <Words>374</Words>
  <Application>Microsoft Office PowerPoint</Application>
  <PresentationFormat>Diavetítés a képernyőre (4:3 oldalarány)</PresentationFormat>
  <Paragraphs>175</Paragraphs>
  <Slides>12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Esszencia</vt:lpstr>
      <vt:lpstr>PLC, modellek bemutatása</vt:lpstr>
      <vt:lpstr>Mi a PLC?</vt:lpstr>
      <vt:lpstr>PLC Tulajdonságai:</vt:lpstr>
      <vt:lpstr>Milyen PLC-k vannak?</vt:lpstr>
      <vt:lpstr>Hogyan működnek?</vt:lpstr>
      <vt:lpstr>Kik használhatják?</vt:lpstr>
      <vt:lpstr>PLC-k Programozása</vt:lpstr>
      <vt:lpstr>Hol használják?</vt:lpstr>
      <vt:lpstr>Hogyan Oktatjuk?</vt:lpstr>
      <vt:lpstr>Hogyan versenyzünk?</vt:lpstr>
      <vt:lpstr>Verseny- feladatok</vt:lpstr>
      <vt:lpstr>Köszönöm A Figyelmet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PLC, modellek bemutatása</dc:title>
  <dc:creator>Gyoorey</dc:creator>
  <cp:lastModifiedBy>Gyoorey</cp:lastModifiedBy>
  <cp:revision>23</cp:revision>
  <dcterms:created xsi:type="dcterms:W3CDTF">2013-05-16T15:50:11Z</dcterms:created>
  <dcterms:modified xsi:type="dcterms:W3CDTF">2013-05-17T16:47:12Z</dcterms:modified>
</cp:coreProperties>
</file>