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70" r:id="rId6"/>
    <p:sldId id="271" r:id="rId7"/>
    <p:sldId id="272" r:id="rId8"/>
    <p:sldId id="278" r:id="rId9"/>
    <p:sldId id="273" r:id="rId10"/>
    <p:sldId id="274" r:id="rId11"/>
    <p:sldId id="275" r:id="rId12"/>
    <p:sldId id="276" r:id="rId13"/>
    <p:sldId id="279" r:id="rId14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7EF"/>
    <a:srgbClr val="5386F7"/>
    <a:srgbClr val="FF9966"/>
    <a:srgbClr val="CCECFF"/>
    <a:srgbClr val="3399FF"/>
    <a:srgbClr val="7ABDFA"/>
    <a:srgbClr val="00FF00"/>
    <a:srgbClr val="32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F56ED-4A4F-4E87-B70B-3527D2847157}" v="67" dt="2023-10-04T12:01:51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9" autoAdjust="0"/>
    <p:restoredTop sz="84903" autoAdjust="0"/>
  </p:normalViewPr>
  <p:slideViewPr>
    <p:cSldViewPr>
      <p:cViewPr varScale="1">
        <p:scale>
          <a:sx n="89" d="100"/>
          <a:sy n="89" d="100"/>
        </p:scale>
        <p:origin x="1234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etzv&#225;l\2022\DVB\MBT%20el&#337;ad&#225;s\kieg%20adato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etzv&#225;l\2022\DVB\MBT%20el&#337;ad&#225;s\kieg%20adato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7-458B-A82D-65B77DB80D71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Sorozat 2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77-458B-A82D-65B77DB80D71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Sorozat 3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77-458B-A82D-65B77DB80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586296"/>
        <c:axId val="300585120"/>
      </c:barChart>
      <c:catAx>
        <c:axId val="300586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0585120"/>
        <c:crosses val="autoZero"/>
        <c:auto val="1"/>
        <c:lblAlgn val="ctr"/>
        <c:lblOffset val="100"/>
        <c:noMultiLvlLbl val="0"/>
      </c:catAx>
      <c:valAx>
        <c:axId val="30058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0586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darabszám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5B3-4D02-A741-F9B4C2B1D3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5B3-4D02-A741-F9B4C2B1D3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5B3-4D02-A741-F9B4C2B1D3C4}"/>
              </c:ext>
            </c:extLst>
          </c:dPt>
          <c:dLbls>
            <c:dLbl>
              <c:idx val="0"/>
              <c:layout>
                <c:manualLayout>
                  <c:x val="-0.12493626442604899"/>
                  <c:y val="-0.1590058308783796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B3-4D02-A741-F9B4C2B1D3C4}"/>
                </c:ext>
              </c:extLst>
            </c:dLbl>
            <c:dLbl>
              <c:idx val="1"/>
              <c:layout>
                <c:manualLayout>
                  <c:x val="0.10459979073173199"/>
                  <c:y val="-9.33844806247493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B3-4D02-A741-F9B4C2B1D3C4}"/>
                </c:ext>
              </c:extLst>
            </c:dLbl>
            <c:dLbl>
              <c:idx val="2"/>
              <c:layout>
                <c:manualLayout>
                  <c:x val="8.7300564683397766E-2"/>
                  <c:y val="0.1019575714260811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B3-4D02-A741-F9B4C2B1D3C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Munka1!$A$3:$A$5</c:f>
              <c:strCache>
                <c:ptCount val="3"/>
                <c:pt idx="0">
                  <c:v>Kisteljesítményű</c:v>
                </c:pt>
                <c:pt idx="1">
                  <c:v>Közepesteljesítményű</c:v>
                </c:pt>
                <c:pt idx="2">
                  <c:v>Nagyteljesítményű</c:v>
                </c:pt>
              </c:strCache>
            </c:strRef>
          </c:cat>
          <c:val>
            <c:numRef>
              <c:f>Munka1!$B$3:$B$5</c:f>
              <c:numCache>
                <c:formatCode>General</c:formatCode>
                <c:ptCount val="3"/>
                <c:pt idx="0">
                  <c:v>310</c:v>
                </c:pt>
                <c:pt idx="1">
                  <c:v>61</c:v>
                </c:pt>
                <c:pt idx="2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B3-4D02-A741-F9B4C2B1D3C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kimenő teljesítmény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666666666666664E-2"/>
          <c:y val="0.21737181219167812"/>
          <c:w val="0.62808923932413008"/>
          <c:h val="0.7270725111998187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CC1-40C2-B6B7-2C6C604E87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CC1-40C2-B6B7-2C6C604E87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CC1-40C2-B6B7-2C6C604E8788}"/>
              </c:ext>
            </c:extLst>
          </c:dPt>
          <c:dLbls>
            <c:dLbl>
              <c:idx val="0"/>
              <c:layout>
                <c:manualLayout>
                  <c:x val="-2.1956920797818667E-2"/>
                  <c:y val="8.50723194519497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C1-40C2-B6B7-2C6C604E8788}"/>
                </c:ext>
              </c:extLst>
            </c:dLbl>
            <c:dLbl>
              <c:idx val="1"/>
              <c:layout>
                <c:manualLayout>
                  <c:x val="-8.7485642055091573E-2"/>
                  <c:y val="0.168206460160022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50782575090695E-2"/>
                      <c:h val="0.100313551344849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CC1-40C2-B6B7-2C6C604E878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Munka1!$A$7:$A$9</c:f>
              <c:strCache>
                <c:ptCount val="3"/>
                <c:pt idx="0">
                  <c:v>Kisteljesítményű</c:v>
                </c:pt>
                <c:pt idx="1">
                  <c:v>Közepesteljesítményű</c:v>
                </c:pt>
                <c:pt idx="2">
                  <c:v>Nagyteljesítményű</c:v>
                </c:pt>
              </c:strCache>
            </c:strRef>
          </c:cat>
          <c:val>
            <c:numRef>
              <c:f>Munka1!$B$7:$B$9</c:f>
              <c:numCache>
                <c:formatCode>General</c:formatCode>
                <c:ptCount val="3"/>
                <c:pt idx="0">
                  <c:v>13.3</c:v>
                </c:pt>
                <c:pt idx="1">
                  <c:v>33.5</c:v>
                </c:pt>
                <c:pt idx="2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C1-40C2-B6B7-2C6C604E878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797534190694992"/>
          <c:y val="0.43082804574058259"/>
          <c:w val="0.36157465057861177"/>
          <c:h val="0.3784046141509927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000" dirty="0"/>
              <a:t>Nagyteljesítmény</a:t>
            </a:r>
            <a:r>
              <a:rPr lang="hu-HU" sz="2000" baseline="0" dirty="0"/>
              <a:t> osztály</a:t>
            </a:r>
            <a:endParaRPr lang="hu-HU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481-466A-8B7F-4FD867354F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481-466A-8B7F-4FD867354FE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E2835D19-9F0E-4D33-B0DA-7F620F33DB06}" type="PERCENTAGE">
                      <a:rPr lang="en-US" baseline="0"/>
                      <a:pPr/>
                      <a:t>[SZÁZALÉK]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81-466A-8B7F-4FD867354FE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F228E0A-DE30-488A-9DC4-D59002E57F89}" type="VALUE">
                      <a:rPr lang="en-US" smtClean="0"/>
                      <a:pPr/>
                      <a:t>[ÉRTÉK]</a:t>
                    </a:fld>
                    <a:endParaRPr lang="hu-H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481-466A-8B7F-4FD867354FE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'Tx number'!$B$27:$C$27</c:f>
              <c:strCache>
                <c:ptCount val="2"/>
                <c:pt idx="0">
                  <c:v>Broadband</c:v>
                </c:pt>
                <c:pt idx="1">
                  <c:v>Doherty PA</c:v>
                </c:pt>
              </c:strCache>
            </c:strRef>
          </c:cat>
          <c:val>
            <c:numRef>
              <c:f>'Tx number'!$B$29:$C$29</c:f>
              <c:numCache>
                <c:formatCode>0%</c:formatCode>
                <c:ptCount val="2"/>
                <c:pt idx="0">
                  <c:v>0.45454545454545453</c:v>
                </c:pt>
                <c:pt idx="1">
                  <c:v>0.54545454545454541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81-466A-8B7F-4FD867354F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599873162241237"/>
          <c:y val="0.4671182585693272"/>
          <c:w val="0.23290583453690331"/>
          <c:h val="0.2415871642418323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000" dirty="0"/>
              <a:t>Közepesteljesítmény osztály</a:t>
            </a:r>
          </a:p>
        </c:rich>
      </c:tx>
      <c:layout>
        <c:manualLayout>
          <c:xMode val="edge"/>
          <c:yMode val="edge"/>
          <c:x val="0.20604192126800722"/>
          <c:y val="2.5117739403453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43367356738519697"/>
          <c:y val="0.24924777324766278"/>
          <c:w val="0.45656537781737744"/>
          <c:h val="0.6703497192530911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017-4031-A576-7291F44610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017-4031-A576-7291F446107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'Tx number'!$B$31:$C$31</c:f>
              <c:strCache>
                <c:ptCount val="2"/>
                <c:pt idx="0">
                  <c:v>Broadband</c:v>
                </c:pt>
                <c:pt idx="1">
                  <c:v>Doherty PA</c:v>
                </c:pt>
              </c:strCache>
            </c:strRef>
          </c:cat>
          <c:val>
            <c:numRef>
              <c:f>'Tx number'!$B$33:$C$33</c:f>
              <c:numCache>
                <c:formatCode>0%</c:formatCode>
                <c:ptCount val="2"/>
                <c:pt idx="0">
                  <c:v>0.68852459016393441</c:v>
                </c:pt>
                <c:pt idx="1">
                  <c:v>0.31147540983606559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17-4031-A576-7291F446107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621818948970807"/>
          <c:y val="0.44200051916587346"/>
          <c:w val="0.2213104550668947"/>
          <c:h val="0.2415871642418323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6D127-455F-4F64-9693-C351F7D3ED8A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D2D28-A3B7-469D-9548-D4260EB38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7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AH </a:t>
            </a:r>
            <a:r>
              <a:rPr lang="hu-HU" dirty="0" err="1"/>
              <a:t>nál</a:t>
            </a:r>
            <a:r>
              <a:rPr lang="hu-HU" dirty="0"/>
              <a:t> van MIR és EIR-is 2016- </a:t>
            </a:r>
            <a:r>
              <a:rPr lang="hu-HU" dirty="0" err="1"/>
              <a:t>tóta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D2D28-A3B7-469D-9548-D4260EB38E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5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D2D28-A3B7-469D-9548-D4260EB38E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6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jelenlegi adóhálózat 2008-tól fokozatosan épült ki.</a:t>
            </a:r>
          </a:p>
          <a:p>
            <a:r>
              <a:rPr lang="hu-HU" dirty="0"/>
              <a:t>2013-tól elérhetőek a nagy teljesítmény osztályban a </a:t>
            </a:r>
            <a:r>
              <a:rPr lang="hu-HU" dirty="0" err="1"/>
              <a:t>Doherty</a:t>
            </a:r>
            <a:r>
              <a:rPr lang="hu-HU" dirty="0"/>
              <a:t>-s végerősítős adóberendezések.</a:t>
            </a:r>
          </a:p>
          <a:p>
            <a:r>
              <a:rPr lang="hu-HU" dirty="0"/>
              <a:t>2020-tól már kis teljesítményű adóberendezések esetén is elérhető ez a technológia.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D2D28-A3B7-469D-9548-D4260EB38E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5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597819"/>
            <a:ext cx="4932040" cy="1102519"/>
          </a:xfrm>
        </p:spPr>
        <p:txBody>
          <a:bodyPr>
            <a:noAutofit/>
          </a:bodyPr>
          <a:lstStyle>
            <a:lvl1pPr algn="r">
              <a:defRPr sz="4800">
                <a:latin typeface="Arial Black" pitchFamily="34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4248472" cy="131445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8" name="Téglalap 7"/>
          <p:cNvSpPr/>
          <p:nvPr userDrawn="1"/>
        </p:nvSpPr>
        <p:spPr>
          <a:xfrm>
            <a:off x="6084168" y="4083918"/>
            <a:ext cx="3024336" cy="105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7504" y="4803998"/>
            <a:ext cx="5760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05014B-8F3C-4373-AAD4-F51BE370377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3" y="4775532"/>
            <a:ext cx="825000" cy="288000"/>
          </a:xfrm>
          <a:prstGeom prst="rect">
            <a:avLst/>
          </a:prstGeom>
        </p:spPr>
      </p:pic>
      <p:cxnSp>
        <p:nvCxnSpPr>
          <p:cNvPr id="13" name="Egyenes összekötő 12"/>
          <p:cNvCxnSpPr/>
          <p:nvPr userDrawn="1"/>
        </p:nvCxnSpPr>
        <p:spPr>
          <a:xfrm>
            <a:off x="457200" y="4948014"/>
            <a:ext cx="76431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 userDrawn="1"/>
        </p:nvSpPr>
        <p:spPr>
          <a:xfrm>
            <a:off x="1835696" y="4845056"/>
            <a:ext cx="483818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800" b="1" spc="300" dirty="0">
                <a:latin typeface="Arial Black" panose="020B0A04020102020204" pitchFamily="34" charset="0"/>
              </a:rPr>
              <a:t>ANTENNA HUNGÁRIA ZRT.</a:t>
            </a:r>
            <a:r>
              <a:rPr lang="hu-HU" sz="800" b="1" spc="300" baseline="0" dirty="0">
                <a:latin typeface="Arial Black" panose="020B0A04020102020204" pitchFamily="34" charset="0"/>
              </a:rPr>
              <a:t>  </a:t>
            </a:r>
            <a:r>
              <a:rPr lang="hu-HU" sz="700" b="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1119 Budapest, Petzvál József u. 31-33.   </a:t>
            </a:r>
            <a:r>
              <a:rPr lang="hu-HU" sz="700" b="0" spc="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www.ahrt.hu</a:t>
            </a:r>
            <a:endParaRPr lang="hu-HU" sz="700" b="0" spc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buClr>
                <a:srgbClr val="95C122"/>
              </a:buClr>
              <a:buFont typeface="Arial" pitchFamily="34" charset="0"/>
              <a:buChar char="•"/>
              <a:defRPr sz="2800"/>
            </a:lvl1pPr>
            <a:lvl2pPr>
              <a:buClr>
                <a:srgbClr val="95C122"/>
              </a:buClr>
              <a:buFont typeface="Arial" pitchFamily="34" charset="0"/>
              <a:buChar char="•"/>
              <a:defRPr sz="2400"/>
            </a:lvl2pPr>
            <a:lvl3pPr>
              <a:buClr>
                <a:srgbClr val="95C122"/>
              </a:buClr>
              <a:buFont typeface="Arial" pitchFamily="34" charset="0"/>
              <a:buChar char="•"/>
              <a:defRPr sz="2000"/>
            </a:lvl3pPr>
            <a:lvl4pPr>
              <a:buClr>
                <a:srgbClr val="95C122"/>
              </a:buClr>
              <a:buFont typeface="Arial" pitchFamily="34" charset="0"/>
              <a:buChar char="•"/>
              <a:defRPr sz="1800"/>
            </a:lvl4pPr>
            <a:lvl5pPr>
              <a:buClr>
                <a:srgbClr val="95C122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buClr>
                <a:srgbClr val="95C122"/>
              </a:buClr>
              <a:buFont typeface="Arial" pitchFamily="34" charset="0"/>
              <a:buChar char="•"/>
              <a:defRPr sz="2800"/>
            </a:lvl1pPr>
            <a:lvl2pPr>
              <a:buClr>
                <a:srgbClr val="95C122"/>
              </a:buClr>
              <a:buFont typeface="Arial" pitchFamily="34" charset="0"/>
              <a:buChar char="•"/>
              <a:defRPr sz="2400"/>
            </a:lvl2pPr>
            <a:lvl3pPr>
              <a:buClr>
                <a:srgbClr val="95C122"/>
              </a:buClr>
              <a:buFont typeface="Arial" pitchFamily="34" charset="0"/>
              <a:buChar char="•"/>
              <a:defRPr sz="2000"/>
            </a:lvl3pPr>
            <a:lvl4pPr>
              <a:buClr>
                <a:srgbClr val="95C122"/>
              </a:buClr>
              <a:buFont typeface="Arial" pitchFamily="34" charset="0"/>
              <a:buChar char="•"/>
              <a:defRPr sz="1800"/>
            </a:lvl4pPr>
            <a:lvl5pPr>
              <a:buClr>
                <a:srgbClr val="95C122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7504" y="4803998"/>
            <a:ext cx="5760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05014B-8F3C-4373-AAD4-F51BE370377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3" y="4775532"/>
            <a:ext cx="825000" cy="288000"/>
          </a:xfrm>
          <a:prstGeom prst="rect">
            <a:avLst/>
          </a:prstGeom>
        </p:spPr>
      </p:pic>
      <p:cxnSp>
        <p:nvCxnSpPr>
          <p:cNvPr id="19" name="Egyenes összekötő 18"/>
          <p:cNvCxnSpPr/>
          <p:nvPr userDrawn="1"/>
        </p:nvCxnSpPr>
        <p:spPr>
          <a:xfrm>
            <a:off x="457200" y="4948014"/>
            <a:ext cx="76431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 userDrawn="1"/>
        </p:nvSpPr>
        <p:spPr>
          <a:xfrm>
            <a:off x="1835696" y="4845056"/>
            <a:ext cx="483818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800" b="1" spc="300" dirty="0">
                <a:latin typeface="Arial Black" panose="020B0A04020102020204" pitchFamily="34" charset="0"/>
              </a:rPr>
              <a:t>ANTENNA HUNGÁRIA ZRT.</a:t>
            </a:r>
            <a:r>
              <a:rPr lang="hu-HU" sz="800" b="1" spc="300" baseline="0" dirty="0">
                <a:latin typeface="Arial Black" panose="020B0A04020102020204" pitchFamily="34" charset="0"/>
              </a:rPr>
              <a:t>  </a:t>
            </a:r>
            <a:r>
              <a:rPr lang="hu-HU" sz="700" b="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1119 Budapest, Petzvál József u. 31-33.   </a:t>
            </a:r>
            <a:r>
              <a:rPr lang="hu-HU" sz="700" b="0" spc="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www.ahrt.hu</a:t>
            </a:r>
            <a:endParaRPr lang="hu-HU" sz="700" b="0" spc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buClr>
                <a:srgbClr val="95C122"/>
              </a:buClr>
              <a:defRPr sz="2400"/>
            </a:lvl1pPr>
            <a:lvl2pPr>
              <a:buClr>
                <a:srgbClr val="95C122"/>
              </a:buClr>
              <a:defRPr sz="2000"/>
            </a:lvl2pPr>
            <a:lvl3pPr>
              <a:buClr>
                <a:srgbClr val="95C122"/>
              </a:buClr>
              <a:defRPr sz="1800"/>
            </a:lvl3pPr>
            <a:lvl4pPr>
              <a:buClr>
                <a:srgbClr val="95C122"/>
              </a:buClr>
              <a:defRPr sz="1600"/>
            </a:lvl4pPr>
            <a:lvl5pPr>
              <a:buClr>
                <a:srgbClr val="95C12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buClr>
                <a:srgbClr val="95C122"/>
              </a:buClr>
              <a:defRPr sz="2400"/>
            </a:lvl1pPr>
            <a:lvl2pPr>
              <a:buClr>
                <a:srgbClr val="95C122"/>
              </a:buClr>
              <a:defRPr sz="2000"/>
            </a:lvl2pPr>
            <a:lvl3pPr>
              <a:buClr>
                <a:srgbClr val="95C122"/>
              </a:buClr>
              <a:defRPr sz="1800"/>
            </a:lvl3pPr>
            <a:lvl4pPr>
              <a:buClr>
                <a:srgbClr val="95C122"/>
              </a:buClr>
              <a:defRPr sz="1600"/>
            </a:lvl4pPr>
            <a:lvl5pPr>
              <a:buClr>
                <a:srgbClr val="95C12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0"/>
          </p:nvPr>
        </p:nvSpPr>
        <p:spPr>
          <a:xfrm>
            <a:off x="107504" y="4803998"/>
            <a:ext cx="5760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05014B-8F3C-4373-AAD4-F51BE370377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6" name="Kép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3" y="4775532"/>
            <a:ext cx="825000" cy="288000"/>
          </a:xfrm>
          <a:prstGeom prst="rect">
            <a:avLst/>
          </a:prstGeom>
        </p:spPr>
      </p:pic>
      <p:cxnSp>
        <p:nvCxnSpPr>
          <p:cNvPr id="18" name="Egyenes összekötő 17"/>
          <p:cNvCxnSpPr/>
          <p:nvPr userDrawn="1"/>
        </p:nvCxnSpPr>
        <p:spPr>
          <a:xfrm>
            <a:off x="457200" y="4948014"/>
            <a:ext cx="76431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 userDrawn="1"/>
        </p:nvSpPr>
        <p:spPr>
          <a:xfrm>
            <a:off x="1835696" y="4845056"/>
            <a:ext cx="483818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800" b="1" spc="300" dirty="0">
                <a:latin typeface="Arial Black" panose="020B0A04020102020204" pitchFamily="34" charset="0"/>
              </a:rPr>
              <a:t>ANTENNA HUNGÁRIA ZRT.</a:t>
            </a:r>
            <a:r>
              <a:rPr lang="hu-HU" sz="800" b="1" spc="300" baseline="0" dirty="0">
                <a:latin typeface="Arial Black" panose="020B0A04020102020204" pitchFamily="34" charset="0"/>
              </a:rPr>
              <a:t>  </a:t>
            </a:r>
            <a:r>
              <a:rPr lang="hu-HU" sz="700" b="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1119 Budapest, Petzvál József u. 31-33.   </a:t>
            </a:r>
            <a:r>
              <a:rPr lang="hu-HU" sz="700" b="0" spc="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www.ahrt.hu</a:t>
            </a:r>
            <a:endParaRPr lang="hu-HU" sz="700" b="0" spc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buClr>
                <a:srgbClr val="95C122"/>
              </a:buClr>
              <a:defRPr sz="2400"/>
            </a:lvl1pPr>
            <a:lvl2pPr>
              <a:buClr>
                <a:srgbClr val="95C122"/>
              </a:buClr>
              <a:defRPr sz="2000"/>
            </a:lvl2pPr>
            <a:lvl3pPr>
              <a:buClr>
                <a:srgbClr val="95C122"/>
              </a:buClr>
              <a:defRPr sz="1800"/>
            </a:lvl3pPr>
            <a:lvl4pPr>
              <a:buClr>
                <a:srgbClr val="95C122"/>
              </a:buClr>
              <a:defRPr sz="1600"/>
            </a:lvl4pPr>
            <a:lvl5pPr>
              <a:buClr>
                <a:srgbClr val="95C12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graphicFrame>
        <p:nvGraphicFramePr>
          <p:cNvPr id="7" name="Diagram 6"/>
          <p:cNvGraphicFramePr/>
          <p:nvPr userDrawn="1"/>
        </p:nvGraphicFramePr>
        <p:xfrm>
          <a:off x="467544" y="1167594"/>
          <a:ext cx="403244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Dia számának helye 5"/>
          <p:cNvSpPr>
            <a:spLocks noGrp="1"/>
          </p:cNvSpPr>
          <p:nvPr>
            <p:ph type="sldNum" sz="quarter" idx="10"/>
          </p:nvPr>
        </p:nvSpPr>
        <p:spPr>
          <a:xfrm>
            <a:off x="107504" y="4803998"/>
            <a:ext cx="5760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05014B-8F3C-4373-AAD4-F51BE370377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6" name="Kép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3" y="4775532"/>
            <a:ext cx="825000" cy="288000"/>
          </a:xfrm>
          <a:prstGeom prst="rect">
            <a:avLst/>
          </a:prstGeom>
        </p:spPr>
      </p:pic>
      <p:cxnSp>
        <p:nvCxnSpPr>
          <p:cNvPr id="18" name="Egyenes összekötő 17"/>
          <p:cNvCxnSpPr/>
          <p:nvPr userDrawn="1"/>
        </p:nvCxnSpPr>
        <p:spPr>
          <a:xfrm>
            <a:off x="457200" y="4948014"/>
            <a:ext cx="76431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 userDrawn="1"/>
        </p:nvSpPr>
        <p:spPr>
          <a:xfrm>
            <a:off x="1835696" y="4845056"/>
            <a:ext cx="483818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800" b="1" spc="300" dirty="0">
                <a:latin typeface="Arial Black" panose="020B0A04020102020204" pitchFamily="34" charset="0"/>
              </a:rPr>
              <a:t>ANTENNA HUNGÁRIA ZRT.</a:t>
            </a:r>
            <a:r>
              <a:rPr lang="hu-HU" sz="800" b="1" spc="300" baseline="0" dirty="0">
                <a:latin typeface="Arial Black" panose="020B0A04020102020204" pitchFamily="34" charset="0"/>
              </a:rPr>
              <a:t>  </a:t>
            </a:r>
            <a:r>
              <a:rPr lang="hu-HU" sz="700" b="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1119 Budapest, Petzvál József u. 31-33.   </a:t>
            </a:r>
            <a:r>
              <a:rPr lang="hu-HU" sz="700" b="0" spc="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www.ahrt.hu</a:t>
            </a:r>
            <a:endParaRPr lang="hu-HU" sz="700" b="0" spc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buClr>
                <a:srgbClr val="95C122"/>
              </a:buClr>
              <a:defRPr sz="3200"/>
            </a:lvl1pPr>
            <a:lvl2pPr>
              <a:buClr>
                <a:srgbClr val="95C122"/>
              </a:buClr>
              <a:defRPr sz="2800"/>
            </a:lvl2pPr>
            <a:lvl3pPr>
              <a:buClr>
                <a:srgbClr val="95C122"/>
              </a:buClr>
              <a:defRPr sz="2400"/>
            </a:lvl3pPr>
            <a:lvl4pPr>
              <a:buClr>
                <a:srgbClr val="95C122"/>
              </a:buClr>
              <a:defRPr sz="2000"/>
            </a:lvl4pPr>
            <a:lvl5pPr>
              <a:buClr>
                <a:srgbClr val="95C12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7504" y="4803998"/>
            <a:ext cx="5760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05014B-8F3C-4373-AAD4-F51BE370377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3" y="4775532"/>
            <a:ext cx="825000" cy="288000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 userDrawn="1"/>
        </p:nvCxnSpPr>
        <p:spPr>
          <a:xfrm>
            <a:off x="457200" y="4948014"/>
            <a:ext cx="76431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 userDrawn="1"/>
        </p:nvSpPr>
        <p:spPr>
          <a:xfrm>
            <a:off x="1835696" y="4845056"/>
            <a:ext cx="483818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800" b="1" spc="300" dirty="0">
                <a:latin typeface="Arial Black" panose="020B0A04020102020204" pitchFamily="34" charset="0"/>
              </a:rPr>
              <a:t>ANTENNA HUNGÁRIA ZRT.</a:t>
            </a:r>
            <a:r>
              <a:rPr lang="hu-HU" sz="800" b="1" spc="300" baseline="0" dirty="0">
                <a:latin typeface="Arial Black" panose="020B0A04020102020204" pitchFamily="34" charset="0"/>
              </a:rPr>
              <a:t>  </a:t>
            </a:r>
            <a:r>
              <a:rPr lang="hu-HU" sz="700" b="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1119 Budapest, Petzvál József u. 31-33.   </a:t>
            </a:r>
            <a:r>
              <a:rPr lang="hu-HU" sz="700" b="0" spc="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www.ahrt.hu</a:t>
            </a:r>
            <a:endParaRPr lang="hu-HU" sz="700" b="0" spc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sablon 1_16.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csoszj@ahrt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fif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rohde-schwarz.com/pws/solution/broadcasting/content_distribution/terrestrial_transmission/Doherty_fly_en_3606-7001-32_v0102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597819"/>
            <a:ext cx="3707904" cy="1189955"/>
          </a:xfrm>
        </p:spPr>
        <p:txBody>
          <a:bodyPr/>
          <a:lstStyle/>
          <a:p>
            <a:pPr algn="l"/>
            <a:r>
              <a:rPr lang="hu-HU" sz="2800" dirty="0"/>
              <a:t>Energia megtakarítási lehetőségek az Antenna Hungária DTT hálózataiban</a:t>
            </a:r>
            <a:endParaRPr lang="en-US" sz="2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5496" y="3363838"/>
            <a:ext cx="4248472" cy="131445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endParaRPr lang="hu-HU" sz="1800" dirty="0"/>
          </a:p>
          <a:p>
            <a:pPr algn="l">
              <a:spcBef>
                <a:spcPts val="0"/>
              </a:spcBef>
            </a:pPr>
            <a:r>
              <a:rPr lang="hu-HU" sz="1800" dirty="0"/>
              <a:t>Csősz Jenő</a:t>
            </a:r>
          </a:p>
          <a:p>
            <a:pPr algn="l">
              <a:spcBef>
                <a:spcPts val="0"/>
              </a:spcBef>
            </a:pPr>
            <a:r>
              <a:rPr lang="hu-HU" sz="1800" dirty="0">
                <a:latin typeface="Calibri" panose="020F0502020204030204" pitchFamily="34" charset="0"/>
              </a:rPr>
              <a:t>Antenna Hungaria Zrt.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050FB5AD-43D6-93BF-ED8D-F5FC9664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288" y="1598330"/>
            <a:ext cx="8229600" cy="857250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6182594-D5BF-91A6-E792-761F25B3C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10</a:t>
            </a:fld>
            <a:endParaRPr lang="hu-HU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E9EC8D-A1E0-6027-F6BB-AE5E1DA32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2715766"/>
            <a:ext cx="302852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Csősz Jenő</a:t>
            </a: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Vezető műsorsz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ó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ó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rendszer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ü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zemeltető</a:t>
            </a: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Mobil:+36 70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 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332 4450</a:t>
            </a: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2"/>
              </a:rPr>
              <a:t>csoszj@ahrt.hu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Kép 1" descr="http://intranet.intra.ahrt.hu/infoteka/PublishingImages/AH%20logo.jpg">
            <a:extLst>
              <a:ext uri="{FF2B5EF4-FFF2-40B4-BE49-F238E27FC236}">
                <a16:creationId xmlns:a16="http://schemas.microsoft.com/office/drawing/2014/main" id="{6F08458A-FC7F-14E0-E4CB-E7731DA9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12" y="3645538"/>
            <a:ext cx="1524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5393B732-260E-43BB-DCD1-A709370D6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348" y="4255138"/>
            <a:ext cx="30429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1119 Budapest, Petzv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á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 J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ó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zsef u. 31-33. </a:t>
            </a:r>
            <a:endParaRPr kumimoji="0" lang="hu-HU" altLang="hu-H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7AFD71DD-8B00-6ABB-5D98-DCFD1E60C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662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BB7C813-9E30-0FFE-8A4E-4A51568DD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463033"/>
          </a:xfrm>
        </p:spPr>
        <p:txBody>
          <a:bodyPr>
            <a:normAutofit/>
          </a:bodyPr>
          <a:lstStyle/>
          <a:p>
            <a:r>
              <a:rPr lang="hu-HU" sz="2400" dirty="0"/>
              <a:t>5 MUX-os országos hálózat (94 állomás)</a:t>
            </a:r>
          </a:p>
          <a:p>
            <a:pPr lvl="3"/>
            <a:r>
              <a:rPr lang="hu-HU" dirty="0"/>
              <a:t>2MUX DVB-T &amp; 3 MUX DVBT2</a:t>
            </a:r>
          </a:p>
          <a:p>
            <a:r>
              <a:rPr lang="hu-HU" sz="2400" dirty="0"/>
              <a:t>Kimenő teljesítmény szerint</a:t>
            </a:r>
            <a:r>
              <a:rPr lang="en-US" sz="2400" dirty="0"/>
              <a:t>:</a:t>
            </a:r>
            <a:endParaRPr lang="hu-HU" sz="2400" dirty="0"/>
          </a:p>
          <a:p>
            <a:pPr lvl="1"/>
            <a:r>
              <a:rPr lang="hu-HU" sz="1400" dirty="0"/>
              <a:t>Low </a:t>
            </a:r>
            <a:r>
              <a:rPr lang="hu-HU" sz="1400" dirty="0" err="1"/>
              <a:t>power</a:t>
            </a:r>
            <a:r>
              <a:rPr lang="hu-HU" sz="1400" dirty="0"/>
              <a:t> [5-100W]:</a:t>
            </a:r>
          </a:p>
          <a:p>
            <a:pPr lvl="1"/>
            <a:r>
              <a:rPr lang="hu-HU" sz="1400" dirty="0" err="1"/>
              <a:t>Medium</a:t>
            </a:r>
            <a:r>
              <a:rPr lang="hu-HU" sz="1400" dirty="0"/>
              <a:t> </a:t>
            </a:r>
            <a:r>
              <a:rPr lang="hu-HU" sz="1400" dirty="0" err="1"/>
              <a:t>power</a:t>
            </a:r>
            <a:r>
              <a:rPr lang="hu-HU" sz="1400" dirty="0"/>
              <a:t> [101W-600W]:</a:t>
            </a:r>
          </a:p>
          <a:p>
            <a:pPr lvl="1"/>
            <a:r>
              <a:rPr lang="hu-HU" sz="1400" dirty="0" err="1"/>
              <a:t>High</a:t>
            </a:r>
            <a:r>
              <a:rPr lang="hu-HU" sz="1400" dirty="0"/>
              <a:t> </a:t>
            </a:r>
            <a:r>
              <a:rPr lang="hu-HU" sz="1400" dirty="0" err="1"/>
              <a:t>Power</a:t>
            </a:r>
            <a:r>
              <a:rPr lang="hu-HU" sz="1400" dirty="0"/>
              <a:t> [601W-5kW]: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98755865-07D0-D4CD-866B-B1599886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65"/>
            <a:ext cx="8229600" cy="857250"/>
          </a:xfrm>
        </p:spPr>
        <p:txBody>
          <a:bodyPr/>
          <a:lstStyle/>
          <a:p>
            <a:r>
              <a:rPr lang="hu-HU" dirty="0"/>
              <a:t>AH DTT hálózat áttekintése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2EB6D0B-D85F-1708-C5CD-F0BF6478C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4097B21-C073-1624-F850-4CD6DB257933}"/>
              </a:ext>
            </a:extLst>
          </p:cNvPr>
          <p:cNvSpPr txBox="1"/>
          <p:nvPr/>
        </p:nvSpPr>
        <p:spPr>
          <a:xfrm>
            <a:off x="4499992" y="2309558"/>
            <a:ext cx="280277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Bef>
                <a:spcPct val="20000"/>
              </a:spcBef>
              <a:buClr>
                <a:srgbClr val="95C122"/>
              </a:buClr>
              <a:buSzPct val="120000"/>
            </a:pPr>
            <a:r>
              <a:rPr lang="hu-HU" sz="1400" dirty="0">
                <a:latin typeface="Arial" pitchFamily="34" charset="0"/>
                <a:cs typeface="Arial" pitchFamily="34" charset="0"/>
              </a:rPr>
              <a:t>~13,3kW </a:t>
            </a:r>
            <a:r>
              <a:rPr lang="hu-HU" sz="1400" dirty="0" err="1">
                <a:latin typeface="Arial" pitchFamily="34" charset="0"/>
                <a:cs typeface="Arial" pitchFamily="34" charset="0"/>
              </a:rPr>
              <a:t>Tx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>
                <a:latin typeface="Arial" pitchFamily="34" charset="0"/>
                <a:cs typeface="Arial" pitchFamily="34" charset="0"/>
              </a:rPr>
              <a:t>power</a:t>
            </a:r>
            <a:endParaRPr lang="hu-HU" sz="1400" dirty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Clr>
                <a:srgbClr val="95C122"/>
              </a:buClr>
              <a:buSzPct val="120000"/>
            </a:pPr>
            <a:r>
              <a:rPr lang="hu-HU" sz="1400" dirty="0">
                <a:latin typeface="Arial" pitchFamily="34" charset="0"/>
                <a:cs typeface="Arial" pitchFamily="34" charset="0"/>
              </a:rPr>
              <a:t>~33,5kW </a:t>
            </a:r>
            <a:r>
              <a:rPr lang="hu-HU" sz="1400" dirty="0" err="1">
                <a:latin typeface="Arial" pitchFamily="34" charset="0"/>
                <a:cs typeface="Arial" pitchFamily="34" charset="0"/>
              </a:rPr>
              <a:t>Tx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>
                <a:latin typeface="Arial" pitchFamily="34" charset="0"/>
                <a:cs typeface="Arial" pitchFamily="34" charset="0"/>
              </a:rPr>
              <a:t>power</a:t>
            </a:r>
            <a:endParaRPr lang="hu-HU" sz="1400" dirty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Clr>
                <a:srgbClr val="95C122"/>
              </a:buClr>
              <a:buSzPct val="120000"/>
            </a:pPr>
            <a:r>
              <a:rPr lang="hu-HU" sz="1400" dirty="0">
                <a:latin typeface="Arial" pitchFamily="34" charset="0"/>
                <a:cs typeface="Arial" pitchFamily="34" charset="0"/>
              </a:rPr>
              <a:t>~275kW </a:t>
            </a:r>
            <a:r>
              <a:rPr lang="hu-HU" sz="1400" dirty="0" err="1">
                <a:latin typeface="Arial" pitchFamily="34" charset="0"/>
                <a:cs typeface="Arial" pitchFamily="34" charset="0"/>
              </a:rPr>
              <a:t>Tx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>
                <a:latin typeface="Arial" pitchFamily="34" charset="0"/>
                <a:cs typeface="Arial" pitchFamily="34" charset="0"/>
              </a:rPr>
              <a:t>power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5D725B0-FB4F-C116-3FB2-87B6AA4A77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377348"/>
              </p:ext>
            </p:extLst>
          </p:nvPr>
        </p:nvGraphicFramePr>
        <p:xfrm>
          <a:off x="416504" y="3210113"/>
          <a:ext cx="3989138" cy="183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CFC61BB-965A-A13C-B8B2-605EB07825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034445"/>
              </p:ext>
            </p:extLst>
          </p:nvPr>
        </p:nvGraphicFramePr>
        <p:xfrm>
          <a:off x="4499992" y="3210113"/>
          <a:ext cx="3726160" cy="183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Kép 14" descr="A képen térkép, művészet látható&#10;&#10;Automatikusan generált leírás">
            <a:extLst>
              <a:ext uri="{FF2B5EF4-FFF2-40B4-BE49-F238E27FC236}">
                <a16:creationId xmlns:a16="http://schemas.microsoft.com/office/drawing/2014/main" id="{69C4A9B7-C25C-D54B-2AA9-F15CC84669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60" y="1057148"/>
            <a:ext cx="2186940" cy="1341120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B4EE5449-C03D-3ECD-E984-D3037D1CE3FC}"/>
              </a:ext>
            </a:extLst>
          </p:cNvPr>
          <p:cNvSpPr txBox="1"/>
          <p:nvPr/>
        </p:nvSpPr>
        <p:spPr>
          <a:xfrm>
            <a:off x="4114800" y="21153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7513A530-4A6A-09C5-9DB3-9A042ED30DC2}"/>
              </a:ext>
            </a:extLst>
          </p:cNvPr>
          <p:cNvSpPr txBox="1"/>
          <p:nvPr/>
        </p:nvSpPr>
        <p:spPr>
          <a:xfrm>
            <a:off x="2827008" y="2325074"/>
            <a:ext cx="1860344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Bef>
                <a:spcPct val="20000"/>
              </a:spcBef>
              <a:buClr>
                <a:srgbClr val="95C122"/>
              </a:buClr>
              <a:buSzPct val="120000"/>
            </a:pPr>
            <a:r>
              <a:rPr lang="hu-HU" sz="1400" dirty="0">
                <a:latin typeface="Arial" pitchFamily="34" charset="0"/>
                <a:cs typeface="Arial" pitchFamily="34" charset="0"/>
              </a:rPr>
              <a:t>310 db </a:t>
            </a:r>
          </a:p>
          <a:p>
            <a:pPr lvl="2">
              <a:spcBef>
                <a:spcPct val="20000"/>
              </a:spcBef>
              <a:buClr>
                <a:srgbClr val="95C122"/>
              </a:buClr>
              <a:buSzPct val="120000"/>
            </a:pPr>
            <a:r>
              <a:rPr lang="hu-HU" sz="1400" dirty="0">
                <a:latin typeface="Arial" pitchFamily="34" charset="0"/>
                <a:cs typeface="Arial" pitchFamily="34" charset="0"/>
              </a:rPr>
              <a:t>61 db</a:t>
            </a:r>
          </a:p>
          <a:p>
            <a:pPr lvl="2">
              <a:spcBef>
                <a:spcPct val="20000"/>
              </a:spcBef>
              <a:buClr>
                <a:srgbClr val="95C122"/>
              </a:buClr>
              <a:buSzPct val="120000"/>
            </a:pPr>
            <a:r>
              <a:rPr lang="hu-HU" sz="1400" dirty="0">
                <a:latin typeface="Arial" pitchFamily="34" charset="0"/>
                <a:cs typeface="Arial" pitchFamily="34" charset="0"/>
              </a:rPr>
              <a:t>99 db</a:t>
            </a:r>
          </a:p>
        </p:txBody>
      </p:sp>
    </p:spTree>
    <p:extLst>
      <p:ext uri="{BB962C8B-B14F-4D97-AF65-F5344CB8AC3E}">
        <p14:creationId xmlns:p14="http://schemas.microsoft.com/office/powerpoint/2010/main" val="38143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1" grpId="0">
        <p:bldAsOne/>
      </p:bldGraphic>
      <p:bldGraphic spid="13" grpId="0">
        <p:bldAsOne/>
      </p:bldGraphic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ABA4D7C-7E32-C08B-59C2-890E16A1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PA üzemmód szerint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8D603CF-0BBA-00B7-F740-B78FDC559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3</a:t>
            </a:fld>
            <a:endParaRPr lang="hu-HU" dirty="0"/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E6F45CEF-889D-F8E1-14C3-BEA7FE1225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233466"/>
              </p:ext>
            </p:extLst>
          </p:nvPr>
        </p:nvGraphicFramePr>
        <p:xfrm>
          <a:off x="0" y="2302273"/>
          <a:ext cx="4320480" cy="202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7289A08-E403-A22E-4CE8-7712B75F99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495830"/>
              </p:ext>
            </p:extLst>
          </p:nvPr>
        </p:nvGraphicFramePr>
        <p:xfrm>
          <a:off x="4245981" y="2302272"/>
          <a:ext cx="4546848" cy="202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3A8102FC-8CE3-8C4E-5745-308946B59445}"/>
              </a:ext>
            </a:extLst>
          </p:cNvPr>
          <p:cNvSpPr txBox="1"/>
          <p:nvPr/>
        </p:nvSpPr>
        <p:spPr>
          <a:xfrm>
            <a:off x="395536" y="1035049"/>
            <a:ext cx="83972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Üzemmódra/ hatásfokra szétbontva: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Broadband </a:t>
            </a:r>
            <a:r>
              <a:rPr lang="hu-HU" dirty="0"/>
              <a:t>típusú végerősítők esetén körülbelül 15-20</a:t>
            </a:r>
            <a:r>
              <a:rPr lang="en-US" dirty="0"/>
              <a:t>% </a:t>
            </a:r>
            <a:r>
              <a:rPr lang="hu-HU" dirty="0"/>
              <a:t>adó hatásfok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Doherty </a:t>
            </a:r>
            <a:r>
              <a:rPr lang="hu-HU" dirty="0"/>
              <a:t>típusúvégerősítők esetén körülbelül </a:t>
            </a:r>
            <a:r>
              <a:rPr lang="en-US" dirty="0"/>
              <a:t>4</a:t>
            </a:r>
            <a:r>
              <a:rPr lang="hu-HU" dirty="0"/>
              <a:t>0</a:t>
            </a:r>
            <a:r>
              <a:rPr lang="en-US" dirty="0"/>
              <a:t>% </a:t>
            </a:r>
            <a:r>
              <a:rPr lang="hu-HU" dirty="0"/>
              <a:t>adó hatásfok</a:t>
            </a:r>
          </a:p>
        </p:txBody>
      </p:sp>
    </p:spTree>
    <p:extLst>
      <p:ext uri="{BB962C8B-B14F-4D97-AF65-F5344CB8AC3E}">
        <p14:creationId xmlns:p14="http://schemas.microsoft.com/office/powerpoint/2010/main" val="220172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373DC44-D035-70DC-CA30-FD855D6CA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81" y="3073456"/>
            <a:ext cx="3610744" cy="1158845"/>
          </a:xfrm>
        </p:spPr>
        <p:txBody>
          <a:bodyPr>
            <a:normAutofit fontScale="77500" lnSpcReduction="20000"/>
          </a:bodyPr>
          <a:lstStyle/>
          <a:p>
            <a:r>
              <a:rPr lang="hu-HU" sz="1600" dirty="0">
                <a:latin typeface="LinotypeUnivers-330Light"/>
              </a:rPr>
              <a:t>Átlagos teljesítmény esetén kis hatásfok, míg a csúcs teljesítény környékén pedig magasabb hatásfok érhető el.</a:t>
            </a:r>
          </a:p>
          <a:p>
            <a:r>
              <a:rPr lang="hu-HU" sz="1600" dirty="0">
                <a:latin typeface="LinotypeUnivers-330Light"/>
              </a:rPr>
              <a:t>Az átlag és a csúcs teljesítmény viszonyát a CF (</a:t>
            </a:r>
            <a:r>
              <a:rPr lang="hu-HU" sz="1600" dirty="0" err="1">
                <a:latin typeface="LinotypeUnivers-330Light"/>
              </a:rPr>
              <a:t>Crest</a:t>
            </a:r>
            <a:r>
              <a:rPr lang="hu-HU" sz="1600" dirty="0">
                <a:latin typeface="LinotypeUnivers-330Light"/>
              </a:rPr>
              <a:t> </a:t>
            </a:r>
            <a:r>
              <a:rPr lang="hu-HU" sz="1600" dirty="0" err="1">
                <a:latin typeface="LinotypeUnivers-330Light"/>
              </a:rPr>
              <a:t>Factor</a:t>
            </a:r>
            <a:r>
              <a:rPr lang="hu-HU" sz="1600" dirty="0">
                <a:latin typeface="LinotypeUnivers-330Light"/>
              </a:rPr>
              <a:t>) vagy PAPR (</a:t>
            </a:r>
            <a:r>
              <a:rPr lang="hu-HU" sz="1600" dirty="0" err="1">
                <a:latin typeface="LinotypeUnivers-330Light"/>
              </a:rPr>
              <a:t>Peak</a:t>
            </a:r>
            <a:r>
              <a:rPr lang="hu-HU" sz="1600" dirty="0">
                <a:latin typeface="LinotypeUnivers-330Light"/>
              </a:rPr>
              <a:t> </a:t>
            </a:r>
            <a:r>
              <a:rPr lang="hu-HU" sz="1600" dirty="0" err="1">
                <a:latin typeface="LinotypeUnivers-330Light"/>
              </a:rPr>
              <a:t>to</a:t>
            </a:r>
            <a:r>
              <a:rPr lang="hu-HU" sz="1600" dirty="0">
                <a:latin typeface="LinotypeUnivers-330Light"/>
              </a:rPr>
              <a:t> </a:t>
            </a:r>
            <a:r>
              <a:rPr lang="hu-HU" sz="1600" dirty="0" err="1">
                <a:latin typeface="LinotypeUnivers-330Light"/>
              </a:rPr>
              <a:t>Avarage</a:t>
            </a:r>
            <a:r>
              <a:rPr lang="hu-HU" sz="1600" dirty="0">
                <a:latin typeface="LinotypeUnivers-330Light"/>
              </a:rPr>
              <a:t> </a:t>
            </a:r>
            <a:r>
              <a:rPr lang="hu-HU" sz="1600" dirty="0" err="1">
                <a:latin typeface="LinotypeUnivers-330Light"/>
              </a:rPr>
              <a:t>Power</a:t>
            </a:r>
            <a:r>
              <a:rPr lang="hu-HU" sz="1600" dirty="0">
                <a:latin typeface="LinotypeUnivers-330Light"/>
              </a:rPr>
              <a:t> Ratio)-</a:t>
            </a:r>
            <a:r>
              <a:rPr lang="hu-HU" sz="1600" dirty="0" err="1">
                <a:latin typeface="LinotypeUnivers-330Light"/>
              </a:rPr>
              <a:t>al</a:t>
            </a:r>
            <a:r>
              <a:rPr lang="hu-HU" sz="1600" dirty="0">
                <a:latin typeface="LinotypeUnivers-330Light"/>
              </a:rPr>
              <a:t> jellemezzük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D5964BCD-0500-E7D2-6F39-F75A5D010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01" y="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hu-HU" dirty="0"/>
              <a:t>AB </a:t>
            </a:r>
            <a:r>
              <a:rPr lang="hu-HU" dirty="0" err="1"/>
              <a:t>Class</a:t>
            </a:r>
            <a:r>
              <a:rPr lang="hu-HU" dirty="0"/>
              <a:t> PA     </a:t>
            </a:r>
            <a:r>
              <a:rPr lang="hu-HU" dirty="0" err="1"/>
              <a:t>vs</a:t>
            </a:r>
            <a:r>
              <a:rPr lang="hu-HU" dirty="0"/>
              <a:t>     </a:t>
            </a:r>
            <a:r>
              <a:rPr lang="hu-HU" dirty="0" err="1"/>
              <a:t>Doherty</a:t>
            </a:r>
            <a:r>
              <a:rPr lang="hu-HU" dirty="0"/>
              <a:t> PA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0AE8EA0-C2D8-C28B-7922-3FEFAD36B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5" name="Tartalom helye 3">
            <a:extLst>
              <a:ext uri="{FF2B5EF4-FFF2-40B4-BE49-F238E27FC236}">
                <a16:creationId xmlns:a16="http://schemas.microsoft.com/office/drawing/2014/main" id="{AE9D91EE-52B8-7CE2-1207-59E6A5E86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85" y="700808"/>
            <a:ext cx="3218238" cy="237499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BEE49D5-E956-A217-AC66-F48E8AA1B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69" y="3075806"/>
            <a:ext cx="4712959" cy="108018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D1D4986-BAD7-5D9D-63C3-E527442B9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551" y="643164"/>
            <a:ext cx="5284449" cy="240414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6605C21-3454-D3A2-1261-16FB3BB34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843" y="3966229"/>
            <a:ext cx="1506260" cy="68978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E798E59D-24E3-3EB7-4FFB-0720F99F675D}"/>
              </a:ext>
            </a:extLst>
          </p:cNvPr>
          <p:cNvSpPr txBox="1"/>
          <p:nvPr/>
        </p:nvSpPr>
        <p:spPr>
          <a:xfrm>
            <a:off x="4716016" y="405584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Külön FET csúcs erősítéshez</a:t>
            </a:r>
          </a:p>
          <a:p>
            <a:r>
              <a:rPr lang="hu-HU" dirty="0"/>
              <a:t>Main </a:t>
            </a:r>
            <a:r>
              <a:rPr lang="hu-HU" dirty="0" err="1"/>
              <a:t>works</a:t>
            </a:r>
            <a:r>
              <a:rPr lang="hu-HU" dirty="0"/>
              <a:t> in </a:t>
            </a:r>
            <a:r>
              <a:rPr lang="hu-HU" dirty="0" err="1"/>
              <a:t>class</a:t>
            </a:r>
            <a:r>
              <a:rPr lang="hu-HU" dirty="0"/>
              <a:t> AB </a:t>
            </a:r>
            <a:r>
              <a:rPr lang="hu-HU" dirty="0" err="1"/>
              <a:t>mode</a:t>
            </a:r>
            <a:endParaRPr lang="hu-HU" dirty="0"/>
          </a:p>
          <a:p>
            <a:r>
              <a:rPr lang="hu-HU" dirty="0" err="1"/>
              <a:t>Peak</a:t>
            </a:r>
            <a:r>
              <a:rPr lang="hu-HU" dirty="0"/>
              <a:t> </a:t>
            </a:r>
            <a:r>
              <a:rPr lang="hu-HU" dirty="0" err="1"/>
              <a:t>works</a:t>
            </a:r>
            <a:r>
              <a:rPr lang="hu-HU" dirty="0"/>
              <a:t> in </a:t>
            </a:r>
            <a:r>
              <a:rPr lang="hu-HU" dirty="0" err="1"/>
              <a:t>class</a:t>
            </a:r>
            <a:r>
              <a:rPr lang="hu-HU" dirty="0"/>
              <a:t> C </a:t>
            </a:r>
            <a:r>
              <a:rPr lang="hu-HU" dirty="0" err="1"/>
              <a:t>mode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760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AFEA496A-0255-BC06-5B8E-DFBB231A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Piacon </a:t>
            </a:r>
            <a:r>
              <a:rPr lang="hu-HU" dirty="0" err="1"/>
              <a:t>körbenézve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E07124F-C49D-5B43-02C2-F61580DD3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5</a:t>
            </a:fld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CD8021E-8A25-2887-0A3C-2E81AE339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87" r="72115"/>
          <a:stretch/>
        </p:blipFill>
        <p:spPr>
          <a:xfrm>
            <a:off x="179512" y="2959086"/>
            <a:ext cx="1145764" cy="211914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5102B3C-0CD6-8D6F-464B-12765EA42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34" r="2505"/>
          <a:stretch/>
        </p:blipFill>
        <p:spPr>
          <a:xfrm>
            <a:off x="1547664" y="2598298"/>
            <a:ext cx="3374534" cy="228520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58A64FD-6807-0657-71CA-5B482B9F8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190" y="2358268"/>
            <a:ext cx="4282782" cy="240969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8A0ACC6-FAF4-5616-4975-E98276CA0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946" y="1197137"/>
            <a:ext cx="3709510" cy="147033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CEBABC3D-3534-EF02-8C7A-6DD7511E3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382" y="836701"/>
            <a:ext cx="976192" cy="202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6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7E1B3C6C-8C59-8814-11E9-9BAFB66AF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223224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Nagy megtakarítás elérhető a közepes és nagyteljesítményű adóberendezéseink cseréjével.</a:t>
            </a:r>
          </a:p>
          <a:p>
            <a:r>
              <a:rPr lang="hu-HU" dirty="0"/>
              <a:t>Az adó gyártók számtalan hatékonyság növelő lehetőséget kínálnak:</a:t>
            </a:r>
          </a:p>
          <a:p>
            <a:pPr lvl="1"/>
            <a:r>
              <a:rPr lang="hu-HU" dirty="0"/>
              <a:t>Teljes adóra vetített hatásfok jelenleg: 40-</a:t>
            </a:r>
            <a:r>
              <a:rPr lang="en-US" dirty="0"/>
              <a:t>48% </a:t>
            </a:r>
            <a:r>
              <a:rPr lang="hu-HU" dirty="0"/>
              <a:t>UHF DVB T/T2 </a:t>
            </a:r>
            <a:r>
              <a:rPr lang="hu-HU" dirty="0" err="1"/>
              <a:t>mode</a:t>
            </a:r>
            <a:endParaRPr lang="hu-HU" dirty="0"/>
          </a:p>
          <a:p>
            <a:pPr lvl="1"/>
            <a:r>
              <a:rPr lang="hu-HU" dirty="0"/>
              <a:t>Ultra magas hatásfokú szélessávú </a:t>
            </a:r>
            <a:r>
              <a:rPr lang="hu-HU" dirty="0" err="1"/>
              <a:t>Doherty</a:t>
            </a:r>
            <a:r>
              <a:rPr lang="hu-HU" dirty="0"/>
              <a:t> végerősítők</a:t>
            </a:r>
          </a:p>
          <a:p>
            <a:pPr lvl="1"/>
            <a:r>
              <a:rPr lang="hu-HU" dirty="0"/>
              <a:t>Hatásfok monitoring, szabályozó funkciókkal.</a:t>
            </a:r>
          </a:p>
          <a:p>
            <a:pPr lvl="1"/>
            <a:r>
              <a:rPr lang="hu-HU" dirty="0"/>
              <a:t>Kis teljesítmény osztályban is elérhető a </a:t>
            </a:r>
            <a:r>
              <a:rPr lang="hu-HU" dirty="0" err="1"/>
              <a:t>Doherty</a:t>
            </a:r>
            <a:r>
              <a:rPr lang="hu-HU" dirty="0"/>
              <a:t> </a:t>
            </a:r>
            <a:r>
              <a:rPr lang="hu-HU" dirty="0" err="1"/>
              <a:t>technologíás</a:t>
            </a:r>
            <a:r>
              <a:rPr lang="hu-HU" dirty="0"/>
              <a:t> adóberendezések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2D4553A-FC46-1C99-616C-09535AB34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I. Megoldás új adók vásárlása!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AB5680E-EDE1-6AF9-AFC0-57DBDA7DD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D241FEB-5A2D-D14F-AD13-AF85B28412E0}"/>
              </a:ext>
            </a:extLst>
          </p:cNvPr>
          <p:cNvSpPr txBox="1"/>
          <p:nvPr/>
        </p:nvSpPr>
        <p:spPr>
          <a:xfrm>
            <a:off x="539552" y="314781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Az adóberendezések cseréjével 3,5GWh/év megtakarítás érhető el.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CF34091-1720-1D72-B94C-25FEC1F945EB}"/>
              </a:ext>
            </a:extLst>
          </p:cNvPr>
          <p:cNvSpPr txBox="1"/>
          <p:nvPr/>
        </p:nvSpPr>
        <p:spPr>
          <a:xfrm>
            <a:off x="539552" y="372387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Nagy adók =&gt; Nagy megtakarítás =&gt; Nagy beruházás igény </a:t>
            </a:r>
            <a:endParaRPr lang="hu-HU" dirty="0"/>
          </a:p>
          <a:p>
            <a:r>
              <a:rPr lang="hu-HU" dirty="0"/>
              <a:t>a csökkenő energia árak mellett, hosszabb idejű megtérülés.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55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51D5C0B2-6D2D-DC36-8BFC-2226FA936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55393"/>
            <a:ext cx="8229600" cy="1672341"/>
          </a:xfrm>
        </p:spPr>
        <p:txBody>
          <a:bodyPr>
            <a:normAutofit fontScale="47500" lnSpcReduction="20000"/>
          </a:bodyPr>
          <a:lstStyle/>
          <a:p>
            <a:r>
              <a:rPr lang="hu-HU" dirty="0">
                <a:latin typeface="LinotypeUnivers-330Light"/>
              </a:rPr>
              <a:t>Tudjuk növelni az adó hatásfokát, ha csökkentjük az adóberendezéseink végerősítőinek tápfeszültségét.</a:t>
            </a:r>
          </a:p>
          <a:p>
            <a:r>
              <a:rPr lang="hu-HU" dirty="0">
                <a:latin typeface="LinotypeUnivers-330Light"/>
              </a:rPr>
              <a:t>Ezzel az egyszerűen a csúcsokat levágva csökkentük a CF értékét.</a:t>
            </a:r>
          </a:p>
          <a:p>
            <a:r>
              <a:rPr lang="hu-HU" dirty="0">
                <a:latin typeface="LinotypeUnivers-330Light"/>
              </a:rPr>
              <a:t>Természetesen így a kimenő jelünk minőségi jellemzői romlani fognak (MER, </a:t>
            </a:r>
            <a:r>
              <a:rPr lang="hu-HU" dirty="0" err="1">
                <a:latin typeface="LinotypeUnivers-330Light"/>
              </a:rPr>
              <a:t>válcsíllapítás</a:t>
            </a:r>
            <a:r>
              <a:rPr lang="hu-HU" dirty="0">
                <a:latin typeface="LinotypeUnivers-330Light"/>
              </a:rPr>
              <a:t>)</a:t>
            </a:r>
          </a:p>
          <a:p>
            <a:r>
              <a:rPr lang="hu-HU" dirty="0">
                <a:latin typeface="LinotypeUnivers-330Light"/>
              </a:rPr>
              <a:t>Kompromisszumot kell keresnünk a minőségi jellemzők és az energiafelhasználás között*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201D450-F61F-E1DF-A7B3-BBA1F6B8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14948"/>
            <a:ext cx="8229600" cy="484594"/>
          </a:xfrm>
        </p:spPr>
        <p:txBody>
          <a:bodyPr>
            <a:normAutofit/>
          </a:bodyPr>
          <a:lstStyle/>
          <a:p>
            <a:r>
              <a:rPr lang="hu-HU" sz="2400" dirty="0"/>
              <a:t>PA feszültség csökkentés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14204EF-8E56-C2F9-0413-B6AF5182D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7</a:t>
            </a:fld>
            <a:endParaRPr lang="hu-HU" dirty="0"/>
          </a:p>
        </p:txBody>
      </p:sp>
      <p:pic>
        <p:nvPicPr>
          <p:cNvPr id="5" name="Tartalom helye 3">
            <a:extLst>
              <a:ext uri="{FF2B5EF4-FFF2-40B4-BE49-F238E27FC236}">
                <a16:creationId xmlns:a16="http://schemas.microsoft.com/office/drawing/2014/main" id="{2F876F6A-03D7-9AD2-9047-54F4090E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72" y="1923678"/>
            <a:ext cx="8050790" cy="220605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31D0F7E-B1C8-4C84-8188-BB64DCB1C311}"/>
              </a:ext>
            </a:extLst>
          </p:cNvPr>
          <p:cNvSpPr txBox="1"/>
          <p:nvPr/>
        </p:nvSpPr>
        <p:spPr>
          <a:xfrm>
            <a:off x="6156176" y="4097534"/>
            <a:ext cx="270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The next level of efficiency for broadcasting amplifiers (rohde-schwarz.com)</a:t>
            </a:r>
            <a:endParaRPr lang="hu-HU" sz="9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2678682-3504-0FD8-B6FA-1F21EC8125CA}"/>
              </a:ext>
            </a:extLst>
          </p:cNvPr>
          <p:cNvSpPr txBox="1"/>
          <p:nvPr/>
        </p:nvSpPr>
        <p:spPr>
          <a:xfrm>
            <a:off x="611560" y="4348037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1000" i="1" dirty="0"/>
          </a:p>
          <a:p>
            <a:r>
              <a:rPr lang="hu-HU" sz="1000" i="1" dirty="0"/>
              <a:t>*A mi esetünkben</a:t>
            </a:r>
            <a:r>
              <a:rPr lang="en-US" sz="1000" i="1" dirty="0"/>
              <a:t> </a:t>
            </a:r>
            <a:r>
              <a:rPr lang="hu-HU" sz="1000" i="1" dirty="0"/>
              <a:t>ezek a kompromisszumok 34dB-es MER illetve 37dB-es vállcsillapítás érték.</a:t>
            </a:r>
          </a:p>
        </p:txBody>
      </p:sp>
    </p:spTree>
    <p:extLst>
      <p:ext uri="{BB962C8B-B14F-4D97-AF65-F5344CB8AC3E}">
        <p14:creationId xmlns:p14="http://schemas.microsoft.com/office/powerpoint/2010/main" val="31852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54540C32-E7C0-45CC-8E99-BE0447EDA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6211"/>
            <a:ext cx="8229600" cy="3504690"/>
          </a:xfrm>
        </p:spPr>
        <p:txBody>
          <a:bodyPr/>
          <a:lstStyle/>
          <a:p>
            <a:r>
              <a:rPr lang="hu-HU" sz="1600" dirty="0"/>
              <a:t>Egy 3,5kW </a:t>
            </a:r>
            <a:r>
              <a:rPr lang="hu-HU" sz="1600" dirty="0" err="1"/>
              <a:t>os</a:t>
            </a:r>
            <a:r>
              <a:rPr lang="hu-HU" sz="1600" dirty="0"/>
              <a:t> névleges teljesítményen üzemelő adó esetén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71D2C5D1-4037-386C-04BF-8DCF228A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69"/>
            <a:ext cx="8229600" cy="449161"/>
          </a:xfrm>
        </p:spPr>
        <p:txBody>
          <a:bodyPr>
            <a:noAutofit/>
          </a:bodyPr>
          <a:lstStyle/>
          <a:p>
            <a:r>
              <a:rPr lang="hu-HU" sz="2800" dirty="0"/>
              <a:t>Mérési példa U</a:t>
            </a:r>
            <a:r>
              <a:rPr lang="hu-HU" sz="2800" baseline="-25000" dirty="0"/>
              <a:t>PA</a:t>
            </a:r>
            <a:r>
              <a:rPr lang="hu-HU" sz="2800" dirty="0"/>
              <a:t> csökkentésre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5F6F241-E003-5EF4-43B4-C5FFFD1CF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8</a:t>
            </a:fld>
            <a:endParaRPr lang="hu-HU" dirty="0"/>
          </a:p>
        </p:txBody>
      </p:sp>
      <p:pic>
        <p:nvPicPr>
          <p:cNvPr id="5" name="Tartalom helye 3">
            <a:extLst>
              <a:ext uri="{FF2B5EF4-FFF2-40B4-BE49-F238E27FC236}">
                <a16:creationId xmlns:a16="http://schemas.microsoft.com/office/drawing/2014/main" id="{CC33B5A1-57CC-5FDA-8EA7-D306DB6BF4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811" r="-2950" b="7493"/>
          <a:stretch/>
        </p:blipFill>
        <p:spPr>
          <a:xfrm>
            <a:off x="1692863" y="784434"/>
            <a:ext cx="2551613" cy="194112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8055BB5-9B24-D19E-F8B9-84DA886455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5" b="8845"/>
          <a:stretch/>
        </p:blipFill>
        <p:spPr>
          <a:xfrm>
            <a:off x="4157347" y="732540"/>
            <a:ext cx="2551613" cy="198164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0535E2B-1210-860F-DE42-1E093B69C6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0" b="9841"/>
          <a:stretch/>
        </p:blipFill>
        <p:spPr>
          <a:xfrm>
            <a:off x="6682109" y="865373"/>
            <a:ext cx="2446933" cy="184996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208690D-7605-D11D-00AA-E9972CFA7B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9" b="9899"/>
          <a:stretch/>
        </p:blipFill>
        <p:spPr>
          <a:xfrm>
            <a:off x="4078972" y="2837536"/>
            <a:ext cx="2569178" cy="193425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C8BA398-8D19-A8D7-2136-D606FB9D43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2" b="9241"/>
          <a:stretch/>
        </p:blipFill>
        <p:spPr>
          <a:xfrm>
            <a:off x="1625873" y="2830666"/>
            <a:ext cx="2531474" cy="194112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49C219A-1793-A73D-1270-111C48BA1A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3" b="9661"/>
          <a:stretch/>
        </p:blipFill>
        <p:spPr>
          <a:xfrm>
            <a:off x="6648150" y="2847018"/>
            <a:ext cx="2480892" cy="1899176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6CBCBCB5-BA3A-643D-E1C2-184C3F559947}"/>
              </a:ext>
            </a:extLst>
          </p:cNvPr>
          <p:cNvSpPr txBox="1"/>
          <p:nvPr/>
        </p:nvSpPr>
        <p:spPr>
          <a:xfrm>
            <a:off x="-28697" y="732871"/>
            <a:ext cx="189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U</a:t>
            </a:r>
            <a:r>
              <a:rPr lang="hu-HU" baseline="-25000" dirty="0"/>
              <a:t>PA</a:t>
            </a:r>
            <a:r>
              <a:rPr lang="hu-HU" dirty="0"/>
              <a:t>=100%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BC5F62A-9F55-B2AF-3991-405F6BF2ADE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8347"/>
          <a:stretch/>
        </p:blipFill>
        <p:spPr>
          <a:xfrm>
            <a:off x="-6169" y="1166030"/>
            <a:ext cx="1543441" cy="81296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2640C454-8876-FBA1-F302-AF69F47B56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169" y="3205888"/>
            <a:ext cx="1426990" cy="789167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C3CAE52D-B87F-9C73-9CCD-AC95C3285653}"/>
              </a:ext>
            </a:extLst>
          </p:cNvPr>
          <p:cNvSpPr txBox="1"/>
          <p:nvPr/>
        </p:nvSpPr>
        <p:spPr>
          <a:xfrm>
            <a:off x="-74304" y="2824395"/>
            <a:ext cx="189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U</a:t>
            </a:r>
            <a:r>
              <a:rPr lang="hu-HU" baseline="-25000" dirty="0"/>
              <a:t>PA</a:t>
            </a:r>
            <a:r>
              <a:rPr lang="hu-HU" dirty="0"/>
              <a:t>=90%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1322DC87-6BB3-F47B-91B6-907FCE237147}"/>
              </a:ext>
            </a:extLst>
          </p:cNvPr>
          <p:cNvSpPr txBox="1"/>
          <p:nvPr/>
        </p:nvSpPr>
        <p:spPr>
          <a:xfrm>
            <a:off x="-6169" y="2077833"/>
            <a:ext cx="216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FF0000"/>
                </a:solidFill>
              </a:rPr>
              <a:t>Eff</a:t>
            </a:r>
            <a:r>
              <a:rPr lang="hu-HU" dirty="0">
                <a:solidFill>
                  <a:srgbClr val="FF0000"/>
                </a:solidFill>
              </a:rPr>
              <a:t>: 34,4%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1AC28E12-7DB1-74D2-4B63-329C5DD7D1A5}"/>
              </a:ext>
            </a:extLst>
          </p:cNvPr>
          <p:cNvSpPr txBox="1"/>
          <p:nvPr/>
        </p:nvSpPr>
        <p:spPr>
          <a:xfrm>
            <a:off x="-62017" y="4019740"/>
            <a:ext cx="216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FF0000"/>
                </a:solidFill>
              </a:rPr>
              <a:t>Eff</a:t>
            </a:r>
            <a:r>
              <a:rPr lang="hu-HU" dirty="0">
                <a:solidFill>
                  <a:srgbClr val="FF0000"/>
                </a:solidFill>
              </a:rPr>
              <a:t>: 37,3%</a:t>
            </a:r>
          </a:p>
        </p:txBody>
      </p:sp>
    </p:spTree>
    <p:extLst>
      <p:ext uri="{BB962C8B-B14F-4D97-AF65-F5344CB8AC3E}">
        <p14:creationId xmlns:p14="http://schemas.microsoft.com/office/powerpoint/2010/main" val="15685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D751A865-3180-70A5-4125-186CD584F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u-HU" dirty="0"/>
              <a:t>A második frekvencia elhagyást követően 200MWh megtakarítás</a:t>
            </a:r>
          </a:p>
          <a:p>
            <a:r>
              <a:rPr lang="hu-HU" dirty="0"/>
              <a:t>Hátránya:</a:t>
            </a:r>
          </a:p>
          <a:p>
            <a:pPr lvl="1"/>
            <a:r>
              <a:rPr lang="hu-HU" dirty="0"/>
              <a:t>Nem minden berendezés típusnál állítható</a:t>
            </a:r>
          </a:p>
          <a:p>
            <a:pPr lvl="1"/>
            <a:r>
              <a:rPr lang="hu-HU" dirty="0"/>
              <a:t>Közepes telj osztály esetén nem használjuk ezt a módszert</a:t>
            </a:r>
          </a:p>
          <a:p>
            <a:r>
              <a:rPr lang="hu-HU" dirty="0"/>
              <a:t>Előnye:</a:t>
            </a:r>
          </a:p>
          <a:p>
            <a:pPr lvl="1"/>
            <a:r>
              <a:rPr lang="hu-HU" dirty="0"/>
              <a:t>Hagyományos és </a:t>
            </a:r>
            <a:r>
              <a:rPr lang="hu-HU" dirty="0" err="1"/>
              <a:t>Doherty</a:t>
            </a:r>
            <a:r>
              <a:rPr lang="hu-HU" dirty="0"/>
              <a:t>-s adó esetén is elvégezhető</a:t>
            </a:r>
          </a:p>
          <a:p>
            <a:pPr lvl="1"/>
            <a:r>
              <a:rPr lang="hu-HU" b="1" dirty="0"/>
              <a:t>Nincs beruházás igénye!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További tapasztalat: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Dividend</a:t>
            </a:r>
            <a:r>
              <a:rPr lang="hu-HU" dirty="0"/>
              <a:t> II-es projekt alatt néhány adóberendezés esetén szükségessé vált a meghajtók cseréje az új T2-es üzemmód miatt.</a:t>
            </a:r>
          </a:p>
          <a:p>
            <a:pPr lvl="1"/>
            <a:r>
              <a:rPr lang="hu-HU" dirty="0"/>
              <a:t>Az új meghajtók jobb </a:t>
            </a:r>
            <a:r>
              <a:rPr lang="hu-HU" dirty="0" err="1"/>
              <a:t>precorrekciós</a:t>
            </a:r>
            <a:r>
              <a:rPr lang="hu-HU" dirty="0"/>
              <a:t> algoritmussal rendelkeznek, így jobb minőségi jellemzőkkel rendelkező jelet állítottak elő.</a:t>
            </a:r>
          </a:p>
          <a:p>
            <a:pPr lvl="1"/>
            <a:r>
              <a:rPr lang="hu-HU" dirty="0"/>
              <a:t>Új meghajtóval a PA tápfeszültséget csökkentve 2,3%-kal jobb hatásfokot lehet elérni mint az eredeti meghajtójával.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4751E0A-6ED4-325A-2BCB-89F57EA8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II. Megoldás </a:t>
            </a:r>
            <a:r>
              <a:rPr lang="hu-HU" dirty="0"/>
              <a:t>U</a:t>
            </a:r>
            <a:r>
              <a:rPr lang="hu-HU" baseline="-25000" dirty="0"/>
              <a:t>PA</a:t>
            </a:r>
            <a:r>
              <a:rPr lang="hu-HU" dirty="0"/>
              <a:t> csökkentés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3AE91FB-46AD-C4FA-5F89-CB61870FC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9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0D4077A-9ADA-4A6E-1EB0-B12BFC9CE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200151"/>
            <a:ext cx="1584176" cy="17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0417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io_sablon_16-9">
  <a:themeElements>
    <a:clrScheme name="Egyéni 2. séma">
      <a:dk1>
        <a:sysClr val="windowText" lastClr="000000"/>
      </a:dk1>
      <a:lt1>
        <a:sysClr val="window" lastClr="FFFFFF"/>
      </a:lt1>
      <a:dk2>
        <a:srgbClr val="FF0000"/>
      </a:dk2>
      <a:lt2>
        <a:srgbClr val="EEECE1"/>
      </a:lt2>
      <a:accent1>
        <a:srgbClr val="9BBB59"/>
      </a:accent1>
      <a:accent2>
        <a:srgbClr val="EBF1DD"/>
      </a:accent2>
      <a:accent3>
        <a:srgbClr val="D7E3BC"/>
      </a:accent3>
      <a:accent4>
        <a:srgbClr val="C3D69B"/>
      </a:accent4>
      <a:accent5>
        <a:srgbClr val="76923C"/>
      </a:accent5>
      <a:accent6>
        <a:srgbClr val="4F6128"/>
      </a:accent6>
      <a:hlink>
        <a:srgbClr val="FF0000"/>
      </a:hlink>
      <a:folHlink>
        <a:srgbClr val="4F6128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834947BB542394DA13CA0AB445C4A65" ma:contentTypeVersion="18" ma:contentTypeDescription="Új dokumentum létrehozása." ma:contentTypeScope="" ma:versionID="ba13c91a008278c599c93b8c105f6373">
  <xsd:schema xmlns:xsd="http://www.w3.org/2001/XMLSchema" xmlns:xs="http://www.w3.org/2001/XMLSchema" xmlns:p="http://schemas.microsoft.com/office/2006/metadata/properties" xmlns:ns2="f12bfab7-f74c-46c9-b4ad-6f2de1b0c91b" xmlns:ns3="ca01fc4b-f33b-4b93-b663-f546fac1b7a2" targetNamespace="http://schemas.microsoft.com/office/2006/metadata/properties" ma:root="true" ma:fieldsID="c57059d7dbdb81498ce0c13df6cca538" ns2:_="" ns3:_="">
    <xsd:import namespace="f12bfab7-f74c-46c9-b4ad-6f2de1b0c91b"/>
    <xsd:import namespace="ca01fc4b-f33b-4b93-b663-f546fac1b7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bfab7-f74c-46c9-b4ad-6f2de1b0c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3d9ff174-9c06-408e-b0e6-077b1b4540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1fc4b-f33b-4b93-b663-f546fac1b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92f5ca-e869-46b0-b763-8ac66a898fc9}" ma:internalName="TaxCatchAll" ma:showField="CatchAllData" ma:web="ca01fc4b-f33b-4b93-b663-f546fac1b7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01fc4b-f33b-4b93-b663-f546fac1b7a2" xsi:nil="true"/>
    <lcf76f155ced4ddcb4097134ff3c332f xmlns="f12bfab7-f74c-46c9-b4ad-6f2de1b0c91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88804-C0C8-4766-9B29-F160968B4F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7A4059-1D23-4B30-8ED0-281FEC2C1728}"/>
</file>

<file path=customXml/itemProps3.xml><?xml version="1.0" encoding="utf-8"?>
<ds:datastoreItem xmlns:ds="http://schemas.openxmlformats.org/officeDocument/2006/customXml" ds:itemID="{D2CFF5DE-C39A-4AFF-9CE7-06E2F0C4E81F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366fbd2f-8c13-49a5-b6e4-48063564f6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25294</TotalTime>
  <Words>551</Words>
  <Application>Microsoft Office PowerPoint</Application>
  <PresentationFormat>Diavetítés a képernyőre (16:9 oldalarány)</PresentationFormat>
  <Paragraphs>99</Paragraphs>
  <Slides>10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LinotypeUnivers-330Light</vt:lpstr>
      <vt:lpstr>Prezentacio_sablon_16-9</vt:lpstr>
      <vt:lpstr>Energia megtakarítási lehetőségek az Antenna Hungária DTT hálózataiban</vt:lpstr>
      <vt:lpstr>AH DTT hálózat áttekintése</vt:lpstr>
      <vt:lpstr>PA üzemmód szerint</vt:lpstr>
      <vt:lpstr>AB Class PA     vs     Doherty PA</vt:lpstr>
      <vt:lpstr>Piacon körbenézve</vt:lpstr>
      <vt:lpstr>I. Megoldás új adók vásárlása!</vt:lpstr>
      <vt:lpstr>PA feszültség csökkentés</vt:lpstr>
      <vt:lpstr>Mérési példa UPA csökkentésre</vt:lpstr>
      <vt:lpstr>II. Megoldás UPA csökkentés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Tóth Emese (AH/Petzval)</dc:creator>
  <cp:lastModifiedBy>Csősz Jenő</cp:lastModifiedBy>
  <cp:revision>18</cp:revision>
  <dcterms:created xsi:type="dcterms:W3CDTF">2014-07-09T13:27:44Z</dcterms:created>
  <dcterms:modified xsi:type="dcterms:W3CDTF">2024-04-25T05:53:11Z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0x010100A3EB0AB22627474DA626ED05E174B57E</vt:lpwstr>
  </property>
  <property fmtid="{D5CDD505-2E9C-101B-9397-08002B2CF9AE}" pid="3" name="Order">
    <vt:r8>800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