
<file path=[Content_Types].xml><?xml version="1.0" encoding="utf-8"?>
<Types xmlns="http://schemas.openxmlformats.org/package/2006/content-types">
  <Default Extension="png" ContentType="image/png"/>
  <Default Extension="jpg&amp;ehk=LxVBUOVlIL7gdewrTf7Rcw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7" r:id="rId4"/>
    <p:sldId id="275" r:id="rId5"/>
    <p:sldId id="274" r:id="rId6"/>
    <p:sldId id="276" r:id="rId7"/>
    <p:sldId id="277" r:id="rId8"/>
    <p:sldId id="284" r:id="rId9"/>
    <p:sldId id="278" r:id="rId10"/>
    <p:sldId id="259" r:id="rId11"/>
    <p:sldId id="261" r:id="rId12"/>
    <p:sldId id="260" r:id="rId13"/>
    <p:sldId id="279" r:id="rId14"/>
    <p:sldId id="272" r:id="rId15"/>
    <p:sldId id="271" r:id="rId16"/>
    <p:sldId id="263" r:id="rId17"/>
    <p:sldId id="289" r:id="rId18"/>
    <p:sldId id="280" r:id="rId19"/>
    <p:sldId id="286" r:id="rId20"/>
    <p:sldId id="281" r:id="rId21"/>
    <p:sldId id="282" r:id="rId22"/>
    <p:sldId id="262" r:id="rId23"/>
    <p:sldId id="283" r:id="rId24"/>
    <p:sldId id="285" r:id="rId25"/>
    <p:sldId id="264" r:id="rId26"/>
    <p:sldId id="265" r:id="rId27"/>
    <p:sldId id="273" r:id="rId28"/>
    <p:sldId id="270" r:id="rId29"/>
    <p:sldId id="267" r:id="rId30"/>
    <p:sldId id="288" r:id="rId31"/>
    <p:sldId id="26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LxVBUOVlIL7gdewrTf7Rcw&amp;r=0&amp;pid=OfficeInsert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Certificate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err="1"/>
              <a:t>What</a:t>
            </a:r>
            <a:r>
              <a:rPr lang="hu-HU" b="1" dirty="0"/>
              <a:t> is </a:t>
            </a:r>
            <a:r>
              <a:rPr lang="hu-HU" b="1" dirty="0" err="1"/>
              <a:t>Interesting</a:t>
            </a:r>
            <a:r>
              <a:rPr lang="hu-HU" b="1" dirty="0"/>
              <a:t> in </a:t>
            </a:r>
            <a:r>
              <a:rPr lang="hu-HU" b="1" dirty="0" err="1"/>
              <a:t>the</a:t>
            </a:r>
            <a:r>
              <a:rPr lang="hu-HU" b="1" dirty="0"/>
              <a:t> CCSP </a:t>
            </a:r>
            <a:r>
              <a:rPr lang="hu-HU" b="1" dirty="0" err="1"/>
              <a:t>certification</a:t>
            </a:r>
            <a:r>
              <a:rPr lang="hu-HU" b="1" dirty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787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meaning</a:t>
            </a:r>
            <a:r>
              <a:rPr lang="hu-HU" dirty="0"/>
              <a:t> of </a:t>
            </a:r>
            <a:r>
              <a:rPr lang="hu-HU" dirty="0" err="1"/>
              <a:t>cloud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on-demand self-service,</a:t>
            </a:r>
            <a:endParaRPr lang="hu-HU" dirty="0"/>
          </a:p>
          <a:p>
            <a:r>
              <a:rPr lang="en-US" dirty="0"/>
              <a:t>broad network access,</a:t>
            </a:r>
            <a:endParaRPr lang="hu-HU" dirty="0"/>
          </a:p>
          <a:p>
            <a:r>
              <a:rPr lang="en-US" dirty="0"/>
              <a:t>resource pooling,</a:t>
            </a:r>
            <a:endParaRPr lang="hu-HU" dirty="0"/>
          </a:p>
          <a:p>
            <a:r>
              <a:rPr lang="en-US" dirty="0"/>
              <a:t>rapid elasticity or expansion,</a:t>
            </a:r>
            <a:endParaRPr lang="hu-HU" dirty="0"/>
          </a:p>
          <a:p>
            <a:r>
              <a:rPr lang="en-US" dirty="0"/>
              <a:t>measured service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67" y="0"/>
            <a:ext cx="6773334" cy="66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7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"service models"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Software, </a:t>
            </a:r>
            <a:endParaRPr lang="hu-HU" dirty="0"/>
          </a:p>
          <a:p>
            <a:r>
              <a:rPr lang="en-US" dirty="0"/>
              <a:t>Platform</a:t>
            </a:r>
            <a:r>
              <a:rPr lang="hu-HU" dirty="0"/>
              <a:t>,</a:t>
            </a:r>
          </a:p>
          <a:p>
            <a:r>
              <a:rPr lang="en-US" dirty="0"/>
              <a:t>Infrastructure</a:t>
            </a:r>
            <a:endParaRPr lang="hu-HU" dirty="0"/>
          </a:p>
        </p:txBody>
      </p:sp>
      <p:pic>
        <p:nvPicPr>
          <p:cNvPr id="2050" name="Picture 2" descr="Image result for iaas paas s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5" y="3441326"/>
            <a:ext cx="6068494" cy="28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anusoftware.com/wp-content/uploads/Cloud-Difference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6" y="2077222"/>
            <a:ext cx="8500533" cy="47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6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"deployment models"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Private, </a:t>
            </a:r>
            <a:endParaRPr lang="hu-HU" dirty="0"/>
          </a:p>
          <a:p>
            <a:r>
              <a:rPr lang="en-US" dirty="0"/>
              <a:t>Public</a:t>
            </a:r>
            <a:r>
              <a:rPr lang="hu-HU" dirty="0"/>
              <a:t>,</a:t>
            </a:r>
          </a:p>
          <a:p>
            <a:r>
              <a:rPr lang="en-US" dirty="0"/>
              <a:t>Community, </a:t>
            </a:r>
            <a:endParaRPr lang="hu-HU" dirty="0"/>
          </a:p>
          <a:p>
            <a:r>
              <a:rPr lang="en-US" dirty="0"/>
              <a:t>Hybrid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7760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76B277-74EE-4A34-AC7E-7CCE14F3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 2:</a:t>
            </a:r>
            <a:br>
              <a:rPr lang="en-GB" dirty="0"/>
            </a:br>
            <a:r>
              <a:rPr lang="en-GB" dirty="0"/>
              <a:t>Cloud Data Security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653C85-D530-4ACE-B4A5-AB081DE7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113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Cloud Data Lifecycle</a:t>
            </a:r>
            <a:endParaRPr lang="hu-HU" dirty="0"/>
          </a:p>
          <a:p>
            <a:r>
              <a:rPr lang="en-GB" dirty="0"/>
              <a:t>Cloud Data Storage Architectures</a:t>
            </a:r>
            <a:endParaRPr lang="hu-HU" dirty="0"/>
          </a:p>
          <a:p>
            <a:r>
              <a:rPr lang="en-GB" dirty="0"/>
              <a:t>Data Security Strategies</a:t>
            </a:r>
            <a:endParaRPr lang="hu-HU" dirty="0"/>
          </a:p>
          <a:p>
            <a:r>
              <a:rPr lang="en-GB" dirty="0"/>
              <a:t>Data Discovery and Classification</a:t>
            </a:r>
            <a:endParaRPr lang="hu-HU" dirty="0"/>
          </a:p>
          <a:p>
            <a:r>
              <a:rPr lang="en-GB" dirty="0"/>
              <a:t>Design and Implement Relevant Jurisdictional Data Protections for Personally Identifiable</a:t>
            </a:r>
            <a:r>
              <a:rPr lang="hu-HU" dirty="0"/>
              <a:t> </a:t>
            </a:r>
            <a:r>
              <a:rPr lang="en-GB" dirty="0"/>
              <a:t>Information (PII)</a:t>
            </a:r>
            <a:endParaRPr lang="hu-HU" dirty="0"/>
          </a:p>
          <a:p>
            <a:r>
              <a:rPr lang="en-GB" dirty="0"/>
              <a:t>Data Rights Management</a:t>
            </a:r>
            <a:endParaRPr lang="hu-HU" dirty="0"/>
          </a:p>
          <a:p>
            <a:r>
              <a:rPr lang="en-GB" dirty="0"/>
              <a:t>Data Retention, Deletion, and Archiving Policies</a:t>
            </a:r>
            <a:endParaRPr lang="hu-HU" dirty="0"/>
          </a:p>
          <a:p>
            <a:r>
              <a:rPr lang="en-GB" dirty="0"/>
              <a:t>Auditability, Traceability and Accountability of Data Events</a:t>
            </a:r>
          </a:p>
        </p:txBody>
      </p:sp>
    </p:spTree>
    <p:extLst>
      <p:ext uri="{BB962C8B-B14F-4D97-AF65-F5344CB8AC3E}">
        <p14:creationId xmlns:p14="http://schemas.microsoft.com/office/powerpoint/2010/main" val="397073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Moving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cloud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CRM</a:t>
            </a:r>
          </a:p>
          <a:p>
            <a:pPr lvl="1"/>
            <a:r>
              <a:rPr lang="hu-HU" dirty="0"/>
              <a:t>Customer </a:t>
            </a:r>
            <a:r>
              <a:rPr lang="hu-HU" dirty="0" err="1"/>
              <a:t>database</a:t>
            </a:r>
            <a:endParaRPr lang="hu-HU" dirty="0"/>
          </a:p>
          <a:p>
            <a:pPr lvl="1"/>
            <a:r>
              <a:rPr lang="hu-HU" dirty="0" err="1"/>
              <a:t>Scheduler</a:t>
            </a:r>
            <a:endParaRPr lang="hu-HU" dirty="0"/>
          </a:p>
          <a:p>
            <a:pPr lvl="1"/>
            <a:r>
              <a:rPr lang="hu-HU" dirty="0"/>
              <a:t>Financial </a:t>
            </a:r>
            <a:r>
              <a:rPr lang="hu-HU" dirty="0" err="1"/>
              <a:t>data</a:t>
            </a:r>
            <a:endParaRPr lang="hu-HU" dirty="0"/>
          </a:p>
          <a:p>
            <a:r>
              <a:rPr lang="hu-HU" dirty="0"/>
              <a:t>Project management</a:t>
            </a:r>
          </a:p>
          <a:p>
            <a:pPr lvl="1"/>
            <a:r>
              <a:rPr lang="hu-HU" dirty="0" err="1"/>
              <a:t>Subcontractors</a:t>
            </a:r>
            <a:endParaRPr lang="hu-HU" dirty="0"/>
          </a:p>
          <a:p>
            <a:pPr lvl="1"/>
            <a:r>
              <a:rPr lang="hu-HU" dirty="0"/>
              <a:t>Time management</a:t>
            </a:r>
          </a:p>
          <a:p>
            <a:pPr lvl="1"/>
            <a:r>
              <a:rPr lang="hu-HU" dirty="0" err="1"/>
              <a:t>Calculations</a:t>
            </a:r>
            <a:endParaRPr lang="hu-HU" dirty="0"/>
          </a:p>
          <a:p>
            <a:pPr lvl="1"/>
            <a:endParaRPr lang="en-GB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Design </a:t>
            </a:r>
            <a:r>
              <a:rPr lang="hu-HU" dirty="0" err="1"/>
              <a:t>documents</a:t>
            </a:r>
            <a:endParaRPr lang="hu-HU" dirty="0"/>
          </a:p>
          <a:p>
            <a:pPr lvl="1"/>
            <a:r>
              <a:rPr lang="hu-HU" dirty="0" err="1"/>
              <a:t>Schematics</a:t>
            </a:r>
            <a:endParaRPr lang="hu-HU" dirty="0"/>
          </a:p>
          <a:p>
            <a:pPr lvl="1"/>
            <a:r>
              <a:rPr lang="hu-HU" dirty="0" err="1"/>
              <a:t>Mechanical</a:t>
            </a:r>
            <a:r>
              <a:rPr lang="hu-HU" dirty="0"/>
              <a:t> </a:t>
            </a:r>
            <a:r>
              <a:rPr lang="hu-HU" dirty="0" err="1"/>
              <a:t>drawings</a:t>
            </a:r>
            <a:endParaRPr lang="hu-HU" dirty="0"/>
          </a:p>
          <a:p>
            <a:pPr lvl="1"/>
            <a:r>
              <a:rPr lang="hu-HU" dirty="0"/>
              <a:t>Software</a:t>
            </a:r>
          </a:p>
          <a:p>
            <a:pPr lvl="1"/>
            <a:r>
              <a:rPr lang="hu-HU" dirty="0"/>
              <a:t>Network </a:t>
            </a:r>
            <a:r>
              <a:rPr lang="hu-HU" dirty="0" err="1"/>
              <a:t>diagrams</a:t>
            </a:r>
            <a:endParaRPr lang="hu-HU" dirty="0"/>
          </a:p>
          <a:p>
            <a:r>
              <a:rPr lang="hu-HU" dirty="0" err="1"/>
              <a:t>Bookkeeping</a:t>
            </a:r>
            <a:endParaRPr lang="hu-HU" dirty="0"/>
          </a:p>
          <a:p>
            <a:pPr lvl="1"/>
            <a:r>
              <a:rPr lang="hu-HU" dirty="0" err="1"/>
              <a:t>Tax</a:t>
            </a:r>
            <a:r>
              <a:rPr lang="hu-HU" dirty="0"/>
              <a:t> </a:t>
            </a:r>
            <a:r>
              <a:rPr lang="hu-HU" dirty="0" err="1"/>
              <a:t>forms</a:t>
            </a:r>
            <a:endParaRPr lang="hu-HU" dirty="0"/>
          </a:p>
          <a:p>
            <a:pPr lvl="1"/>
            <a:r>
              <a:rPr lang="hu-HU" dirty="0" err="1"/>
              <a:t>Invoices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15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Changes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Cloud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Where</a:t>
            </a:r>
            <a:r>
              <a:rPr lang="hu-HU" dirty="0"/>
              <a:t> is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?</a:t>
            </a:r>
          </a:p>
          <a:p>
            <a:r>
              <a:rPr lang="hu-HU" dirty="0" err="1"/>
              <a:t>Where</a:t>
            </a:r>
            <a:r>
              <a:rPr lang="hu-HU" dirty="0"/>
              <a:t> is </a:t>
            </a:r>
            <a:r>
              <a:rPr lang="hu-HU" dirty="0" err="1"/>
              <a:t>my</a:t>
            </a:r>
            <a:r>
              <a:rPr lang="hu-HU" dirty="0"/>
              <a:t> backup?</a:t>
            </a:r>
          </a:p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I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systems</a:t>
            </a:r>
            <a:r>
              <a:rPr lang="hu-HU" dirty="0"/>
              <a:t>?</a:t>
            </a:r>
          </a:p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I </a:t>
            </a:r>
            <a:r>
              <a:rPr lang="hu-HU" dirty="0" err="1"/>
              <a:t>secure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systems</a:t>
            </a:r>
            <a:r>
              <a:rPr lang="hu-HU" dirty="0"/>
              <a:t>?</a:t>
            </a:r>
          </a:p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I </a:t>
            </a:r>
            <a:r>
              <a:rPr lang="hu-HU" dirty="0" err="1"/>
              <a:t>delete</a:t>
            </a:r>
            <a:r>
              <a:rPr lang="hu-HU" dirty="0"/>
              <a:t> </a:t>
            </a:r>
            <a:r>
              <a:rPr lang="hu-HU" dirty="0" err="1"/>
              <a:t>my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156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Risks</a:t>
            </a:r>
            <a:r>
              <a:rPr lang="hu-HU" dirty="0"/>
              <a:t> shifted and </a:t>
            </a:r>
            <a:r>
              <a:rPr lang="hu-HU" dirty="0" err="1"/>
              <a:t>changed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/>
              <a:t>Assets</a:t>
            </a:r>
            <a:endParaRPr lang="hu-HU" sz="2800" dirty="0"/>
          </a:p>
          <a:p>
            <a:pPr lvl="1"/>
            <a:r>
              <a:rPr lang="hu-HU" sz="2400" dirty="0" err="1"/>
              <a:t>Who</a:t>
            </a:r>
            <a:r>
              <a:rPr lang="hu-HU" sz="2400" dirty="0"/>
              <a:t> </a:t>
            </a:r>
            <a:r>
              <a:rPr lang="hu-HU" sz="2400" dirty="0" err="1"/>
              <a:t>owns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asset</a:t>
            </a:r>
            <a:r>
              <a:rPr lang="hu-HU" sz="2400" dirty="0"/>
              <a:t>?</a:t>
            </a:r>
          </a:p>
          <a:p>
            <a:pPr lvl="1"/>
            <a:r>
              <a:rPr lang="hu-HU" sz="2400" dirty="0" err="1"/>
              <a:t>Who</a:t>
            </a:r>
            <a:r>
              <a:rPr lang="hu-HU" sz="2400" dirty="0"/>
              <a:t> is </a:t>
            </a:r>
            <a:r>
              <a:rPr lang="hu-HU" sz="2400" dirty="0" err="1"/>
              <a:t>responsible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hu-HU" sz="2400" dirty="0" err="1"/>
              <a:t>asset</a:t>
            </a:r>
            <a:r>
              <a:rPr lang="hu-HU" sz="2400" dirty="0"/>
              <a:t>?</a:t>
            </a:r>
          </a:p>
          <a:p>
            <a:pPr lvl="1"/>
            <a:r>
              <a:rPr lang="hu-HU" sz="2400" dirty="0" err="1"/>
              <a:t>What</a:t>
            </a:r>
            <a:r>
              <a:rPr lang="hu-HU" sz="2400" dirty="0"/>
              <a:t> </a:t>
            </a:r>
            <a:r>
              <a:rPr lang="hu-HU" sz="2400" dirty="0" err="1"/>
              <a:t>asset</a:t>
            </a:r>
            <a:r>
              <a:rPr lang="hu-HU" sz="2400" dirty="0"/>
              <a:t>?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65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"service models"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Software, </a:t>
            </a:r>
            <a:endParaRPr lang="hu-HU" dirty="0"/>
          </a:p>
          <a:p>
            <a:r>
              <a:rPr lang="en-US" dirty="0"/>
              <a:t>Platform</a:t>
            </a:r>
            <a:r>
              <a:rPr lang="hu-HU" dirty="0"/>
              <a:t>,</a:t>
            </a:r>
          </a:p>
          <a:p>
            <a:r>
              <a:rPr lang="en-US" dirty="0"/>
              <a:t>Infrastructure</a:t>
            </a:r>
            <a:endParaRPr lang="hu-HU" dirty="0"/>
          </a:p>
        </p:txBody>
      </p:sp>
      <p:pic>
        <p:nvPicPr>
          <p:cNvPr id="2050" name="Picture 2" descr="Image result for iaas paas sa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5" y="3441326"/>
            <a:ext cx="6068494" cy="28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anusoftware.com/wp-content/uploads/Cloud-Difference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6" y="2077222"/>
            <a:ext cx="8500533" cy="47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84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BE18A8-9864-425B-9BF6-F30BB5C6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Domain 3:</a:t>
            </a:r>
            <a:br>
              <a:rPr lang="en-GB" dirty="0"/>
            </a:br>
            <a:r>
              <a:rPr lang="en-GB" dirty="0"/>
              <a:t>Cloud Platform and Infrastructure</a:t>
            </a:r>
            <a:br>
              <a:rPr lang="en-GB" dirty="0"/>
            </a:br>
            <a:r>
              <a:rPr lang="en-GB" dirty="0"/>
              <a:t>Security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98D012-E585-464A-B5A8-9970C0557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Cloud Infrastructure Components</a:t>
            </a:r>
            <a:endParaRPr lang="hu-HU" dirty="0"/>
          </a:p>
          <a:p>
            <a:r>
              <a:rPr lang="en-GB" dirty="0"/>
              <a:t>Risks Associated to Cloud Infrastructure</a:t>
            </a:r>
            <a:endParaRPr lang="hu-HU" dirty="0"/>
          </a:p>
          <a:p>
            <a:r>
              <a:rPr lang="en-GB" dirty="0"/>
              <a:t>Design and Plan Security Controls</a:t>
            </a:r>
            <a:endParaRPr lang="hu-HU" dirty="0"/>
          </a:p>
          <a:p>
            <a:r>
              <a:rPr lang="en-GB" dirty="0"/>
              <a:t>Plan Disaster Recovery and Business Continuity Management</a:t>
            </a:r>
          </a:p>
        </p:txBody>
      </p:sp>
    </p:spTree>
    <p:extLst>
      <p:ext uri="{BB962C8B-B14F-4D97-AF65-F5344CB8AC3E}">
        <p14:creationId xmlns:p14="http://schemas.microsoft.com/office/powerpoint/2010/main" val="320037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A321EC-606E-4BA3-B4DB-0ACEBCE1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Layered</a:t>
            </a:r>
            <a:r>
              <a:rPr lang="hu-HU" dirty="0"/>
              <a:t> </a:t>
            </a:r>
            <a:r>
              <a:rPr lang="hu-HU" dirty="0" err="1"/>
              <a:t>Security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9EE9CC-0466-430C-9EA9-5FE994850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/>
              <a:t>Phisical</a:t>
            </a:r>
            <a:r>
              <a:rPr lang="hu-HU" sz="2800" dirty="0"/>
              <a:t> </a:t>
            </a:r>
            <a:r>
              <a:rPr lang="hu-HU" sz="2800" dirty="0" err="1"/>
              <a:t>Layer</a:t>
            </a:r>
            <a:endParaRPr lang="hu-HU" sz="2800" dirty="0"/>
          </a:p>
          <a:p>
            <a:pPr lvl="1"/>
            <a:r>
              <a:rPr lang="hu-HU" sz="2400" dirty="0" err="1"/>
              <a:t>Cabling</a:t>
            </a:r>
            <a:endParaRPr lang="hu-HU" sz="2400" dirty="0"/>
          </a:p>
          <a:p>
            <a:pPr lvl="1"/>
            <a:r>
              <a:rPr lang="hu-HU" sz="2400" dirty="0" err="1"/>
              <a:t>Services</a:t>
            </a:r>
            <a:endParaRPr lang="hu-HU" sz="2400" dirty="0"/>
          </a:p>
          <a:p>
            <a:pPr lvl="1"/>
            <a:r>
              <a:rPr lang="hu-HU" sz="2400" dirty="0" err="1"/>
              <a:t>Power</a:t>
            </a:r>
            <a:endParaRPr lang="hu-HU" sz="2400" dirty="0"/>
          </a:p>
          <a:p>
            <a:pPr lvl="1"/>
            <a:r>
              <a:rPr lang="hu-HU" sz="2400" dirty="0"/>
              <a:t>HVAC</a:t>
            </a:r>
          </a:p>
          <a:p>
            <a:pPr lvl="1"/>
            <a:r>
              <a:rPr lang="hu-HU" sz="2400" dirty="0" err="1"/>
              <a:t>Emergency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786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INtroduction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György Kollár</a:t>
            </a:r>
          </a:p>
          <a:p>
            <a:pPr lvl="1"/>
            <a:r>
              <a:rPr lang="hu-HU" dirty="0" err="1"/>
              <a:t>Electrical</a:t>
            </a:r>
            <a:r>
              <a:rPr lang="hu-HU" dirty="0"/>
              <a:t> </a:t>
            </a:r>
            <a:r>
              <a:rPr lang="hu-HU" dirty="0" err="1"/>
              <a:t>Engineer</a:t>
            </a:r>
            <a:r>
              <a:rPr lang="hu-HU" dirty="0"/>
              <a:t>, (Old </a:t>
            </a:r>
            <a:r>
              <a:rPr lang="hu-HU" dirty="0" err="1"/>
              <a:t>School</a:t>
            </a:r>
            <a:r>
              <a:rPr lang="hu-HU" dirty="0"/>
              <a:t> </a:t>
            </a:r>
            <a:r>
              <a:rPr lang="hu-HU" dirty="0" err="1"/>
              <a:t>Informatics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Small</a:t>
            </a:r>
            <a:r>
              <a:rPr lang="hu-HU" dirty="0"/>
              <a:t> Business </a:t>
            </a:r>
            <a:r>
              <a:rPr lang="hu-HU" dirty="0" err="1"/>
              <a:t>Owner</a:t>
            </a:r>
            <a:endParaRPr lang="hu-HU" dirty="0"/>
          </a:p>
          <a:p>
            <a:pPr lvl="1"/>
            <a:r>
              <a:rPr lang="hu-HU" dirty="0" err="1"/>
              <a:t>Technical</a:t>
            </a:r>
            <a:r>
              <a:rPr lang="hu-HU" dirty="0"/>
              <a:t> </a:t>
            </a:r>
            <a:r>
              <a:rPr lang="hu-HU" dirty="0" err="1"/>
              <a:t>Director</a:t>
            </a:r>
            <a:r>
              <a:rPr lang="hu-HU" dirty="0"/>
              <a:t> </a:t>
            </a:r>
            <a:r>
              <a:rPr lang="hu-HU" dirty="0" err="1"/>
              <a:t>since</a:t>
            </a:r>
            <a:r>
              <a:rPr lang="hu-HU" dirty="0"/>
              <a:t> 1991</a:t>
            </a:r>
          </a:p>
          <a:p>
            <a:pPr lvl="1"/>
            <a:r>
              <a:rPr lang="hu-HU" dirty="0" err="1"/>
              <a:t>Early</a:t>
            </a:r>
            <a:r>
              <a:rPr lang="hu-HU" dirty="0"/>
              <a:t> </a:t>
            </a:r>
            <a:r>
              <a:rPr lang="hu-HU" dirty="0" err="1"/>
              <a:t>Adopter</a:t>
            </a:r>
            <a:r>
              <a:rPr lang="hu-HU" dirty="0"/>
              <a:t> </a:t>
            </a:r>
            <a:r>
              <a:rPr lang="hu-HU" dirty="0" err="1"/>
              <a:t>type</a:t>
            </a:r>
            <a:endParaRPr lang="hu-HU" dirty="0"/>
          </a:p>
          <a:p>
            <a:pPr lvl="1"/>
            <a:r>
              <a:rPr lang="hu-HU" dirty="0" err="1"/>
              <a:t>Working</a:t>
            </a:r>
            <a:r>
              <a:rPr lang="hu-HU" dirty="0"/>
              <a:t> in </a:t>
            </a:r>
            <a:r>
              <a:rPr lang="hu-HU" dirty="0" err="1"/>
              <a:t>Security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last 13 </a:t>
            </a:r>
            <a:r>
              <a:rPr lang="hu-HU" dirty="0" err="1"/>
              <a:t>years</a:t>
            </a:r>
            <a:endParaRPr lang="hu-HU" dirty="0"/>
          </a:p>
          <a:p>
            <a:pPr lvl="1"/>
            <a:r>
              <a:rPr lang="hu-HU" dirty="0"/>
              <a:t>CISSP (2005-), CCSP (2016-)</a:t>
            </a:r>
          </a:p>
          <a:p>
            <a:pPr lvl="1"/>
            <a:r>
              <a:rPr lang="hu-HU" dirty="0" err="1"/>
              <a:t>Collecting</a:t>
            </a:r>
            <a:r>
              <a:rPr lang="hu-HU" dirty="0"/>
              <a:t> old HP </a:t>
            </a:r>
            <a:r>
              <a:rPr lang="hu-HU" dirty="0" err="1"/>
              <a:t>calculators</a:t>
            </a:r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830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09B335-2AC0-4F50-9EB2-C1E0021F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 4:</a:t>
            </a:r>
            <a:br>
              <a:rPr lang="en-GB" dirty="0"/>
            </a:br>
            <a:r>
              <a:rPr lang="en-GB" dirty="0"/>
              <a:t>Cloud Application Security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3F1EF6-B4B3-45A4-88C3-60CE41626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41588"/>
          </a:xfrm>
        </p:spPr>
        <p:txBody>
          <a:bodyPr>
            <a:normAutofit/>
          </a:bodyPr>
          <a:lstStyle/>
          <a:p>
            <a:r>
              <a:rPr lang="en-GB" dirty="0"/>
              <a:t>Training and Awareness</a:t>
            </a:r>
            <a:endParaRPr lang="hu-HU" dirty="0"/>
          </a:p>
          <a:p>
            <a:r>
              <a:rPr lang="en-GB" dirty="0"/>
              <a:t>Cloud Software Assurance and Validation</a:t>
            </a:r>
            <a:endParaRPr lang="hu-HU" dirty="0"/>
          </a:p>
          <a:p>
            <a:r>
              <a:rPr lang="en-GB" dirty="0"/>
              <a:t>Use Verified Secure Software</a:t>
            </a:r>
            <a:endParaRPr lang="hu-HU" dirty="0"/>
          </a:p>
          <a:p>
            <a:r>
              <a:rPr lang="en-GB" dirty="0"/>
              <a:t>Software Development Life-Cycle (SDLC) Process</a:t>
            </a:r>
            <a:endParaRPr lang="hu-HU" dirty="0"/>
          </a:p>
          <a:p>
            <a:r>
              <a:rPr lang="en-GB" dirty="0"/>
              <a:t>Apply the Secure Software Development Life-Cycle</a:t>
            </a:r>
            <a:r>
              <a:rPr lang="hu-HU" dirty="0"/>
              <a:t> </a:t>
            </a:r>
            <a:r>
              <a:rPr lang="en-GB" dirty="0"/>
              <a:t>the Specifics of Cloud Application Architecture</a:t>
            </a:r>
            <a:endParaRPr lang="hu-HU" dirty="0"/>
          </a:p>
          <a:p>
            <a:r>
              <a:rPr lang="en-GB" dirty="0"/>
              <a:t>Identity and Access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3623913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246DA5-E5ED-4765-940E-415B2F9E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 5:</a:t>
            </a:r>
            <a:br>
              <a:rPr lang="en-GB" dirty="0"/>
            </a:br>
            <a:r>
              <a:rPr lang="en-GB" dirty="0"/>
              <a:t>Operations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07B9FC-6932-4922-9A3A-5A5E06F5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7581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Support the Planning Process for the Data </a:t>
            </a:r>
            <a:r>
              <a:rPr lang="en-GB" dirty="0" err="1"/>
              <a:t>Center</a:t>
            </a:r>
            <a:r>
              <a:rPr lang="en-GB" dirty="0"/>
              <a:t> Design</a:t>
            </a:r>
            <a:endParaRPr lang="hu-HU" dirty="0"/>
          </a:p>
          <a:p>
            <a:r>
              <a:rPr lang="en-GB" dirty="0"/>
              <a:t>Implement and Build</a:t>
            </a:r>
            <a:r>
              <a:rPr lang="hu-HU" dirty="0"/>
              <a:t>/</a:t>
            </a:r>
            <a:r>
              <a:rPr lang="en-GB" dirty="0"/>
              <a:t> Run </a:t>
            </a:r>
            <a:r>
              <a:rPr lang="hu-HU" dirty="0"/>
              <a:t>/ </a:t>
            </a:r>
            <a:r>
              <a:rPr lang="en-GB" dirty="0"/>
              <a:t>Manage Physical Infrastructure for Cloud Environment</a:t>
            </a:r>
            <a:endParaRPr lang="hu-HU" dirty="0"/>
          </a:p>
          <a:p>
            <a:r>
              <a:rPr lang="en-GB" dirty="0"/>
              <a:t>Build</a:t>
            </a:r>
            <a:r>
              <a:rPr lang="hu-HU" dirty="0"/>
              <a:t>/</a:t>
            </a:r>
            <a:r>
              <a:rPr lang="en-GB" dirty="0"/>
              <a:t> Run </a:t>
            </a:r>
            <a:r>
              <a:rPr lang="hu-HU" dirty="0"/>
              <a:t>/ </a:t>
            </a:r>
            <a:r>
              <a:rPr lang="en-GB" dirty="0"/>
              <a:t>Manage Logical Infrastructure for Cloud Environment</a:t>
            </a:r>
            <a:endParaRPr lang="hu-HU" dirty="0"/>
          </a:p>
          <a:p>
            <a:r>
              <a:rPr lang="en-GB" dirty="0"/>
              <a:t>Ensure Compliance with Regulations and Controls</a:t>
            </a:r>
            <a:endParaRPr lang="hu-HU" dirty="0"/>
          </a:p>
          <a:p>
            <a:r>
              <a:rPr lang="en-GB" dirty="0"/>
              <a:t>Conduct Risk </a:t>
            </a:r>
            <a:r>
              <a:rPr lang="en-GB" dirty="0" err="1"/>
              <a:t>Assesment</a:t>
            </a:r>
            <a:r>
              <a:rPr lang="en-GB" dirty="0"/>
              <a:t> to Logical and Physical Infrastructure</a:t>
            </a:r>
            <a:endParaRPr lang="hu-HU" dirty="0"/>
          </a:p>
          <a:p>
            <a:r>
              <a:rPr lang="en-GB" dirty="0"/>
              <a:t>Understand the Collection, Acquisition and Preservation of Digital Evidence</a:t>
            </a:r>
            <a:endParaRPr lang="hu-HU" dirty="0"/>
          </a:p>
          <a:p>
            <a:r>
              <a:rPr lang="en-GB" dirty="0"/>
              <a:t>Manage Communication with Relevant Parties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3228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differences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dirty="0" err="1"/>
              <a:t>classic</a:t>
            </a:r>
            <a:r>
              <a:rPr lang="hu-HU" dirty="0"/>
              <a:t> and </a:t>
            </a:r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environments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Size</a:t>
            </a:r>
            <a:r>
              <a:rPr lang="hu-HU" dirty="0"/>
              <a:t> </a:t>
            </a:r>
            <a:r>
              <a:rPr lang="hu-HU" dirty="0" err="1"/>
              <a:t>matters</a:t>
            </a:r>
            <a:endParaRPr lang="hu-HU" dirty="0"/>
          </a:p>
          <a:p>
            <a:pPr lvl="1"/>
            <a:r>
              <a:rPr lang="hu-HU" dirty="0" err="1"/>
              <a:t>Redundancy</a:t>
            </a:r>
            <a:r>
              <a:rPr lang="hu-HU" dirty="0"/>
              <a:t> </a:t>
            </a:r>
            <a:r>
              <a:rPr lang="hu-HU" dirty="0" err="1"/>
              <a:t>needs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least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of </a:t>
            </a:r>
            <a:r>
              <a:rPr lang="hu-HU" dirty="0" err="1"/>
              <a:t>everything</a:t>
            </a:r>
            <a:endParaRPr lang="hu-HU" dirty="0"/>
          </a:p>
          <a:p>
            <a:r>
              <a:rPr lang="hu-HU" dirty="0"/>
              <a:t>Cost </a:t>
            </a:r>
            <a:r>
              <a:rPr lang="hu-HU" dirty="0" err="1"/>
              <a:t>matters</a:t>
            </a:r>
            <a:endParaRPr lang="hu-HU" dirty="0"/>
          </a:p>
          <a:p>
            <a:pPr lvl="1"/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share</a:t>
            </a:r>
            <a:r>
              <a:rPr lang="hu-HU" dirty="0"/>
              <a:t> </a:t>
            </a:r>
            <a:r>
              <a:rPr lang="hu-HU" dirty="0" err="1"/>
              <a:t>resources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share</a:t>
            </a:r>
            <a:r>
              <a:rPr lang="hu-HU" dirty="0"/>
              <a:t> </a:t>
            </a:r>
            <a:r>
              <a:rPr lang="hu-HU" dirty="0" err="1"/>
              <a:t>costs</a:t>
            </a:r>
            <a:endParaRPr lang="hu-HU" dirty="0"/>
          </a:p>
          <a:p>
            <a:r>
              <a:rPr lang="hu-HU" dirty="0" err="1"/>
              <a:t>Location</a:t>
            </a:r>
            <a:r>
              <a:rPr lang="hu-HU" dirty="0"/>
              <a:t> </a:t>
            </a:r>
            <a:r>
              <a:rPr lang="hu-HU" dirty="0" err="1"/>
              <a:t>matters</a:t>
            </a:r>
            <a:endParaRPr lang="hu-HU" dirty="0"/>
          </a:p>
          <a:p>
            <a:pPr lvl="1"/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reach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anywhere</a:t>
            </a:r>
            <a:r>
              <a:rPr lang="hu-HU" dirty="0"/>
              <a:t>, </a:t>
            </a:r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?</a:t>
            </a:r>
          </a:p>
        </p:txBody>
      </p:sp>
      <p:pic>
        <p:nvPicPr>
          <p:cNvPr id="1026" name="Picture 2" descr="Image result for on premise vs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561" y="2021417"/>
            <a:ext cx="4938439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96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A2F141-FD7C-4647-A4F6-F6657B15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Domain 6:</a:t>
            </a:r>
            <a:br>
              <a:rPr lang="en-GB" dirty="0"/>
            </a:br>
            <a:r>
              <a:rPr lang="en-GB" dirty="0"/>
              <a:t>Legal and Compliance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D2F04A-85A7-40C6-A76A-5E775C885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49977"/>
          </a:xfrm>
        </p:spPr>
        <p:txBody>
          <a:bodyPr>
            <a:normAutofit/>
          </a:bodyPr>
          <a:lstStyle/>
          <a:p>
            <a:r>
              <a:rPr lang="en-GB" dirty="0"/>
              <a:t>Legal Requirements and Unique Risks within the Cloud Environment</a:t>
            </a:r>
            <a:endParaRPr lang="hu-HU" dirty="0"/>
          </a:p>
          <a:p>
            <a:r>
              <a:rPr lang="en-GB" dirty="0"/>
              <a:t>Privacy Issues, Including Jurisdictional Variation</a:t>
            </a:r>
            <a:endParaRPr lang="hu-HU" dirty="0"/>
          </a:p>
          <a:p>
            <a:r>
              <a:rPr lang="en-GB" dirty="0"/>
              <a:t>Audit Process, Methodologies, and Required Adaptations for a</a:t>
            </a:r>
            <a:r>
              <a:rPr lang="hu-HU" dirty="0"/>
              <a:t> </a:t>
            </a:r>
            <a:r>
              <a:rPr lang="en-GB" dirty="0"/>
              <a:t>Cloud Environment</a:t>
            </a:r>
            <a:endParaRPr lang="hu-HU" dirty="0"/>
          </a:p>
          <a:p>
            <a:r>
              <a:rPr lang="en-GB" dirty="0"/>
              <a:t>Implications of Cloud to Enterprise Risk Management</a:t>
            </a:r>
            <a:endParaRPr lang="hu-HU" dirty="0"/>
          </a:p>
          <a:p>
            <a:r>
              <a:rPr lang="en-GB" dirty="0"/>
              <a:t>Outsourcing and Cloud Contract Design</a:t>
            </a:r>
            <a:endParaRPr lang="hu-HU" dirty="0"/>
          </a:p>
          <a:p>
            <a:r>
              <a:rPr lang="en-GB" dirty="0"/>
              <a:t>Vendor Management</a:t>
            </a:r>
          </a:p>
        </p:txBody>
      </p:sp>
    </p:spTree>
    <p:extLst>
      <p:ext uri="{BB962C8B-B14F-4D97-AF65-F5344CB8AC3E}">
        <p14:creationId xmlns:p14="http://schemas.microsoft.com/office/powerpoint/2010/main" val="3690563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0321A6-5FEB-4F1B-A419-2E9356DF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GDPR and </a:t>
            </a:r>
            <a:r>
              <a:rPr lang="hu-HU" dirty="0" err="1"/>
              <a:t>other</a:t>
            </a:r>
            <a:r>
              <a:rPr lang="hu-HU" dirty="0"/>
              <a:t> </a:t>
            </a:r>
            <a:r>
              <a:rPr lang="hu-HU" dirty="0" err="1"/>
              <a:t>regulations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724680-4817-4113-AC0C-ABDED6BD1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Location</a:t>
            </a:r>
            <a:endParaRPr lang="hu-HU" dirty="0"/>
          </a:p>
          <a:p>
            <a:r>
              <a:rPr lang="hu-HU" dirty="0"/>
              <a:t>Local Law</a:t>
            </a:r>
          </a:p>
          <a:p>
            <a:r>
              <a:rPr lang="hu-HU" dirty="0" err="1"/>
              <a:t>Customer</a:t>
            </a:r>
            <a:r>
              <a:rPr lang="hu-HU" dirty="0"/>
              <a:t> Country Law</a:t>
            </a:r>
          </a:p>
          <a:p>
            <a:r>
              <a:rPr lang="hu-HU" dirty="0"/>
              <a:t>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588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Responsibilities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outsoure</a:t>
            </a:r>
            <a:r>
              <a:rPr lang="hu-HU" dirty="0"/>
              <a:t> </a:t>
            </a:r>
            <a:r>
              <a:rPr lang="hu-HU" dirty="0" err="1"/>
              <a:t>everything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responsibility</a:t>
            </a:r>
            <a:endParaRPr lang="hu-HU" dirty="0"/>
          </a:p>
          <a:p>
            <a:r>
              <a:rPr lang="hu-HU" dirty="0" err="1"/>
              <a:t>But</a:t>
            </a:r>
            <a:r>
              <a:rPr lang="hu-HU" dirty="0"/>
              <a:t>…</a:t>
            </a:r>
          </a:p>
          <a:p>
            <a:pPr lvl="1"/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buy</a:t>
            </a:r>
            <a:r>
              <a:rPr lang="hu-HU" dirty="0"/>
              <a:t> </a:t>
            </a:r>
            <a:r>
              <a:rPr lang="hu-HU" dirty="0" err="1"/>
              <a:t>services</a:t>
            </a:r>
            <a:endParaRPr lang="hu-HU" dirty="0"/>
          </a:p>
          <a:p>
            <a:pPr lvl="1"/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contracts</a:t>
            </a:r>
            <a:endParaRPr lang="hu-HU" dirty="0"/>
          </a:p>
          <a:p>
            <a:pPr lvl="1"/>
            <a:r>
              <a:rPr lang="hu-HU" dirty="0" err="1"/>
              <a:t>Share</a:t>
            </a:r>
            <a:r>
              <a:rPr lang="hu-HU" dirty="0"/>
              <a:t> </a:t>
            </a:r>
            <a:r>
              <a:rPr lang="hu-HU" dirty="0" err="1"/>
              <a:t>risks</a:t>
            </a:r>
            <a:endParaRPr lang="hu-HU" dirty="0"/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 </a:t>
            </a:r>
            <a:r>
              <a:rPr lang="hu-HU" dirty="0" err="1"/>
              <a:t>something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done</a:t>
            </a:r>
            <a:r>
              <a:rPr lang="hu-HU" dirty="0"/>
              <a:t> </a:t>
            </a:r>
            <a:r>
              <a:rPr lang="hu-HU" dirty="0" err="1"/>
              <a:t>put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contract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8710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Costs</a:t>
            </a:r>
            <a:r>
              <a:rPr lang="hu-HU" dirty="0"/>
              <a:t> and </a:t>
            </a:r>
            <a:r>
              <a:rPr lang="hu-HU" dirty="0" err="1"/>
              <a:t>benefits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Efficiency</a:t>
            </a:r>
            <a:endParaRPr lang="hu-HU" dirty="0"/>
          </a:p>
          <a:p>
            <a:r>
              <a:rPr lang="hu-HU" dirty="0" err="1"/>
              <a:t>Reliability</a:t>
            </a:r>
            <a:endParaRPr lang="hu-HU" dirty="0"/>
          </a:p>
          <a:p>
            <a:r>
              <a:rPr lang="hu-HU" dirty="0" err="1"/>
              <a:t>Security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Vendor</a:t>
            </a:r>
            <a:r>
              <a:rPr lang="hu-HU" dirty="0"/>
              <a:t> </a:t>
            </a:r>
            <a:r>
              <a:rPr lang="hu-HU" dirty="0" err="1"/>
              <a:t>lock</a:t>
            </a:r>
            <a:r>
              <a:rPr lang="hu-HU" dirty="0"/>
              <a:t>-in</a:t>
            </a:r>
          </a:p>
          <a:p>
            <a:r>
              <a:rPr lang="hu-HU" dirty="0"/>
              <a:t>Service </a:t>
            </a:r>
            <a:r>
              <a:rPr lang="hu-HU" dirty="0" err="1"/>
              <a:t>drift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7969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Most </a:t>
            </a:r>
            <a:r>
              <a:rPr lang="hu-HU" dirty="0" err="1"/>
              <a:t>overlooked</a:t>
            </a:r>
            <a:r>
              <a:rPr lang="hu-HU" dirty="0"/>
              <a:t> </a:t>
            </a:r>
            <a:r>
              <a:rPr lang="hu-HU" dirty="0" err="1"/>
              <a:t>things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Backup (and </a:t>
            </a:r>
            <a:r>
              <a:rPr lang="hu-HU" dirty="0" err="1"/>
              <a:t>restore</a:t>
            </a:r>
            <a:r>
              <a:rPr lang="hu-HU" dirty="0"/>
              <a:t>!)</a:t>
            </a:r>
          </a:p>
          <a:p>
            <a:r>
              <a:rPr lang="hu-HU" dirty="0" err="1"/>
              <a:t>Upgrades</a:t>
            </a:r>
            <a:endParaRPr lang="hu-HU" dirty="0"/>
          </a:p>
          <a:p>
            <a:r>
              <a:rPr lang="hu-HU" dirty="0"/>
              <a:t>Patch management</a:t>
            </a:r>
          </a:p>
          <a:p>
            <a:r>
              <a:rPr lang="hu-HU" dirty="0" err="1"/>
              <a:t>Vulnerability</a:t>
            </a:r>
            <a:r>
              <a:rPr lang="hu-HU" dirty="0"/>
              <a:t> management</a:t>
            </a:r>
          </a:p>
          <a:p>
            <a:r>
              <a:rPr lang="hu-HU" dirty="0" err="1"/>
              <a:t>Confidentiality</a:t>
            </a:r>
            <a:endParaRPr lang="hu-HU" dirty="0"/>
          </a:p>
          <a:p>
            <a:r>
              <a:rPr lang="hu-HU" dirty="0" err="1"/>
              <a:t>Privacy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934" y="2340503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3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guide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Security</a:t>
            </a:r>
            <a:r>
              <a:rPr lang="hu-HU" dirty="0"/>
              <a:t> is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something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free</a:t>
            </a:r>
          </a:p>
          <a:p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be </a:t>
            </a:r>
            <a:r>
              <a:rPr lang="hu-HU" dirty="0" err="1"/>
              <a:t>included</a:t>
            </a:r>
            <a:r>
              <a:rPr lang="hu-HU" dirty="0"/>
              <a:t>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ask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it</a:t>
            </a:r>
            <a:endParaRPr lang="hu-HU" dirty="0"/>
          </a:p>
          <a:p>
            <a:r>
              <a:rPr lang="hu-HU" dirty="0" err="1"/>
              <a:t>Checking</a:t>
            </a:r>
            <a:r>
              <a:rPr lang="hu-HU" dirty="0"/>
              <a:t> </a:t>
            </a:r>
            <a:r>
              <a:rPr lang="hu-HU" dirty="0" err="1"/>
              <a:t>everything</a:t>
            </a:r>
            <a:r>
              <a:rPr lang="hu-HU" dirty="0"/>
              <a:t> is a must</a:t>
            </a:r>
          </a:p>
          <a:p>
            <a:r>
              <a:rPr lang="hu-HU" dirty="0"/>
              <a:t>Read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small</a:t>
            </a:r>
            <a:r>
              <a:rPr lang="hu-HU" dirty="0"/>
              <a:t> text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well</a:t>
            </a:r>
            <a:endParaRPr lang="hu-HU" dirty="0"/>
          </a:p>
          <a:p>
            <a:r>
              <a:rPr lang="hu-HU" dirty="0" err="1"/>
              <a:t>Encryption</a:t>
            </a:r>
            <a:r>
              <a:rPr lang="hu-HU" dirty="0"/>
              <a:t> is </a:t>
            </a:r>
            <a:r>
              <a:rPr lang="hu-HU" dirty="0" err="1"/>
              <a:t>necessary</a:t>
            </a:r>
            <a:endParaRPr lang="hu-HU" dirty="0"/>
          </a:p>
          <a:p>
            <a:r>
              <a:rPr lang="hu-HU" dirty="0" err="1"/>
              <a:t>Keep</a:t>
            </a:r>
            <a:r>
              <a:rPr lang="hu-HU" dirty="0"/>
              <a:t> a </a:t>
            </a:r>
            <a:r>
              <a:rPr lang="hu-HU" dirty="0" err="1"/>
              <a:t>clear</a:t>
            </a:r>
            <a:r>
              <a:rPr lang="hu-HU" dirty="0"/>
              <a:t> </a:t>
            </a:r>
            <a:r>
              <a:rPr lang="hu-HU" dirty="0" err="1"/>
              <a:t>way</a:t>
            </a:r>
            <a:r>
              <a:rPr lang="hu-HU" dirty="0"/>
              <a:t> out</a:t>
            </a:r>
          </a:p>
        </p:txBody>
      </p:sp>
    </p:spTree>
    <p:extLst>
      <p:ext uri="{BB962C8B-B14F-4D97-AF65-F5344CB8AC3E}">
        <p14:creationId xmlns:p14="http://schemas.microsoft.com/office/powerpoint/2010/main" val="1160596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Conclusion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Cloud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big</a:t>
            </a:r>
            <a:r>
              <a:rPr lang="hu-HU" dirty="0"/>
              <a:t> </a:t>
            </a:r>
            <a:r>
              <a:rPr lang="hu-HU" dirty="0" err="1"/>
              <a:t>thing</a:t>
            </a:r>
            <a:endParaRPr lang="hu-HU" dirty="0"/>
          </a:p>
          <a:p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knowledge</a:t>
            </a:r>
            <a:r>
              <a:rPr lang="hu-HU" dirty="0"/>
              <a:t> is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demand</a:t>
            </a:r>
            <a:endParaRPr lang="hu-HU" dirty="0"/>
          </a:p>
          <a:p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lots</a:t>
            </a:r>
            <a:r>
              <a:rPr lang="hu-HU" dirty="0"/>
              <a:t> of </a:t>
            </a:r>
            <a:r>
              <a:rPr lang="hu-HU" dirty="0" err="1"/>
              <a:t>opportunities</a:t>
            </a:r>
            <a:endParaRPr lang="hu-HU" dirty="0"/>
          </a:p>
          <a:p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security</a:t>
            </a:r>
            <a:r>
              <a:rPr lang="hu-HU" dirty="0"/>
              <a:t> is </a:t>
            </a:r>
            <a:r>
              <a:rPr lang="hu-HU" dirty="0" err="1"/>
              <a:t>extremly</a:t>
            </a:r>
            <a:r>
              <a:rPr lang="hu-HU" dirty="0"/>
              <a:t> </a:t>
            </a:r>
            <a:r>
              <a:rPr lang="hu-HU" dirty="0" err="1"/>
              <a:t>inextricable</a:t>
            </a:r>
            <a:r>
              <a:rPr lang="hu-HU" dirty="0"/>
              <a:t> (</a:t>
            </a:r>
            <a:r>
              <a:rPr lang="en-US" sz="2000" dirty="0"/>
              <a:t>impossible to disentangle or separate.</a:t>
            </a:r>
            <a:r>
              <a:rPr lang="hu-HU" dirty="0"/>
              <a:t>)</a:t>
            </a:r>
          </a:p>
          <a:p>
            <a:r>
              <a:rPr lang="hu-HU" dirty="0" err="1"/>
              <a:t>References</a:t>
            </a:r>
            <a:r>
              <a:rPr lang="hu-HU" dirty="0"/>
              <a:t>: </a:t>
            </a:r>
            <a:r>
              <a:rPr lang="en-GB" dirty="0"/>
              <a:t>www.isc2.org/ccsp-cbk-references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449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D7E8D4-A4DF-45AF-A5D1-19883C262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Cloud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E4D92B-D53B-42A8-B918-1649D6B78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Everybody</a:t>
            </a:r>
            <a:r>
              <a:rPr lang="hu-HU" dirty="0"/>
              <a:t> </a:t>
            </a:r>
            <a:r>
              <a:rPr lang="hu-HU" dirty="0" err="1"/>
              <a:t>uses</a:t>
            </a:r>
            <a:r>
              <a:rPr lang="hu-HU" dirty="0"/>
              <a:t> </a:t>
            </a:r>
            <a:r>
              <a:rPr lang="hu-HU" dirty="0" err="1"/>
              <a:t>it</a:t>
            </a:r>
            <a:endParaRPr lang="hu-HU" dirty="0"/>
          </a:p>
          <a:p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costs</a:t>
            </a:r>
            <a:r>
              <a:rPr lang="hu-HU" dirty="0"/>
              <a:t> </a:t>
            </a:r>
            <a:r>
              <a:rPr lang="hu-HU" dirty="0" err="1"/>
              <a:t>nothing</a:t>
            </a:r>
            <a:endParaRPr lang="hu-HU" dirty="0"/>
          </a:p>
          <a:p>
            <a:r>
              <a:rPr lang="hu-HU" dirty="0" err="1"/>
              <a:t>Soneone</a:t>
            </a:r>
            <a:r>
              <a:rPr lang="hu-HU" dirty="0"/>
              <a:t> </a:t>
            </a:r>
            <a:r>
              <a:rPr lang="hu-HU" dirty="0" err="1"/>
              <a:t>takes</a:t>
            </a:r>
            <a:r>
              <a:rPr lang="hu-HU" dirty="0"/>
              <a:t> </a:t>
            </a:r>
            <a:r>
              <a:rPr lang="hu-HU" dirty="0" err="1"/>
              <a:t>care</a:t>
            </a:r>
            <a:r>
              <a:rPr lang="hu-HU" dirty="0"/>
              <a:t> of </a:t>
            </a:r>
            <a:r>
              <a:rPr lang="hu-HU" dirty="0" err="1"/>
              <a:t>everything</a:t>
            </a:r>
            <a:endParaRPr lang="hu-HU" dirty="0"/>
          </a:p>
          <a:p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always</a:t>
            </a:r>
            <a:r>
              <a:rPr lang="hu-HU" dirty="0"/>
              <a:t> be </a:t>
            </a:r>
            <a:r>
              <a:rPr lang="hu-HU" dirty="0" err="1"/>
              <a:t>there</a:t>
            </a:r>
            <a:endParaRPr lang="hu-HU" dirty="0"/>
          </a:p>
          <a:p>
            <a:r>
              <a:rPr lang="hu-HU" dirty="0"/>
              <a:t>IT IS SAFE!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719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77F472-7775-4207-8A7A-31BF6D6F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John </a:t>
            </a:r>
            <a:r>
              <a:rPr lang="hu-HU" dirty="0" err="1"/>
              <a:t>Cleese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Stupidity</a:t>
            </a:r>
            <a:endParaRPr lang="en-GB" dirty="0"/>
          </a:p>
        </p:txBody>
      </p:sp>
      <p:pic>
        <p:nvPicPr>
          <p:cNvPr id="4" name="John Cleese on Stupidity - YouTube">
            <a:hlinkClick r:id="" action="ppaction://media"/>
            <a:extLst>
              <a:ext uri="{FF2B5EF4-FFF2-40B4-BE49-F238E27FC236}">
                <a16:creationId xmlns:a16="http://schemas.microsoft.com/office/drawing/2014/main" id="{28241AEA-5F8F-4B5F-A10B-B58BCE921C4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8582" y="2097088"/>
            <a:ext cx="6296025" cy="3541712"/>
          </a:xfrm>
        </p:spPr>
      </p:pic>
    </p:spTree>
    <p:extLst>
      <p:ext uri="{BB962C8B-B14F-4D97-AF65-F5344CB8AC3E}">
        <p14:creationId xmlns:p14="http://schemas.microsoft.com/office/powerpoint/2010/main" val="9995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Questions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239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10833F-D774-4EA7-84AF-FB990492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About</a:t>
            </a:r>
            <a:r>
              <a:rPr lang="hu-HU" dirty="0"/>
              <a:t> CCSP</a:t>
            </a:r>
            <a:endParaRPr lang="en-GB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5C516D-85AD-4E10-9B28-954BA0C3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Joint</a:t>
            </a:r>
            <a:r>
              <a:rPr lang="hu-HU" dirty="0"/>
              <a:t> </a:t>
            </a:r>
            <a:r>
              <a:rPr lang="hu-HU" dirty="0" err="1"/>
              <a:t>certification</a:t>
            </a:r>
            <a:r>
              <a:rPr lang="hu-HU" dirty="0"/>
              <a:t> of (ISC)</a:t>
            </a:r>
            <a:r>
              <a:rPr lang="hu-HU" baseline="30000" dirty="0"/>
              <a:t>2</a:t>
            </a:r>
            <a:r>
              <a:rPr lang="hu-HU" dirty="0"/>
              <a:t> and CSA (</a:t>
            </a:r>
            <a:r>
              <a:rPr lang="hu-HU" dirty="0" err="1"/>
              <a:t>Cloud</a:t>
            </a:r>
            <a:r>
              <a:rPr lang="hu-HU" dirty="0"/>
              <a:t> </a:t>
            </a:r>
            <a:r>
              <a:rPr lang="hu-HU" dirty="0" err="1"/>
              <a:t>Security</a:t>
            </a:r>
            <a:r>
              <a:rPr lang="hu-HU" dirty="0"/>
              <a:t> </a:t>
            </a:r>
            <a:r>
              <a:rPr lang="hu-HU" dirty="0" err="1"/>
              <a:t>Alliance</a:t>
            </a:r>
            <a:r>
              <a:rPr lang="hu-HU" dirty="0"/>
              <a:t>)</a:t>
            </a:r>
          </a:p>
          <a:p>
            <a:r>
              <a:rPr lang="hu-HU" dirty="0"/>
              <a:t>„</a:t>
            </a:r>
            <a:r>
              <a:rPr lang="en-GB" dirty="0"/>
              <a:t>A CCSP applies information security expertise to a cloud computing environment and</a:t>
            </a:r>
            <a:r>
              <a:rPr lang="hu-HU" dirty="0"/>
              <a:t> </a:t>
            </a:r>
            <a:r>
              <a:rPr lang="en-GB" dirty="0"/>
              <a:t>demonstrates competence in cloud security architecture, design, operations, and service orchestration.</a:t>
            </a:r>
            <a:r>
              <a:rPr lang="hu-HU" dirty="0"/>
              <a:t>”</a:t>
            </a:r>
          </a:p>
          <a:p>
            <a:r>
              <a:rPr lang="en-GB" dirty="0"/>
              <a:t>Successful candidates are competent in the following 6 domains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37107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six</a:t>
            </a:r>
            <a:r>
              <a:rPr lang="hu-HU" dirty="0"/>
              <a:t> </a:t>
            </a:r>
            <a:r>
              <a:rPr lang="hu-HU" dirty="0" err="1"/>
              <a:t>domains</a:t>
            </a:r>
            <a:r>
              <a:rPr lang="hu-HU" dirty="0"/>
              <a:t> of </a:t>
            </a:r>
            <a:r>
              <a:rPr lang="hu-HU" dirty="0" err="1"/>
              <a:t>Common</a:t>
            </a:r>
            <a:r>
              <a:rPr lang="hu-HU" dirty="0"/>
              <a:t> Body of </a:t>
            </a:r>
            <a:r>
              <a:rPr lang="hu-HU" dirty="0" err="1"/>
              <a:t>Knowledge</a:t>
            </a:r>
            <a:r>
              <a:rPr lang="hu-HU" dirty="0"/>
              <a:t> (CBK) 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Architectural Concepts and Design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Cloud Data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Cloud Platform and Infrastructure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Cloud Application 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Legal and Compliance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27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1C6C18-D353-4D73-B08C-5DF1FE5C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Experience Requirements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883FDA-B7F5-4045-975B-EC944B7D7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Minimum of 5 years</a:t>
            </a:r>
            <a:r>
              <a:rPr lang="hu-HU" dirty="0"/>
              <a:t> </a:t>
            </a:r>
            <a:r>
              <a:rPr lang="hu-HU" dirty="0" err="1"/>
              <a:t>experience</a:t>
            </a:r>
            <a:endParaRPr lang="hu-HU" dirty="0"/>
          </a:p>
          <a:p>
            <a:r>
              <a:rPr lang="hu-HU" dirty="0" err="1"/>
              <a:t>Or</a:t>
            </a:r>
            <a:endParaRPr lang="hu-HU" dirty="0"/>
          </a:p>
          <a:p>
            <a:r>
              <a:rPr lang="en-GB" dirty="0"/>
              <a:t>CISSP credential</a:t>
            </a:r>
          </a:p>
        </p:txBody>
      </p:sp>
    </p:spTree>
    <p:extLst>
      <p:ext uri="{BB962C8B-B14F-4D97-AF65-F5344CB8AC3E}">
        <p14:creationId xmlns:p14="http://schemas.microsoft.com/office/powerpoint/2010/main" val="2317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EAF369-C8EC-4396-87AD-5F72D6DB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Examination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92D66E8A-4F16-40C1-B6BB-C55176175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49777"/>
              </p:ext>
            </p:extLst>
          </p:nvPr>
        </p:nvGraphicFramePr>
        <p:xfrm>
          <a:off x="2004969" y="2773204"/>
          <a:ext cx="8054363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90363">
                  <a:extLst>
                    <a:ext uri="{9D8B030D-6E8A-4147-A177-3AD203B41FA5}">
                      <a16:colId xmlns:a16="http://schemas.microsoft.com/office/drawing/2014/main" val="34316984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88128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Length of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6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20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Question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Multiple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1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Passing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 out of 1000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91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 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27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Testing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Pearson VUE Testing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606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00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94AA4240-0CC3-4403-A15D-FF8E3BC8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96" y="0"/>
            <a:ext cx="8900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64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0C1106-44D4-4AD2-9CE0-01823F92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Domain 1:</a:t>
            </a:r>
            <a:br>
              <a:rPr lang="en-GB" dirty="0"/>
            </a:br>
            <a:r>
              <a:rPr lang="en-GB" dirty="0"/>
              <a:t>Architectural Concepts and Design</a:t>
            </a:r>
            <a:br>
              <a:rPr lang="en-GB" dirty="0"/>
            </a:br>
            <a:r>
              <a:rPr lang="en-GB" dirty="0"/>
              <a:t>Requirements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672557-ADB7-4D37-B963-CB59248D3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Cloud Computing Concepts</a:t>
            </a:r>
            <a:endParaRPr lang="hu-HU" dirty="0"/>
          </a:p>
          <a:p>
            <a:r>
              <a:rPr lang="en-GB" dirty="0"/>
              <a:t>Cloud Reference Architecture</a:t>
            </a:r>
            <a:endParaRPr lang="hu-HU" dirty="0"/>
          </a:p>
          <a:p>
            <a:r>
              <a:rPr lang="en-GB" dirty="0"/>
              <a:t>Security Concepts Relevant to Cloud Computing</a:t>
            </a:r>
            <a:endParaRPr lang="hu-HU" dirty="0"/>
          </a:p>
          <a:p>
            <a:r>
              <a:rPr lang="en-GB" dirty="0"/>
              <a:t>Design Principles of Secure Cloud Computing</a:t>
            </a:r>
            <a:endParaRPr lang="hu-HU" dirty="0"/>
          </a:p>
          <a:p>
            <a:r>
              <a:rPr lang="en-GB" dirty="0"/>
              <a:t>Trusted Cloud Services</a:t>
            </a:r>
          </a:p>
        </p:txBody>
      </p:sp>
    </p:spTree>
    <p:extLst>
      <p:ext uri="{BB962C8B-B14F-4D97-AF65-F5344CB8AC3E}">
        <p14:creationId xmlns:p14="http://schemas.microsoft.com/office/powerpoint/2010/main" val="955401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826</TotalTime>
  <Words>775</Words>
  <Application>Microsoft Office PowerPoint</Application>
  <PresentationFormat>Szélesvásznú</PresentationFormat>
  <Paragraphs>190</Paragraphs>
  <Slides>31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5" baseType="lpstr">
      <vt:lpstr>Arial</vt:lpstr>
      <vt:lpstr>Trebuchet MS</vt:lpstr>
      <vt:lpstr>Tw Cen MT</vt:lpstr>
      <vt:lpstr>Áramkör</vt:lpstr>
      <vt:lpstr>Cloud as a Certificate</vt:lpstr>
      <vt:lpstr>INtroduction</vt:lpstr>
      <vt:lpstr>About the Cloud</vt:lpstr>
      <vt:lpstr>About CCSP</vt:lpstr>
      <vt:lpstr>six domains of Common Body of Knowledge (CBK) </vt:lpstr>
      <vt:lpstr>Experience Requirements</vt:lpstr>
      <vt:lpstr>Examination</vt:lpstr>
      <vt:lpstr>PowerPoint-bemutató</vt:lpstr>
      <vt:lpstr>Domain 1: Architectural Concepts and Design Requirements</vt:lpstr>
      <vt:lpstr>meaning of cloud</vt:lpstr>
      <vt:lpstr>"service models"</vt:lpstr>
      <vt:lpstr>"deployment models"</vt:lpstr>
      <vt:lpstr>Domain 2: Cloud Data Security</vt:lpstr>
      <vt:lpstr>Moving to the cloud</vt:lpstr>
      <vt:lpstr>Changes in the Cloud</vt:lpstr>
      <vt:lpstr>Risks shifted and changed</vt:lpstr>
      <vt:lpstr>"service models"</vt:lpstr>
      <vt:lpstr>Domain 3: Cloud Platform and Infrastructure Security</vt:lpstr>
      <vt:lpstr>Layered Security</vt:lpstr>
      <vt:lpstr>Domain 4: Cloud Application Security</vt:lpstr>
      <vt:lpstr>Domain 5: Operations</vt:lpstr>
      <vt:lpstr>differences between classic and cloud environments</vt:lpstr>
      <vt:lpstr>Domain 6: Legal and Compliance</vt:lpstr>
      <vt:lpstr>GDPR and other regulations</vt:lpstr>
      <vt:lpstr>Responsibilities</vt:lpstr>
      <vt:lpstr>Costs and benefits</vt:lpstr>
      <vt:lpstr>Most overlooked things</vt:lpstr>
      <vt:lpstr>Cloud guide</vt:lpstr>
      <vt:lpstr>Conclusion</vt:lpstr>
      <vt:lpstr>John Cleese on Stupidity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of Clouds</dc:title>
  <dc:creator>Kollár György</dc:creator>
  <cp:lastModifiedBy>György Kollár</cp:lastModifiedBy>
  <cp:revision>36</cp:revision>
  <dcterms:created xsi:type="dcterms:W3CDTF">2017-04-13T14:19:55Z</dcterms:created>
  <dcterms:modified xsi:type="dcterms:W3CDTF">2018-04-22T18:05:51Z</dcterms:modified>
</cp:coreProperties>
</file>