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13"/>
  </p:notesMasterIdLst>
  <p:sldIdLst>
    <p:sldId id="265" r:id="rId2"/>
    <p:sldId id="281" r:id="rId3"/>
    <p:sldId id="282" r:id="rId4"/>
    <p:sldId id="269" r:id="rId5"/>
    <p:sldId id="297" r:id="rId6"/>
    <p:sldId id="289" r:id="rId7"/>
    <p:sldId id="286" r:id="rId8"/>
    <p:sldId id="312" r:id="rId9"/>
    <p:sldId id="313" r:id="rId10"/>
    <p:sldId id="288" r:id="rId11"/>
    <p:sldId id="311" r:id="rId12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0B8"/>
    <a:srgbClr val="FFE285"/>
    <a:srgbClr val="FF7C80"/>
    <a:srgbClr val="A6A6A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 autoAdjust="0"/>
    <p:restoredTop sz="94638" autoAdjust="0"/>
  </p:normalViewPr>
  <p:slideViewPr>
    <p:cSldViewPr>
      <p:cViewPr>
        <p:scale>
          <a:sx n="90" d="100"/>
          <a:sy n="90" d="100"/>
        </p:scale>
        <p:origin x="-536" y="3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GRUPOS_de_TRABALHO\TG6\2014\TG6-M4%20-%2002-04%20April%20-%20ECO,%20Copenhagen\apoio\contribui&#231;&#227;o_Portugal\dura&#231;&#227;o%20dos%20RoU\an&#225;lise%20dos%20dado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hu-HU"/>
  <c:style val="5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Folha1!$I$74</c:f>
              <c:strCache>
                <c:ptCount val="1"/>
                <c:pt idx="0">
                  <c:v>Number of CEPT countries where all RoU expiry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hu-HU"/>
              </a:p>
            </c:txPr>
            <c:dLblPos val="outEnd"/>
            <c:showVal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Folha1!$G$75:$G$77</c:f>
              <c:strCache>
                <c:ptCount val="3"/>
                <c:pt idx="0">
                  <c:v>≥ 2013 &amp; ≤ 2018</c:v>
                </c:pt>
                <c:pt idx="1">
                  <c:v>≥ 2019 &amp; ≤ 2024</c:v>
                </c:pt>
                <c:pt idx="2">
                  <c:v>≥ 2025</c:v>
                </c:pt>
              </c:strCache>
            </c:strRef>
          </c:cat>
          <c:val>
            <c:numRef>
              <c:f>Folha1!$I$75:$I$77</c:f>
              <c:numCache>
                <c:formatCode>General</c:formatCode>
                <c:ptCount val="3"/>
                <c:pt idx="0">
                  <c:v>3</c:v>
                </c:pt>
                <c:pt idx="1">
                  <c:v>13</c:v>
                </c:pt>
                <c:pt idx="2">
                  <c:v>10</c:v>
                </c:pt>
              </c:numCache>
            </c:numRef>
          </c:val>
        </c:ser>
        <c:dLbls>
          <c:showVal val="1"/>
        </c:dLbls>
        <c:gapWidth val="219"/>
        <c:overlap val="-27"/>
        <c:axId val="67348352"/>
        <c:axId val="67395584"/>
      </c:barChart>
      <c:catAx>
        <c:axId val="67348352"/>
        <c:scaling>
          <c:orientation val="minMax"/>
        </c:scaling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r>
                  <a:rPr lang="hu-HU" sz="1800" b="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Országok száma, ahol a rádióengedély lejár</a:t>
                </a:r>
                <a:endParaRPr lang="pt-PT" sz="1800" b="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</c:rich>
          </c:tx>
          <c:layout>
            <c:manualLayout>
              <c:xMode val="edge"/>
              <c:yMode val="edge"/>
              <c:x val="0.15295522674404671"/>
              <c:y val="0.79777561905973693"/>
            </c:manualLayout>
          </c:layout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hu-HU"/>
          </a:p>
        </c:txPr>
        <c:crossAx val="67395584"/>
        <c:crosses val="autoZero"/>
        <c:auto val="1"/>
        <c:lblAlgn val="ctr"/>
        <c:lblOffset val="100"/>
      </c:catAx>
      <c:valAx>
        <c:axId val="67395584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673483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hu-HU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F542C6-3BD6-46A6-A57C-3A14BFE7190A}" type="datetimeFigureOut">
              <a:rPr lang="hu-HU" smtClean="0"/>
              <a:pPr/>
              <a:t>2014.10.17.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6BA127-842A-4494-BAD4-0D2145D50076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351D70-B0DB-446B-AF2E-A5EF2BD787E1}" type="slidenum">
              <a:rPr lang="hu-HU" smtClean="0"/>
              <a:pPr/>
              <a:t>7</a:t>
            </a:fld>
            <a:endParaRPr lang="hu-HU"/>
          </a:p>
        </p:txBody>
      </p:sp>
    </p:spTree>
    <p:extLst>
      <p:ext uri="{BB962C8B-B14F-4D97-AF65-F5344CB8AC3E}">
        <p14:creationId xmlns="" xmlns:p14="http://schemas.microsoft.com/office/powerpoint/2010/main" val="41098435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852EB-0B61-482F-835F-2547BD7E41FC}" type="datetimeFigureOut">
              <a:rPr lang="hu-HU" smtClean="0"/>
              <a:pPr/>
              <a:t>2014.10.17.</a:t>
            </a:fld>
            <a:endParaRPr lang="hu-H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F6B36-CD34-4CBD-8766-96A6379BC185}" type="slidenum">
              <a:rPr lang="hu-HU" smtClean="0"/>
              <a:pPr/>
              <a:t>‹#›</a:t>
            </a:fld>
            <a:endParaRPr lang="hu-H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512" y="1052737"/>
            <a:ext cx="8712968" cy="576063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defRPr sz="2400">
                <a:solidFill>
                  <a:srgbClr val="A6A6A6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hu-H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852EB-0B61-482F-835F-2547BD7E41FC}" type="datetimeFigureOut">
              <a:rPr lang="hu-HU" smtClean="0"/>
              <a:pPr/>
              <a:t>2014.10.17.</a:t>
            </a:fld>
            <a:endParaRPr lang="hu-H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F6B36-CD34-4CBD-8766-96A6379BC185}" type="slidenum">
              <a:rPr lang="hu-HU" smtClean="0"/>
              <a:pPr/>
              <a:t>‹#›</a:t>
            </a:fld>
            <a:endParaRPr lang="hu-H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988840"/>
            <a:ext cx="8640960" cy="4248472"/>
          </a:xfrm>
          <a:prstGeom prst="rect">
            <a:avLst/>
          </a:prstGeom>
        </p:spPr>
        <p:txBody>
          <a:bodyPr/>
          <a:lstStyle>
            <a:lvl1pPr>
              <a:buNone/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hu-H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852EB-0B61-482F-835F-2547BD7E41FC}" type="datetimeFigureOut">
              <a:rPr lang="hu-HU" smtClean="0"/>
              <a:pPr/>
              <a:t>2014.10.17.</a:t>
            </a:fld>
            <a:endParaRPr lang="hu-H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F6B36-CD34-4CBD-8766-96A6379BC185}" type="slidenum">
              <a:rPr lang="hu-HU" smtClean="0"/>
              <a:pPr/>
              <a:t>‹#›</a:t>
            </a:fld>
            <a:endParaRPr lang="hu-HU" dirty="0"/>
          </a:p>
        </p:txBody>
      </p: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179512" y="1052737"/>
            <a:ext cx="8712968" cy="936103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defRPr sz="2400">
                <a:solidFill>
                  <a:srgbClr val="A6A6A6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hu-H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052736"/>
            <a:ext cx="8640960" cy="5184576"/>
          </a:xfrm>
          <a:prstGeom prst="rect">
            <a:avLst/>
          </a:prstGeom>
        </p:spPr>
        <p:txBody>
          <a:bodyPr/>
          <a:lstStyle>
            <a:lvl1pPr>
              <a:buNone/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hu-H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852EB-0B61-482F-835F-2547BD7E41FC}" type="datetimeFigureOut">
              <a:rPr lang="hu-HU" smtClean="0"/>
              <a:pPr/>
              <a:t>2014.10.17.</a:t>
            </a:fld>
            <a:endParaRPr lang="hu-H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F6B36-CD34-4CBD-8766-96A6379BC185}" type="slidenum">
              <a:rPr lang="hu-HU" smtClean="0"/>
              <a:pPr/>
              <a:t>‹#›</a:t>
            </a:fld>
            <a:endParaRPr lang="hu-H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1052736"/>
            <a:ext cx="4040188" cy="639762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9512" y="1692498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8657" y="1052736"/>
            <a:ext cx="4041775" cy="639762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8657" y="1692498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852EB-0B61-482F-835F-2547BD7E41FC}" type="datetimeFigureOut">
              <a:rPr lang="hu-HU" smtClean="0"/>
              <a:pPr/>
              <a:t>2014.10.17.</a:t>
            </a:fld>
            <a:endParaRPr lang="hu-H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F6B36-CD34-4CBD-8766-96A6379BC185}" type="slidenum">
              <a:rPr lang="hu-HU" smtClean="0"/>
              <a:pPr/>
              <a:t>‹#›</a:t>
            </a:fld>
            <a:endParaRPr lang="hu-H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512" y="1052736"/>
            <a:ext cx="8712968" cy="496855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852EB-0B61-482F-835F-2547BD7E41FC}" type="datetimeFigureOut">
              <a:rPr lang="hu-HU" smtClean="0"/>
              <a:pPr/>
              <a:t>2014.10.17.</a:t>
            </a:fld>
            <a:endParaRPr lang="hu-H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F6B36-CD34-4CBD-8766-96A6379BC185}" type="slidenum">
              <a:rPr lang="hu-HU" smtClean="0"/>
              <a:pPr/>
              <a:t>‹#›</a:t>
            </a:fld>
            <a:endParaRPr lang="hu-H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512" y="1052737"/>
            <a:ext cx="8712968" cy="576063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defRPr sz="2400">
                <a:solidFill>
                  <a:srgbClr val="A6A6A6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hu-H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852EB-0B61-482F-835F-2547BD7E41FC}" type="datetimeFigureOut">
              <a:rPr lang="hu-HU" smtClean="0"/>
              <a:pPr/>
              <a:t>2014.10.17.</a:t>
            </a:fld>
            <a:endParaRPr lang="hu-H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/>
            </a:lvl1pPr>
          </a:lstStyle>
          <a:p>
            <a:r>
              <a:rPr lang="hu-HU" dirty="0" smtClean="0">
                <a:solidFill>
                  <a:srgbClr val="0070C0"/>
                </a:solidFill>
              </a:rPr>
              <a:t>Nemzetközi Kapcsolatok Főosztály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F6B36-CD34-4CBD-8766-96A6379BC185}" type="slidenum">
              <a:rPr lang="hu-HU" smtClean="0"/>
              <a:pPr/>
              <a:t>‹#›</a:t>
            </a:fld>
            <a:endParaRPr lang="hu-H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771800" y="908720"/>
            <a:ext cx="5616624" cy="1296144"/>
          </a:xfrm>
          <a:prstGeom prst="rect">
            <a:avLst/>
          </a:prstGeom>
        </p:spPr>
        <p:txBody>
          <a:bodyPr/>
          <a:lstStyle>
            <a:lvl1pPr algn="l">
              <a:defRPr sz="3500">
                <a:solidFill>
                  <a:srgbClr val="0070B8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hu-H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1800" y="2756520"/>
            <a:ext cx="5824736" cy="132055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>
                <a:solidFill>
                  <a:srgbClr val="A6A6A6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hu-HU" dirty="0"/>
          </a:p>
        </p:txBody>
      </p:sp>
      <p:sp>
        <p:nvSpPr>
          <p:cNvPr id="9" name="Text Placeholder 3"/>
          <p:cNvSpPr>
            <a:spLocks noGrp="1"/>
          </p:cNvSpPr>
          <p:nvPr>
            <p:ph type="body" sz="half" idx="2"/>
          </p:nvPr>
        </p:nvSpPr>
        <p:spPr>
          <a:xfrm>
            <a:off x="239792" y="2802673"/>
            <a:ext cx="2460000" cy="36004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rgbClr val="0070B8"/>
                </a:solidFill>
                <a:latin typeface="Franklin Gothic Medium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3"/>
          </p:nvPr>
        </p:nvSpPr>
        <p:spPr>
          <a:xfrm>
            <a:off x="239792" y="3090705"/>
            <a:ext cx="2460000" cy="115212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852EB-0B61-482F-835F-2547BD7E41FC}" type="datetimeFigureOut">
              <a:rPr lang="hu-HU" smtClean="0"/>
              <a:pPr/>
              <a:t>2014.10.17.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F6B36-CD34-4CBD-8766-96A6379BC185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179512" y="1052737"/>
            <a:ext cx="8712968" cy="936103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defRPr sz="2400">
                <a:solidFill>
                  <a:srgbClr val="A6A6A6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hu-H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C852EB-0B61-482F-835F-2547BD7E41FC}" type="datetimeFigureOut">
              <a:rPr lang="hu-HU" smtClean="0"/>
              <a:pPr/>
              <a:t>2014.10.17.</a:t>
            </a:fld>
            <a:endParaRPr lang="hu-H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DF6B36-CD34-4CBD-8766-96A6379BC185}" type="slidenum">
              <a:rPr lang="hu-HU" smtClean="0"/>
              <a:pPr/>
              <a:t>‹#›</a:t>
            </a:fld>
            <a:endParaRPr lang="hu-HU" dirty="0"/>
          </a:p>
        </p:txBody>
      </p:sp>
      <p:pic>
        <p:nvPicPr>
          <p:cNvPr id="7" name="Picture 6" descr="3b_koveto.jpg"/>
          <p:cNvPicPr>
            <a:picLocks noChangeAspect="1"/>
          </p:cNvPicPr>
          <p:nvPr userDrawn="1"/>
        </p:nvPicPr>
        <p:blipFill>
          <a:blip r:embed="rId11" cstate="print"/>
          <a:stretch>
            <a:fillRect/>
          </a:stretch>
        </p:blipFill>
        <p:spPr>
          <a:xfrm>
            <a:off x="0" y="0"/>
            <a:ext cx="9144000" cy="975360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7380312" y="442058"/>
            <a:ext cx="15841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D4E9983B-DFD1-4436-BE07-561D6D98F346}" type="slidenum">
              <a:rPr lang="hu-HU" sz="1400" smtClean="0">
                <a:solidFill>
                  <a:srgbClr val="0070B8"/>
                </a:solidFill>
              </a:rPr>
              <a:pPr algn="r"/>
              <a:t>‹#›</a:t>
            </a:fld>
            <a:endParaRPr lang="hu-HU" sz="1400" dirty="0">
              <a:solidFill>
                <a:srgbClr val="0070B8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1" r:id="rId2"/>
    <p:sldLayoutId id="2147483652" r:id="rId3"/>
    <p:sldLayoutId id="2147483662" r:id="rId4"/>
    <p:sldLayoutId id="2147483655" r:id="rId5"/>
    <p:sldLayoutId id="2147483659" r:id="rId6"/>
    <p:sldLayoutId id="2147483691" r:id="rId7"/>
    <p:sldLayoutId id="2147483692" r:id="rId8"/>
    <p:sldLayoutId id="2147483693" r:id="rId9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 rot="10800000" flipV="1">
            <a:off x="971600" y="2132856"/>
            <a:ext cx="7416824" cy="2736304"/>
          </a:xfrm>
          <a:noFill/>
        </p:spPr>
        <p:txBody>
          <a:bodyPr/>
          <a:lstStyle/>
          <a:p>
            <a:pPr algn="ctr"/>
            <a:r>
              <a:rPr lang="hu-HU" sz="4000" b="1" dirty="0" smtClean="0">
                <a:solidFill>
                  <a:srgbClr val="FF0000"/>
                </a:solidFill>
              </a:rPr>
              <a:t>Mi lesz veled földfelszíni műsorszórás?</a:t>
            </a:r>
            <a:br>
              <a:rPr lang="hu-HU" sz="4000" b="1" dirty="0" smtClean="0">
                <a:solidFill>
                  <a:srgbClr val="FF0000"/>
                </a:solidFill>
              </a:rPr>
            </a:br>
            <a:r>
              <a:rPr lang="hu-HU" sz="4000" b="1" dirty="0" smtClean="0"/>
              <a:t>(</a:t>
            </a:r>
            <a:r>
              <a:rPr lang="hu-HU" sz="4000" b="1" dirty="0" err="1" smtClean="0"/>
              <a:t>Hosszútávú</a:t>
            </a:r>
            <a:r>
              <a:rPr lang="hu-HU" sz="4000" b="1" dirty="0" smtClean="0"/>
              <a:t> EU tervek)</a:t>
            </a:r>
            <a:endParaRPr lang="hu-HU" sz="4000" dirty="0"/>
          </a:p>
        </p:txBody>
      </p:sp>
      <p:sp>
        <p:nvSpPr>
          <p:cNvPr id="5" name="Title 5"/>
          <p:cNvSpPr txBox="1">
            <a:spLocks/>
          </p:cNvSpPr>
          <p:nvPr/>
        </p:nvSpPr>
        <p:spPr>
          <a:xfrm>
            <a:off x="3347864" y="3284984"/>
            <a:ext cx="1944216" cy="1008112"/>
          </a:xfrm>
          <a:prstGeom prst="rect">
            <a:avLst/>
          </a:prstGeom>
        </p:spPr>
        <p:txBody>
          <a:bodyPr anchor="t">
            <a:noAutofit/>
          </a:bodyPr>
          <a:lstStyle/>
          <a:p>
            <a:pPr fontAlgn="auto">
              <a:spcAft>
                <a:spcPts val="0"/>
              </a:spcAft>
              <a:tabLst>
                <a:tab pos="1435100" algn="l"/>
              </a:tabLst>
              <a:defRPr/>
            </a:pPr>
            <a:endParaRPr lang="hu-HU" sz="2800" dirty="0" smtClean="0">
              <a:latin typeface="Arial" pitchFamily="34" charset="0"/>
              <a:cs typeface="Arial" pitchFamily="34" charset="0"/>
            </a:endParaRPr>
          </a:p>
          <a:p>
            <a:pPr fontAlgn="auto">
              <a:spcAft>
                <a:spcPts val="0"/>
              </a:spcAft>
              <a:tabLst>
                <a:tab pos="1435100" algn="l"/>
              </a:tabLst>
              <a:defRPr/>
            </a:pPr>
            <a:endParaRPr lang="hu-HU" sz="2800" dirty="0" smtClean="0">
              <a:latin typeface="Arial" pitchFamily="34" charset="0"/>
              <a:cs typeface="Arial" pitchFamily="34" charset="0"/>
            </a:endParaRPr>
          </a:p>
          <a:p>
            <a:pPr fontAlgn="auto">
              <a:spcAft>
                <a:spcPts val="0"/>
              </a:spcAft>
              <a:tabLst>
                <a:tab pos="1435100" algn="l"/>
              </a:tabLst>
              <a:defRPr/>
            </a:pPr>
            <a:endParaRPr lang="hu-HU" sz="2800" dirty="0" smtClean="0">
              <a:latin typeface="Arial" pitchFamily="34" charset="0"/>
              <a:cs typeface="Arial" pitchFamily="34" charset="0"/>
            </a:endParaRPr>
          </a:p>
          <a:p>
            <a:pPr fontAlgn="auto">
              <a:spcAft>
                <a:spcPts val="0"/>
              </a:spcAft>
              <a:tabLst>
                <a:tab pos="1435100" algn="l"/>
              </a:tabLst>
              <a:defRPr/>
            </a:pPr>
            <a:endParaRPr lang="hu-HU" sz="2800" dirty="0" smtClean="0">
              <a:latin typeface="Arial" pitchFamily="34" charset="0"/>
              <a:cs typeface="Arial" pitchFamily="34" charset="0"/>
            </a:endParaRPr>
          </a:p>
          <a:p>
            <a:pPr algn="r" fontAlgn="auto">
              <a:spcAft>
                <a:spcPts val="0"/>
              </a:spcAft>
              <a:tabLst>
                <a:tab pos="1435100" algn="l"/>
              </a:tabLst>
              <a:defRPr/>
            </a:pPr>
            <a:r>
              <a:rPr lang="hu-HU" sz="2800" dirty="0" smtClean="0">
                <a:latin typeface="Arial" pitchFamily="34" charset="0"/>
                <a:cs typeface="Arial" pitchFamily="34" charset="0"/>
              </a:rPr>
              <a:t>		</a:t>
            </a:r>
            <a:endParaRPr lang="hu-HU" sz="20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églalap 5"/>
          <p:cNvSpPr/>
          <p:nvPr/>
        </p:nvSpPr>
        <p:spPr>
          <a:xfrm>
            <a:off x="4355976" y="5085184"/>
            <a:ext cx="4464496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400" b="1" dirty="0" smtClean="0">
                <a:solidFill>
                  <a:srgbClr val="0070C0"/>
                </a:solidFill>
              </a:rPr>
              <a:t>Dr. Pados László</a:t>
            </a:r>
          </a:p>
          <a:p>
            <a:pPr algn="ctr"/>
            <a:r>
              <a:rPr lang="hu-HU" sz="2400" b="1" dirty="0" smtClean="0">
                <a:solidFill>
                  <a:srgbClr val="0070C0"/>
                </a:solidFill>
              </a:rPr>
              <a:t>NMHH</a:t>
            </a:r>
          </a:p>
          <a:p>
            <a:pPr algn="ctr"/>
            <a:r>
              <a:rPr lang="hu-HU" sz="2400" b="1" dirty="0" smtClean="0">
                <a:solidFill>
                  <a:srgbClr val="0070C0"/>
                </a:solidFill>
              </a:rPr>
              <a:t>Mobil </a:t>
            </a:r>
            <a:r>
              <a:rPr lang="hu-HU" sz="2400" b="1" dirty="0" err="1" smtClean="0">
                <a:solidFill>
                  <a:srgbClr val="0070C0"/>
                </a:solidFill>
              </a:rPr>
              <a:t>tlf</a:t>
            </a:r>
            <a:r>
              <a:rPr lang="hu-HU" sz="2400" b="1" dirty="0" smtClean="0">
                <a:solidFill>
                  <a:srgbClr val="0070C0"/>
                </a:solidFill>
              </a:rPr>
              <a:t>: 06 30 9315874</a:t>
            </a:r>
            <a:endParaRPr lang="hu-HU" sz="24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églalap 9"/>
          <p:cNvSpPr/>
          <p:nvPr/>
        </p:nvSpPr>
        <p:spPr>
          <a:xfrm>
            <a:off x="3707904" y="0"/>
            <a:ext cx="4752528" cy="9087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Összegzett megállapítások</a:t>
            </a:r>
            <a:endParaRPr lang="hu-HU" sz="28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églalap 13"/>
          <p:cNvSpPr/>
          <p:nvPr/>
        </p:nvSpPr>
        <p:spPr>
          <a:xfrm>
            <a:off x="179512" y="1268760"/>
            <a:ext cx="8784976" cy="421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1" indent="-342900" algn="just">
              <a:spcBef>
                <a:spcPct val="20000"/>
              </a:spcBef>
              <a:buFont typeface="Arial" pitchFamily="34" charset="0"/>
              <a:buChar char="•"/>
            </a:pPr>
            <a:r>
              <a:rPr lang="hu-HU" sz="2000" b="1" dirty="0" smtClean="0">
                <a:latin typeface="Arial" pitchFamily="34" charset="0"/>
                <a:cs typeface="Arial" pitchFamily="34" charset="0"/>
              </a:rPr>
              <a:t>Lineáris TV nézés marad a fő TV nézési forma belátható időn belül.</a:t>
            </a:r>
          </a:p>
          <a:p>
            <a:pPr marL="342900" lvl="1" indent="-342900" algn="just">
              <a:spcBef>
                <a:spcPct val="20000"/>
              </a:spcBef>
              <a:buFont typeface="Arial" pitchFamily="34" charset="0"/>
              <a:buChar char="•"/>
            </a:pPr>
            <a:r>
              <a:rPr lang="hu-HU" sz="2000" dirty="0" smtClean="0">
                <a:latin typeface="Arial" pitchFamily="34" charset="0"/>
                <a:cs typeface="Arial" pitchFamily="34" charset="0"/>
              </a:rPr>
              <a:t>A lineáris és nem lineáris TV nézés fő formája az otthoni TV-zés és ez marad</a:t>
            </a:r>
          </a:p>
          <a:p>
            <a:pPr marL="342900" lvl="1" indent="-342900" algn="just">
              <a:spcBef>
                <a:spcPct val="20000"/>
              </a:spcBef>
              <a:buFont typeface="Arial" pitchFamily="34" charset="0"/>
              <a:buChar char="•"/>
            </a:pPr>
            <a:r>
              <a:rPr lang="hu-HU" sz="2000" dirty="0" smtClean="0">
                <a:latin typeface="Arial" pitchFamily="34" charset="0"/>
                <a:cs typeface="Arial" pitchFamily="34" charset="0"/>
              </a:rPr>
              <a:t>A TV nézők nagy része a nagy képernyő mellett marad, de a mobil eszközök használata nő.</a:t>
            </a:r>
          </a:p>
          <a:p>
            <a:pPr marL="342900" lvl="1" indent="-342900" algn="just">
              <a:spcBef>
                <a:spcPct val="20000"/>
              </a:spcBef>
              <a:buFont typeface="Arial" pitchFamily="34" charset="0"/>
              <a:buChar char="•"/>
            </a:pPr>
            <a:r>
              <a:rPr lang="hu-HU" sz="2000" dirty="0" smtClean="0">
                <a:latin typeface="Arial" pitchFamily="34" charset="0"/>
                <a:cs typeface="Arial" pitchFamily="34" charset="0"/>
              </a:rPr>
              <a:t>Rövid- és középtávon a HDTV lesz az uralkodó.</a:t>
            </a:r>
          </a:p>
          <a:p>
            <a:pPr marL="342900" lvl="1" indent="-342900" algn="just">
              <a:spcBef>
                <a:spcPct val="20000"/>
              </a:spcBef>
              <a:buFont typeface="Arial" pitchFamily="34" charset="0"/>
              <a:buChar char="•"/>
            </a:pPr>
            <a:r>
              <a:rPr lang="hu-HU" sz="2000" dirty="0" smtClean="0">
                <a:latin typeface="Arial" pitchFamily="34" charset="0"/>
                <a:cs typeface="Arial" pitchFamily="34" charset="0"/>
              </a:rPr>
              <a:t>LTE technológia fejlődése lehetővé fogja tenni a műsorszóró és </a:t>
            </a:r>
            <a:r>
              <a:rPr lang="hu-HU" sz="2000" dirty="0" err="1" smtClean="0">
                <a:latin typeface="Arial" pitchFamily="34" charset="0"/>
                <a:cs typeface="Arial" pitchFamily="34" charset="0"/>
              </a:rPr>
              <a:t>multicast</a:t>
            </a:r>
            <a:r>
              <a:rPr lang="hu-HU" sz="2000" dirty="0" smtClean="0">
                <a:latin typeface="Arial" pitchFamily="34" charset="0"/>
                <a:cs typeface="Arial" pitchFamily="34" charset="0"/>
              </a:rPr>
              <a:t> tartalmat, mobil eszköz képes legyen DTT és LTE vételre</a:t>
            </a:r>
          </a:p>
          <a:p>
            <a:pPr marL="342900" lvl="1" indent="-342900" algn="just">
              <a:spcBef>
                <a:spcPct val="20000"/>
              </a:spcBef>
              <a:buFont typeface="Arial" pitchFamily="34" charset="0"/>
              <a:buChar char="•"/>
            </a:pPr>
            <a:r>
              <a:rPr lang="hu-HU" sz="2000" dirty="0" smtClean="0">
                <a:latin typeface="Arial" pitchFamily="34" charset="0"/>
                <a:cs typeface="Arial" pitchFamily="34" charset="0"/>
              </a:rPr>
              <a:t>Hibrid műsorszórás-szélessáv közös használat fog elterjedni</a:t>
            </a:r>
          </a:p>
          <a:p>
            <a:pPr marL="342900" lvl="1" indent="-342900" algn="just">
              <a:spcBef>
                <a:spcPct val="20000"/>
              </a:spcBef>
              <a:buFont typeface="Arial" pitchFamily="34" charset="0"/>
              <a:buChar char="•"/>
            </a:pPr>
            <a:r>
              <a:rPr lang="hu-HU" sz="2000" dirty="0" smtClean="0">
                <a:latin typeface="Arial" pitchFamily="34" charset="0"/>
                <a:cs typeface="Arial" pitchFamily="34" charset="0"/>
              </a:rPr>
              <a:t>Kiszámítható középtávú jövő nélkül nem várható jelentős fejlesztés a  DTT platformon</a:t>
            </a:r>
          </a:p>
          <a:p>
            <a:pPr marL="3429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hu-HU" sz="2000" dirty="0" smtClean="0">
                <a:latin typeface="Arial" pitchFamily="34" charset="0"/>
                <a:cs typeface="Arial" pitchFamily="34" charset="0"/>
              </a:rPr>
              <a:t>EU stratégiai döntés várható a 470-694 MHz sávra 2016 körül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1907704" y="1700808"/>
            <a:ext cx="5688632" cy="3888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3600" b="1" dirty="0" smtClean="0">
              <a:solidFill>
                <a:schemeClr val="tx1"/>
              </a:solidFill>
            </a:endParaRPr>
          </a:p>
          <a:p>
            <a:pPr algn="ctr"/>
            <a:endParaRPr lang="hu-HU" sz="3600" b="1" dirty="0" smtClean="0">
              <a:solidFill>
                <a:schemeClr val="tx1"/>
              </a:solidFill>
            </a:endParaRPr>
          </a:p>
          <a:p>
            <a:pPr algn="ctr"/>
            <a:endParaRPr lang="hu-HU" sz="3600" b="1" dirty="0" smtClean="0">
              <a:solidFill>
                <a:schemeClr val="tx1"/>
              </a:solidFill>
            </a:endParaRPr>
          </a:p>
          <a:p>
            <a:pPr algn="ctr"/>
            <a:r>
              <a:rPr lang="hu-HU" sz="3600" b="1" dirty="0" smtClean="0">
                <a:solidFill>
                  <a:schemeClr val="tx1"/>
                </a:solidFill>
              </a:rPr>
              <a:t>Köszönöm a figyelmet !</a:t>
            </a:r>
          </a:p>
          <a:p>
            <a:pPr marL="0" lvl="8" algn="ctr"/>
            <a:endParaRPr lang="hu-HU" sz="2000" b="1" dirty="0" smtClean="0">
              <a:solidFill>
                <a:srgbClr val="0070C0"/>
              </a:solidFill>
            </a:endParaRPr>
          </a:p>
          <a:p>
            <a:pPr marL="0" lvl="8" algn="ctr"/>
            <a:endParaRPr lang="hu-HU" sz="2000" b="1" dirty="0" smtClean="0">
              <a:solidFill>
                <a:srgbClr val="0070C0"/>
              </a:solidFill>
            </a:endParaRPr>
          </a:p>
          <a:p>
            <a:pPr marL="0" lvl="8" algn="ctr"/>
            <a:r>
              <a:rPr lang="hu-HU" sz="2000" b="1" dirty="0" smtClean="0">
                <a:solidFill>
                  <a:srgbClr val="0070C0"/>
                </a:solidFill>
              </a:rPr>
              <a:t>                                         </a:t>
            </a:r>
          </a:p>
          <a:p>
            <a:pPr marL="0" lvl="8" algn="ctr"/>
            <a:r>
              <a:rPr lang="hu-HU" sz="2000" b="1" dirty="0" smtClean="0">
                <a:solidFill>
                  <a:srgbClr val="0070C0"/>
                </a:solidFill>
              </a:rPr>
              <a:t>                                            Mobil </a:t>
            </a:r>
            <a:r>
              <a:rPr lang="hu-HU" sz="2000" b="1" dirty="0" err="1" smtClean="0">
                <a:solidFill>
                  <a:srgbClr val="0070C0"/>
                </a:solidFill>
              </a:rPr>
              <a:t>tlf</a:t>
            </a:r>
            <a:r>
              <a:rPr lang="hu-HU" sz="2000" b="1" dirty="0" smtClean="0">
                <a:solidFill>
                  <a:srgbClr val="0070C0"/>
                </a:solidFill>
              </a:rPr>
              <a:t>: 06 30 9315874</a:t>
            </a:r>
          </a:p>
          <a:p>
            <a:pPr algn="ctr"/>
            <a:endParaRPr lang="hu-HU" sz="36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7"/>
          <p:cNvSpPr txBox="1">
            <a:spLocks/>
          </p:cNvSpPr>
          <p:nvPr/>
        </p:nvSpPr>
        <p:spPr>
          <a:xfrm>
            <a:off x="3707904" y="116632"/>
            <a:ext cx="4680520" cy="675456"/>
          </a:xfrm>
          <a:prstGeom prst="rect">
            <a:avLst/>
          </a:prstGeom>
          <a:noFill/>
          <a:ln w="19050">
            <a:noFill/>
          </a:ln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Előzmények</a:t>
            </a:r>
            <a:endParaRPr kumimoji="0" lang="hu-HU" sz="2800" b="1" i="0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60000"/>
                  <a:lumOff val="40000"/>
                </a:schemeClr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5" name="Téglalap 4"/>
          <p:cNvSpPr/>
          <p:nvPr/>
        </p:nvSpPr>
        <p:spPr>
          <a:xfrm>
            <a:off x="323528" y="1124744"/>
            <a:ext cx="8712968" cy="5472608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u-HU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hu-HU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Jelenlegi helyzet:</a:t>
            </a:r>
            <a:endParaRPr lang="hu-HU" sz="2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hu-HU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 technológiák konvergenciája figyelhető meg:  az audiovizuális </a:t>
            </a:r>
            <a:r>
              <a:rPr lang="hu-HU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tech-nológiák</a:t>
            </a:r>
            <a:r>
              <a:rPr lang="hu-HU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között egyre elmosódottabb a határ a felhasználók szempontjából</a:t>
            </a:r>
          </a:p>
          <a:p>
            <a:pPr>
              <a:buFont typeface="Arial" pitchFamily="34" charset="0"/>
              <a:buChar char="•"/>
            </a:pPr>
            <a:r>
              <a:rPr lang="hu-HU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 470- 862 MHz frekvenciasáv a mobil és műsorszóró szolgálat számára egyaránt fontos: </a:t>
            </a:r>
            <a:r>
              <a:rPr lang="hu-HU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megkezdődött </a:t>
            </a:r>
            <a:r>
              <a:rPr lang="hu-HU" sz="20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 </a:t>
            </a:r>
            <a:r>
              <a:rPr lang="hu-HU" sz="20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470-862 </a:t>
            </a:r>
            <a:r>
              <a:rPr lang="hu-HU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MHz sáv felszeletelése </a:t>
            </a:r>
            <a:endParaRPr lang="hu-HU" sz="2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hu-HU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EU-ban a 790-862 MHz sávot már mobil célra használják,  a WRC-15 után a  694-790 MHz sáv mobil célra is használható lesz elsődleges jelleggel</a:t>
            </a:r>
          </a:p>
          <a:p>
            <a:pPr>
              <a:buFont typeface="Arial" pitchFamily="34" charset="0"/>
              <a:buChar char="•"/>
            </a:pPr>
            <a:r>
              <a:rPr lang="hu-HU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Európában a digitális műsorszórás bevezetése még be sem fejeződött, az új technológiák (HD és UHD adások) sávigénye nagyobb</a:t>
            </a:r>
          </a:p>
          <a:p>
            <a:pPr>
              <a:buFont typeface="Arial" pitchFamily="34" charset="0"/>
              <a:buChar char="•"/>
            </a:pPr>
            <a:r>
              <a:rPr lang="hu-HU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Az EU digitális jövőképe nagyobb mobilitást és a digitális szolgáltatásokra jelentős (min. 1200 MHz  2015-ig) sávszélességet irányoz elő</a:t>
            </a:r>
          </a:p>
          <a:p>
            <a:r>
              <a:rPr lang="hu-HU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Kérdések:</a:t>
            </a:r>
          </a:p>
          <a:p>
            <a:pPr>
              <a:buFont typeface="Arial" pitchFamily="34" charset="0"/>
              <a:buChar char="•"/>
            </a:pPr>
            <a:r>
              <a:rPr lang="hu-HU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hu-HU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 fejlődés trendjei, technológiai, gazdasági hatások</a:t>
            </a:r>
          </a:p>
          <a:p>
            <a:pPr>
              <a:buFont typeface="Arial" pitchFamily="34" charset="0"/>
              <a:buChar char="•"/>
            </a:pPr>
            <a:r>
              <a:rPr lang="hu-HU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Hogyan lehet az ellentétes igényeket kielégíteni?</a:t>
            </a:r>
          </a:p>
          <a:p>
            <a:pPr>
              <a:buFont typeface="Arial" pitchFamily="34" charset="0"/>
              <a:buChar char="•"/>
            </a:pPr>
            <a:r>
              <a:rPr lang="hu-HU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Milyen álláspontot képviseljen Európa a következő </a:t>
            </a:r>
            <a:r>
              <a:rPr lang="hu-HU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Rádiótávközlési</a:t>
            </a:r>
            <a:r>
              <a:rPr lang="hu-HU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Világértekezleten?</a:t>
            </a:r>
          </a:p>
          <a:p>
            <a:r>
              <a:rPr lang="hu-HU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ím 7"/>
          <p:cNvSpPr txBox="1">
            <a:spLocks/>
          </p:cNvSpPr>
          <p:nvPr/>
        </p:nvSpPr>
        <p:spPr>
          <a:xfrm>
            <a:off x="3707904" y="188640"/>
            <a:ext cx="4680520" cy="603448"/>
          </a:xfrm>
          <a:prstGeom prst="rect">
            <a:avLst/>
          </a:prstGeom>
          <a:noFill/>
          <a:ln w="19050">
            <a:noFill/>
          </a:ln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Pascal Lamy jelentés</a:t>
            </a:r>
            <a:endParaRPr kumimoji="0" lang="hu-HU" sz="2800" b="1" i="0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60000"/>
                  <a:lumOff val="40000"/>
                </a:schemeClr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4" name="Téglalap 3"/>
          <p:cNvSpPr/>
          <p:nvPr/>
        </p:nvSpPr>
        <p:spPr>
          <a:xfrm>
            <a:off x="179512" y="1052736"/>
            <a:ext cx="8712968" cy="5400600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hu-HU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hu-HU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Eredmény : </a:t>
            </a:r>
            <a:r>
              <a:rPr lang="hu-HU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7 műsorszóró,  6 mobil és 6 társadalmi szervezet részvételével (</a:t>
            </a:r>
            <a:r>
              <a:rPr lang="hu-HU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High</a:t>
            </a:r>
            <a:r>
              <a:rPr lang="hu-HU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hu-HU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Level</a:t>
            </a:r>
            <a:r>
              <a:rPr lang="hu-HU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Group) kompromisszumos javaslata 6 hónapos egyeztetés után.</a:t>
            </a:r>
          </a:p>
          <a:p>
            <a:r>
              <a:rPr lang="hu-HU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Fő megállapítások:</a:t>
            </a:r>
          </a:p>
          <a:p>
            <a:pPr>
              <a:buFont typeface="Arial" pitchFamily="34" charset="0"/>
              <a:buChar char="•"/>
            </a:pPr>
            <a:r>
              <a:rPr lang="hu-HU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hu-HU" sz="2000" dirty="0" smtClean="0">
                <a:solidFill>
                  <a:srgbClr val="0070B8"/>
                </a:solidFill>
                <a:latin typeface="Arial" pitchFamily="34" charset="0"/>
                <a:cs typeface="Arial" pitchFamily="34" charset="0"/>
              </a:rPr>
              <a:t>A földfelszíni műsorszórás </a:t>
            </a:r>
            <a:r>
              <a:rPr lang="hu-HU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belátható jövőn belül </a:t>
            </a:r>
            <a:r>
              <a:rPr lang="hu-HU" sz="2000" dirty="0" smtClean="0">
                <a:solidFill>
                  <a:srgbClr val="0070B8"/>
                </a:solidFill>
                <a:latin typeface="Arial" pitchFamily="34" charset="0"/>
                <a:cs typeface="Arial" pitchFamily="34" charset="0"/>
              </a:rPr>
              <a:t>a műsorszétosztás fő platformja marad és szüksége van a 470-694 MHz sávra</a:t>
            </a:r>
            <a:r>
              <a:rPr lang="hu-HU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növekvő mobil frekvencia igények, </a:t>
            </a:r>
            <a:r>
              <a:rPr lang="hu-HU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de nem azonnal</a:t>
            </a:r>
            <a:r>
              <a:rPr lang="hu-HU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buFont typeface="Arial" pitchFamily="34" charset="0"/>
              <a:buChar char="•"/>
            </a:pPr>
            <a:r>
              <a:rPr lang="hu-HU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Három lépcsős  javaslat:</a:t>
            </a:r>
          </a:p>
          <a:p>
            <a:pPr lvl="1">
              <a:buFont typeface="Arial" pitchFamily="34" charset="0"/>
              <a:buChar char="•"/>
            </a:pPr>
            <a:r>
              <a:rPr lang="hu-HU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a 694-790 MHz sávot  mobil szélessávú szolgáltatás számára kell használni, de az átmeneti időszak meghatározásánál figyelembe kell venni a költségeket (szolgáltató és lakosság)</a:t>
            </a:r>
          </a:p>
          <a:p>
            <a:pPr lvl="1"/>
            <a:r>
              <a:rPr lang="hu-HU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Tervezett időkeret: </a:t>
            </a:r>
            <a:r>
              <a:rPr lang="hu-HU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2020 plusz/</a:t>
            </a:r>
            <a:r>
              <a:rPr lang="hu-HU" sz="20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minusz</a:t>
            </a:r>
            <a:r>
              <a:rPr lang="hu-HU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2 év</a:t>
            </a:r>
          </a:p>
          <a:p>
            <a:pPr lvl="1">
              <a:buFont typeface="Arial" pitchFamily="34" charset="0"/>
              <a:buChar char="•"/>
            </a:pPr>
            <a:r>
              <a:rPr lang="hu-HU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hu-HU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2025-ig:</a:t>
            </a:r>
            <a:r>
              <a:rPr lang="hu-HU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a piaci igények és a technológia fejlődés (optikai kábel terjedése) figyelembe vételével  az igények ismételt áttekintése.</a:t>
            </a:r>
          </a:p>
          <a:p>
            <a:pPr lvl="1">
              <a:buFont typeface="Arial" pitchFamily="34" charset="0"/>
              <a:buChar char="•"/>
            </a:pPr>
            <a:r>
              <a:rPr lang="hu-HU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A földfelszíni műsorszórás számára stabil szabályozási környezetet kell biztosítani </a:t>
            </a:r>
            <a:r>
              <a:rPr lang="hu-HU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2030-ig                           </a:t>
            </a:r>
          </a:p>
          <a:p>
            <a:pPr lvl="8"/>
            <a:r>
              <a:rPr lang="hu-HU" sz="2000" b="1" dirty="0" smtClean="0">
                <a:solidFill>
                  <a:srgbClr val="0070C0"/>
                </a:solidFill>
              </a:rPr>
              <a:t>Mobil </a:t>
            </a:r>
            <a:r>
              <a:rPr lang="hu-HU" sz="2000" b="1" dirty="0" err="1" smtClean="0">
                <a:solidFill>
                  <a:srgbClr val="0070C0"/>
                </a:solidFill>
              </a:rPr>
              <a:t>tlf</a:t>
            </a:r>
            <a:r>
              <a:rPr lang="hu-HU" sz="2000" b="1" dirty="0" smtClean="0">
                <a:solidFill>
                  <a:srgbClr val="0070C0"/>
                </a:solidFill>
              </a:rPr>
              <a:t>: 06 30 9315874</a:t>
            </a:r>
          </a:p>
          <a:p>
            <a:pPr>
              <a:buFont typeface="Arial" pitchFamily="34" charset="0"/>
              <a:buChar char="•"/>
            </a:pPr>
            <a:endParaRPr lang="hu-HU" dirty="0" smtClean="0">
              <a:solidFill>
                <a:schemeClr val="tx1"/>
              </a:solidFill>
            </a:endParaRPr>
          </a:p>
          <a:p>
            <a:endParaRPr lang="hu-HU" dirty="0">
              <a:solidFill>
                <a:schemeClr val="tx1"/>
              </a:solidFill>
            </a:endParaRPr>
          </a:p>
        </p:txBody>
      </p:sp>
      <p:sp>
        <p:nvSpPr>
          <p:cNvPr id="5" name="Balra-jobbra nyíl 4"/>
          <p:cNvSpPr/>
          <p:nvPr/>
        </p:nvSpPr>
        <p:spPr>
          <a:xfrm>
            <a:off x="6804248" y="2636912"/>
            <a:ext cx="360040" cy="144017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ím 7"/>
          <p:cNvSpPr>
            <a:spLocks noGrp="1"/>
          </p:cNvSpPr>
          <p:nvPr>
            <p:ph type="ctrTitle"/>
          </p:nvPr>
        </p:nvSpPr>
        <p:spPr>
          <a:xfrm>
            <a:off x="3131840" y="116632"/>
            <a:ext cx="5256584" cy="675456"/>
          </a:xfrm>
          <a:noFill/>
          <a:ln w="19050">
            <a:noFill/>
          </a:ln>
        </p:spPr>
        <p:txBody>
          <a:bodyPr>
            <a:noAutofit/>
          </a:bodyPr>
          <a:lstStyle/>
          <a:p>
            <a:pPr algn="ctr"/>
            <a:r>
              <a:rPr lang="hu-HU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A jelentés elemzése 1</a:t>
            </a:r>
            <a:endParaRPr lang="hu-HU" sz="2800" b="1" dirty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églalap 3"/>
          <p:cNvSpPr/>
          <p:nvPr/>
        </p:nvSpPr>
        <p:spPr>
          <a:xfrm>
            <a:off x="539552" y="1196752"/>
            <a:ext cx="828092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hu-HU" sz="2000" dirty="0"/>
          </a:p>
        </p:txBody>
      </p:sp>
      <p:sp>
        <p:nvSpPr>
          <p:cNvPr id="9" name="Téglalap 8"/>
          <p:cNvSpPr/>
          <p:nvPr/>
        </p:nvSpPr>
        <p:spPr>
          <a:xfrm>
            <a:off x="323528" y="1052736"/>
            <a:ext cx="8352928" cy="54726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hu-HU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hu-HU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hu-H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hu-HU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WRC-15</a:t>
            </a:r>
            <a:r>
              <a:rPr lang="hu-HU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</a:t>
            </a:r>
            <a:endParaRPr lang="hu-HU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hu-H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hu-HU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EU </a:t>
            </a:r>
            <a:r>
              <a:rPr lang="hu-HU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ne fogadjon el olyan javaslatot, amely a 470-694 MHz sávot elsődleges jelleggel mobil célra irányozza elő</a:t>
            </a:r>
          </a:p>
          <a:p>
            <a:pPr algn="just"/>
            <a:r>
              <a:rPr lang="hu-HU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Problémái: </a:t>
            </a:r>
          </a:p>
          <a:p>
            <a:pPr lvl="1" algn="just">
              <a:buFont typeface="Arial" pitchFamily="34" charset="0"/>
              <a:buChar char="•"/>
            </a:pPr>
            <a:r>
              <a:rPr lang="hu-HU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Európa kisebbségben van, még az I. körzeten belül is (Afrikai országok miatt), nehezen tudja érdekeit érvényesíteni</a:t>
            </a:r>
          </a:p>
          <a:p>
            <a:pPr lvl="1" algn="just">
              <a:buFont typeface="Arial" pitchFamily="34" charset="0"/>
              <a:buChar char="•"/>
            </a:pPr>
            <a:r>
              <a:rPr lang="hu-HU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a javaslat lehetővé teszi, hogy „down link </a:t>
            </a:r>
            <a:r>
              <a:rPr lang="hu-HU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only</a:t>
            </a:r>
            <a:r>
              <a:rPr lang="hu-HU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” technológia használatát fogadjunk el, másodlagos jelleggel (értelmezése?)</a:t>
            </a:r>
          </a:p>
          <a:p>
            <a:pPr lvl="1" algn="just">
              <a:buFont typeface="Arial" pitchFamily="34" charset="0"/>
              <a:buChar char="•"/>
            </a:pPr>
            <a:r>
              <a:rPr lang="hu-HU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nem biztos, hogy minden európai ország ebbe az irányba mozog</a:t>
            </a:r>
          </a:p>
          <a:p>
            <a:pPr lvl="1" algn="just">
              <a:buFont typeface="Arial" pitchFamily="34" charset="0"/>
              <a:buChar char="•"/>
            </a:pPr>
            <a:endParaRPr lang="hu-HU" sz="2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hu-HU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Második DD 2020 +/- 2 év: </a:t>
            </a:r>
            <a:r>
              <a:rPr lang="hu-HU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694-790 MHz felszabadítása mobil célra</a:t>
            </a:r>
            <a:endParaRPr lang="hu-HU" sz="2000" dirty="0" smtClean="0"/>
          </a:p>
          <a:p>
            <a:pPr algn="just"/>
            <a:r>
              <a:rPr lang="hu-HU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 műsorszóró rádióengedélyek széles skálán szóródnak.</a:t>
            </a:r>
          </a:p>
          <a:p>
            <a:pPr lvl="1" algn="just">
              <a:buFont typeface="Arial" pitchFamily="34" charset="0"/>
              <a:buChar char="•"/>
            </a:pPr>
            <a:r>
              <a:rPr lang="hu-HU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Ausztria: 2023/2026,  Belgium: 2024</a:t>
            </a:r>
          </a:p>
          <a:p>
            <a:pPr lvl="1" algn="just">
              <a:buFont typeface="Arial" pitchFamily="34" charset="0"/>
              <a:buChar char="•"/>
            </a:pPr>
            <a:r>
              <a:rPr lang="hu-HU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Bulgária: 2025,  Franciaország: 2022</a:t>
            </a:r>
          </a:p>
          <a:p>
            <a:pPr lvl="1" algn="just">
              <a:buFont typeface="Arial" pitchFamily="34" charset="0"/>
              <a:buChar char="•"/>
            </a:pPr>
            <a:r>
              <a:rPr lang="hu-HU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Németország, Spanyolország: 2025</a:t>
            </a:r>
          </a:p>
          <a:p>
            <a:pPr lvl="1" algn="just">
              <a:buFont typeface="Arial" pitchFamily="34" charset="0"/>
              <a:buChar char="•"/>
            </a:pPr>
            <a:r>
              <a:rPr lang="hu-HU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Szlovákia: 2029,  Olaszország: 2032</a:t>
            </a:r>
          </a:p>
          <a:p>
            <a:pPr lvl="1" algn="just">
              <a:buFont typeface="Arial" pitchFamily="34" charset="0"/>
              <a:buChar char="•"/>
            </a:pPr>
            <a:r>
              <a:rPr lang="hu-HU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hu-HU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Magyarország: 2020</a:t>
            </a:r>
            <a:endParaRPr lang="hu-HU" sz="2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1" algn="just">
              <a:buFont typeface="Arial" pitchFamily="34" charset="0"/>
              <a:buChar char="•"/>
            </a:pPr>
            <a:endParaRPr lang="hu-HU" sz="2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Arial" pitchFamily="34" charset="0"/>
              <a:buChar char="•"/>
            </a:pPr>
            <a:endParaRPr lang="hu-HU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églalap 4"/>
          <p:cNvSpPr/>
          <p:nvPr/>
        </p:nvSpPr>
        <p:spPr>
          <a:xfrm>
            <a:off x="3779912" y="0"/>
            <a:ext cx="4464496" cy="7647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A jelentés elemzése 2</a:t>
            </a:r>
            <a:endParaRPr lang="hu-H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zövegdoboz 6"/>
          <p:cNvSpPr txBox="1"/>
          <p:nvPr/>
        </p:nvSpPr>
        <p:spPr>
          <a:xfrm>
            <a:off x="251520" y="5013176"/>
            <a:ext cx="864096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dirty="0" smtClean="0">
                <a:latin typeface="Arial" pitchFamily="34" charset="0"/>
                <a:cs typeface="Arial" pitchFamily="34" charset="0"/>
              </a:rPr>
              <a:t>Fő probléma: Svédország, Németország és Finnország bejelentette, hogy előbb akar áttérni mobil szolgáltatásra a 2.DD sávban, mint 2020.</a:t>
            </a:r>
          </a:p>
          <a:p>
            <a:r>
              <a:rPr lang="hu-HU" sz="2000" dirty="0" smtClean="0">
                <a:latin typeface="Arial" pitchFamily="34" charset="0"/>
                <a:cs typeface="Arial" pitchFamily="34" charset="0"/>
              </a:rPr>
              <a:t>Hogyan oldják meg a kompatibilitási kérdéseket a szomszédokkal?</a:t>
            </a:r>
          </a:p>
          <a:p>
            <a:pPr lvl="8"/>
            <a:endParaRPr lang="hu-HU" sz="2000" b="1" dirty="0" smtClean="0">
              <a:solidFill>
                <a:srgbClr val="0070C0"/>
              </a:solidFill>
            </a:endParaRPr>
          </a:p>
          <a:p>
            <a:pPr lvl="8"/>
            <a:r>
              <a:rPr lang="hu-HU" sz="2000" b="1" dirty="0" smtClean="0">
                <a:solidFill>
                  <a:srgbClr val="0070C0"/>
                </a:solidFill>
              </a:rPr>
              <a:t>                     Mobil </a:t>
            </a:r>
            <a:r>
              <a:rPr lang="hu-HU" sz="2000" b="1" dirty="0" err="1" smtClean="0">
                <a:solidFill>
                  <a:srgbClr val="0070C0"/>
                </a:solidFill>
              </a:rPr>
              <a:t>tlf</a:t>
            </a:r>
            <a:r>
              <a:rPr lang="hu-HU" sz="2000" b="1" dirty="0" smtClean="0">
                <a:solidFill>
                  <a:srgbClr val="0070C0"/>
                </a:solidFill>
              </a:rPr>
              <a:t>: 06 30 9315874</a:t>
            </a:r>
          </a:p>
          <a:p>
            <a:endParaRPr lang="hu-HU" sz="20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Chart 9"/>
          <p:cNvGraphicFramePr/>
          <p:nvPr/>
        </p:nvGraphicFramePr>
        <p:xfrm>
          <a:off x="1547664" y="1268760"/>
          <a:ext cx="5212375" cy="34269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églalap 4"/>
          <p:cNvSpPr/>
          <p:nvPr/>
        </p:nvSpPr>
        <p:spPr>
          <a:xfrm>
            <a:off x="251520" y="1124744"/>
            <a:ext cx="8640960" cy="11510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1" indent="-342900" algn="just">
              <a:spcBef>
                <a:spcPct val="20000"/>
              </a:spcBef>
              <a:buFont typeface="Arial" pitchFamily="34" charset="0"/>
              <a:buChar char="•"/>
            </a:pPr>
            <a:r>
              <a:rPr lang="hu-HU" sz="2000" dirty="0" smtClean="0">
                <a:latin typeface="Arial" pitchFamily="34" charset="0"/>
                <a:cs typeface="Arial" pitchFamily="34" charset="0"/>
              </a:rPr>
              <a:t>Az ITU-R </a:t>
            </a:r>
            <a:r>
              <a:rPr lang="hu-HU" sz="2000" dirty="0" err="1" smtClean="0">
                <a:latin typeface="Arial" pitchFamily="34" charset="0"/>
                <a:cs typeface="Arial" pitchFamily="34" charset="0"/>
              </a:rPr>
              <a:t>Report</a:t>
            </a:r>
            <a:r>
              <a:rPr lang="hu-HU" sz="2000" dirty="0" smtClean="0">
                <a:latin typeface="Arial" pitchFamily="34" charset="0"/>
                <a:cs typeface="Arial" pitchFamily="34" charset="0"/>
              </a:rPr>
              <a:t> BT-2302 2014 áprilisában lett publikálva. 48 CEPT ország közül csak 23  válaszolt !</a:t>
            </a:r>
          </a:p>
          <a:p>
            <a:pPr marL="342900" lvl="1" indent="-342900" algn="just">
              <a:spcBef>
                <a:spcPct val="20000"/>
              </a:spcBef>
              <a:buFont typeface="Arial" pitchFamily="34" charset="0"/>
              <a:buChar char="•"/>
            </a:pPr>
            <a:endParaRPr lang="hu-HU" sz="2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églalap 5"/>
          <p:cNvSpPr/>
          <p:nvPr/>
        </p:nvSpPr>
        <p:spPr>
          <a:xfrm>
            <a:off x="2699792" y="188640"/>
            <a:ext cx="5904656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hu-HU" sz="2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A műsorszórás spektrumigénye</a:t>
            </a:r>
            <a:endParaRPr lang="hu-HU" sz="28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16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611560" y="2276872"/>
            <a:ext cx="6048672" cy="432048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23928" y="1772816"/>
            <a:ext cx="5029200" cy="116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églalap 7"/>
          <p:cNvSpPr/>
          <p:nvPr/>
        </p:nvSpPr>
        <p:spPr>
          <a:xfrm>
            <a:off x="6804248" y="3861048"/>
            <a:ext cx="2232248" cy="1754326"/>
          </a:xfrm>
          <a:prstGeom prst="rect">
            <a:avLst/>
          </a:prstGeom>
          <a:ln w="12700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hu-H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Sok európai ország  számára fontos a</a:t>
            </a:r>
          </a:p>
          <a:p>
            <a:r>
              <a:rPr lang="hu-H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700 MHz-es sáv megőrzése műsorszórásra</a:t>
            </a:r>
            <a:endParaRPr lang="hu-HU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artalom helye 2"/>
          <p:cNvSpPr txBox="1">
            <a:spLocks/>
          </p:cNvSpPr>
          <p:nvPr/>
        </p:nvSpPr>
        <p:spPr>
          <a:xfrm>
            <a:off x="2857488" y="0"/>
            <a:ext cx="5929354" cy="785794"/>
          </a:xfrm>
          <a:prstGeom prst="rect">
            <a:avLst/>
          </a:prstGeom>
          <a:ln>
            <a:noFill/>
          </a:ln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hu-H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hu-H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hu-H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hu-H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hu-HU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artalom helye 2"/>
          <p:cNvSpPr txBox="1">
            <a:spLocks/>
          </p:cNvSpPr>
          <p:nvPr/>
        </p:nvSpPr>
        <p:spPr>
          <a:xfrm>
            <a:off x="2771800" y="0"/>
            <a:ext cx="6372200" cy="928694"/>
          </a:xfrm>
          <a:prstGeom prst="rect">
            <a:avLst/>
          </a:prstGeom>
          <a:ln>
            <a:noFill/>
          </a:ln>
        </p:spPr>
        <p:txBody>
          <a:bodyPr anchor="ctr"/>
          <a:lstStyle/>
          <a:p>
            <a:pPr algn="ctr"/>
            <a:r>
              <a:rPr lang="hu-HU" sz="2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ECC </a:t>
            </a:r>
            <a:r>
              <a:rPr lang="hu-HU" sz="28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Report</a:t>
            </a:r>
            <a:r>
              <a:rPr lang="hu-HU" sz="2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224</a:t>
            </a:r>
            <a:endParaRPr kumimoji="0" lang="hu-HU" sz="2400" b="1" i="0" u="none" strike="noStrike" kern="1200" cap="none" spc="0" normalizeH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Szövegdoboz 8"/>
          <p:cNvSpPr txBox="1"/>
          <p:nvPr/>
        </p:nvSpPr>
        <p:spPr>
          <a:xfrm>
            <a:off x="179512" y="1196752"/>
            <a:ext cx="8715404" cy="50290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1" indent="-342900" algn="just">
              <a:spcBef>
                <a:spcPct val="20000"/>
              </a:spcBef>
            </a:pPr>
            <a:r>
              <a:rPr lang="hu-HU" sz="2000" b="1" dirty="0" err="1" smtClean="0">
                <a:latin typeface="Arial" pitchFamily="34" charset="0"/>
                <a:cs typeface="Arial" pitchFamily="34" charset="0"/>
              </a:rPr>
              <a:t>Hosszútávú</a:t>
            </a:r>
            <a:r>
              <a:rPr lang="hu-HU" sz="2000" b="1" dirty="0" smtClean="0">
                <a:latin typeface="Arial" pitchFamily="34" charset="0"/>
                <a:cs typeface="Arial" pitchFamily="34" charset="0"/>
              </a:rPr>
              <a:t> vízió a 470-694 MHz sávra:</a:t>
            </a:r>
          </a:p>
          <a:p>
            <a:pPr marL="342900" lvl="1" indent="-342900" algn="just">
              <a:spcBef>
                <a:spcPct val="20000"/>
              </a:spcBef>
              <a:buFont typeface="Arial" pitchFamily="34" charset="0"/>
              <a:buChar char="•"/>
            </a:pPr>
            <a:r>
              <a:rPr lang="hu-HU" sz="2000" b="1" dirty="0" smtClean="0">
                <a:latin typeface="Arial" pitchFamily="34" charset="0"/>
                <a:cs typeface="Arial" pitchFamily="34" charset="0"/>
              </a:rPr>
              <a:t>A osztály:</a:t>
            </a:r>
            <a:r>
              <a:rPr lang="hu-HU" sz="2000" dirty="0" smtClean="0">
                <a:latin typeface="Arial" pitchFamily="34" charset="0"/>
                <a:cs typeface="Arial" pitchFamily="34" charset="0"/>
              </a:rPr>
              <a:t> a jelenlegi DVB-T földfelszíni hálózatok használata HPHT (</a:t>
            </a:r>
            <a:r>
              <a:rPr lang="hu-HU" sz="2000" dirty="0" err="1" smtClean="0">
                <a:latin typeface="Arial" pitchFamily="34" charset="0"/>
                <a:cs typeface="Arial" pitchFamily="34" charset="0"/>
              </a:rPr>
              <a:t>High</a:t>
            </a:r>
            <a:r>
              <a:rPr lang="hu-H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hu-HU" sz="2000" dirty="0" err="1" smtClean="0">
                <a:latin typeface="Arial" pitchFamily="34" charset="0"/>
                <a:cs typeface="Arial" pitchFamily="34" charset="0"/>
              </a:rPr>
              <a:t>power-high</a:t>
            </a:r>
            <a:r>
              <a:rPr lang="hu-H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hu-HU" sz="2000" dirty="0" err="1" smtClean="0">
                <a:latin typeface="Arial" pitchFamily="34" charset="0"/>
                <a:cs typeface="Arial" pitchFamily="34" charset="0"/>
              </a:rPr>
              <a:t>tower</a:t>
            </a:r>
            <a:r>
              <a:rPr lang="hu-HU" sz="2000" dirty="0" smtClean="0">
                <a:latin typeface="Arial" pitchFamily="34" charset="0"/>
                <a:cs typeface="Arial" pitchFamily="34" charset="0"/>
              </a:rPr>
              <a:t>) vagy LPLT hálózatok formájában (</a:t>
            </a:r>
            <a:r>
              <a:rPr lang="hu-HU" sz="2000" dirty="0" err="1" smtClean="0">
                <a:latin typeface="Arial" pitchFamily="34" charset="0"/>
                <a:cs typeface="Arial" pitchFamily="34" charset="0"/>
              </a:rPr>
              <a:t>low</a:t>
            </a:r>
            <a:r>
              <a:rPr lang="hu-H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hu-HU" sz="2000" dirty="0" err="1" smtClean="0">
                <a:latin typeface="Arial" pitchFamily="34" charset="0"/>
                <a:cs typeface="Arial" pitchFamily="34" charset="0"/>
              </a:rPr>
              <a:t>power-low</a:t>
            </a:r>
            <a:r>
              <a:rPr lang="hu-H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hu-HU" sz="2000" dirty="0" err="1" smtClean="0">
                <a:latin typeface="Arial" pitchFamily="34" charset="0"/>
                <a:cs typeface="Arial" pitchFamily="34" charset="0"/>
              </a:rPr>
              <a:t>tower</a:t>
            </a:r>
            <a:r>
              <a:rPr lang="hu-HU" sz="2000" dirty="0" smtClean="0">
                <a:latin typeface="Arial" pitchFamily="34" charset="0"/>
                <a:cs typeface="Arial" pitchFamily="34" charset="0"/>
              </a:rPr>
              <a:t>) (4 </a:t>
            </a:r>
            <a:r>
              <a:rPr lang="hu-HU" sz="2000" dirty="0" err="1" smtClean="0">
                <a:latin typeface="Arial" pitchFamily="34" charset="0"/>
                <a:cs typeface="Arial" pitchFamily="34" charset="0"/>
              </a:rPr>
              <a:t>alváltozat</a:t>
            </a:r>
            <a:r>
              <a:rPr lang="hu-HU" sz="2000" dirty="0" smtClean="0">
                <a:latin typeface="Arial" pitchFamily="34" charset="0"/>
                <a:cs typeface="Arial" pitchFamily="34" charset="0"/>
              </a:rPr>
              <a:t>)</a:t>
            </a:r>
            <a:endParaRPr lang="hu-HU" sz="2400" dirty="0" smtClean="0">
              <a:latin typeface="Arial" pitchFamily="34" charset="0"/>
              <a:cs typeface="Arial" pitchFamily="34" charset="0"/>
            </a:endParaRPr>
          </a:p>
          <a:p>
            <a:pPr marL="342900" lvl="1" indent="-342900" algn="just">
              <a:spcBef>
                <a:spcPct val="20000"/>
              </a:spcBef>
              <a:buFont typeface="Arial" pitchFamily="34" charset="0"/>
              <a:buChar char="•"/>
            </a:pPr>
            <a:r>
              <a:rPr lang="hu-HU" sz="2000" b="1" dirty="0" smtClean="0">
                <a:latin typeface="Arial" pitchFamily="34" charset="0"/>
                <a:cs typeface="Arial" pitchFamily="34" charset="0"/>
              </a:rPr>
              <a:t>B osztály: </a:t>
            </a:r>
            <a:r>
              <a:rPr lang="hu-HU" sz="2000" dirty="0" smtClean="0">
                <a:latin typeface="Arial" pitchFamily="34" charset="0"/>
                <a:cs typeface="Arial" pitchFamily="34" charset="0"/>
              </a:rPr>
              <a:t>DVB és/vagy LTE </a:t>
            </a:r>
            <a:r>
              <a:rPr lang="hu-HU" sz="2000" dirty="0" err="1" smtClean="0">
                <a:latin typeface="Arial" pitchFamily="34" charset="0"/>
                <a:cs typeface="Arial" pitchFamily="34" charset="0"/>
              </a:rPr>
              <a:t>downlinks</a:t>
            </a:r>
            <a:r>
              <a:rPr lang="hu-HU" sz="2000" dirty="0" smtClean="0">
                <a:latin typeface="Arial" pitchFamily="34" charset="0"/>
                <a:cs typeface="Arial" pitchFamily="34" charset="0"/>
              </a:rPr>
              <a:t> közös alkalmazása. Feltételezi, hogy a jövőben LTE SDL/</a:t>
            </a:r>
            <a:r>
              <a:rPr lang="hu-HU" sz="2000" dirty="0" err="1" smtClean="0">
                <a:latin typeface="Arial" pitchFamily="34" charset="0"/>
                <a:cs typeface="Arial" pitchFamily="34" charset="0"/>
              </a:rPr>
              <a:t>eMBMS</a:t>
            </a:r>
            <a:r>
              <a:rPr lang="hu-HU" sz="20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hu-HU" sz="2000" dirty="0" err="1" smtClean="0">
                <a:latin typeface="Arial" pitchFamily="34" charset="0"/>
                <a:cs typeface="Arial" pitchFamily="34" charset="0"/>
              </a:rPr>
              <a:t>evolved</a:t>
            </a:r>
            <a:r>
              <a:rPr lang="hu-H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hu-HU" sz="2000" dirty="0" err="1" smtClean="0">
                <a:latin typeface="Arial" pitchFamily="34" charset="0"/>
                <a:cs typeface="Arial" pitchFamily="34" charset="0"/>
              </a:rPr>
              <a:t>Multimedia</a:t>
            </a:r>
            <a:r>
              <a:rPr lang="hu-H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hu-HU" sz="2000" dirty="0" err="1" smtClean="0">
                <a:latin typeface="Arial" pitchFamily="34" charset="0"/>
                <a:cs typeface="Arial" pitchFamily="34" charset="0"/>
              </a:rPr>
              <a:t>Broadcast</a:t>
            </a:r>
            <a:r>
              <a:rPr lang="hu-HU" sz="2000" dirty="0" smtClean="0">
                <a:latin typeface="Arial" pitchFamily="34" charset="0"/>
                <a:cs typeface="Arial" pitchFamily="34" charset="0"/>
              </a:rPr>
              <a:t> and </a:t>
            </a:r>
            <a:r>
              <a:rPr lang="hu-HU" sz="2000" dirty="0" err="1" smtClean="0">
                <a:latin typeface="Arial" pitchFamily="34" charset="0"/>
                <a:cs typeface="Arial" pitchFamily="34" charset="0"/>
              </a:rPr>
              <a:t>Multicast</a:t>
            </a:r>
            <a:r>
              <a:rPr lang="hu-HU" sz="2000" dirty="0" smtClean="0">
                <a:latin typeface="Arial" pitchFamily="34" charset="0"/>
                <a:cs typeface="Arial" pitchFamily="34" charset="0"/>
              </a:rPr>
              <a:t> Service) technológia lesz használva (4 </a:t>
            </a:r>
            <a:r>
              <a:rPr lang="hu-HU" sz="2000" dirty="0" err="1" smtClean="0">
                <a:latin typeface="Arial" pitchFamily="34" charset="0"/>
                <a:cs typeface="Arial" pitchFamily="34" charset="0"/>
              </a:rPr>
              <a:t>alváltozat</a:t>
            </a:r>
            <a:r>
              <a:rPr lang="hu-HU" sz="2000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 marL="342900" lvl="1" indent="-342900" algn="just">
              <a:spcBef>
                <a:spcPct val="20000"/>
              </a:spcBef>
              <a:buFont typeface="Arial" pitchFamily="34" charset="0"/>
              <a:buChar char="•"/>
            </a:pPr>
            <a:r>
              <a:rPr lang="hu-HU" sz="2000" b="1" dirty="0" smtClean="0">
                <a:latin typeface="Arial" pitchFamily="34" charset="0"/>
                <a:cs typeface="Arial" pitchFamily="34" charset="0"/>
              </a:rPr>
              <a:t>C osztály: </a:t>
            </a:r>
            <a:r>
              <a:rPr lang="hu-HU" sz="2000" dirty="0" smtClean="0">
                <a:latin typeface="Arial" pitchFamily="34" charset="0"/>
                <a:cs typeface="Arial" pitchFamily="34" charset="0"/>
              </a:rPr>
              <a:t>DVB és/vagy LTE (</a:t>
            </a:r>
            <a:r>
              <a:rPr lang="hu-HU" sz="2000" dirty="0" err="1" smtClean="0">
                <a:latin typeface="Arial" pitchFamily="34" charset="0"/>
                <a:cs typeface="Arial" pitchFamily="34" charset="0"/>
              </a:rPr>
              <a:t>uplink</a:t>
            </a:r>
            <a:r>
              <a:rPr lang="hu-HU" sz="2000" dirty="0" smtClean="0">
                <a:latin typeface="Arial" pitchFamily="34" charset="0"/>
                <a:cs typeface="Arial" pitchFamily="34" charset="0"/>
              </a:rPr>
              <a:t> is) közös alkalmazása (2 </a:t>
            </a:r>
            <a:r>
              <a:rPr lang="hu-HU" sz="2000" dirty="0" err="1" smtClean="0">
                <a:latin typeface="Arial" pitchFamily="34" charset="0"/>
                <a:cs typeface="Arial" pitchFamily="34" charset="0"/>
              </a:rPr>
              <a:t>alváltozat</a:t>
            </a:r>
            <a:r>
              <a:rPr lang="hu-HU" sz="2000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 marL="342900" lvl="1" indent="-342900" algn="just">
              <a:spcBef>
                <a:spcPct val="20000"/>
              </a:spcBef>
              <a:buFont typeface="Arial" pitchFamily="34" charset="0"/>
              <a:buChar char="•"/>
            </a:pPr>
            <a:r>
              <a:rPr lang="hu-HU" sz="2000" b="1" dirty="0" smtClean="0">
                <a:latin typeface="Arial" pitchFamily="34" charset="0"/>
                <a:cs typeface="Arial" pitchFamily="34" charset="0"/>
              </a:rPr>
              <a:t>D osztály: </a:t>
            </a:r>
            <a:r>
              <a:rPr lang="hu-HU" sz="2000" dirty="0" smtClean="0">
                <a:latin typeface="Arial" pitchFamily="34" charset="0"/>
                <a:cs typeface="Arial" pitchFamily="34" charset="0"/>
              </a:rPr>
              <a:t>a sávot a jövő kommunikációs technológiái fogják használni.</a:t>
            </a:r>
          </a:p>
          <a:p>
            <a:pPr marL="342900" lvl="1" indent="-342900" algn="just">
              <a:spcBef>
                <a:spcPct val="20000"/>
              </a:spcBef>
              <a:buFont typeface="Arial" pitchFamily="34" charset="0"/>
              <a:buChar char="•"/>
            </a:pPr>
            <a:endParaRPr lang="hu-HU" sz="2000" dirty="0" smtClean="0">
              <a:latin typeface="Arial" pitchFamily="34" charset="0"/>
              <a:cs typeface="Arial" pitchFamily="34" charset="0"/>
            </a:endParaRPr>
          </a:p>
          <a:p>
            <a:pPr marL="342900" lvl="1" indent="-342900" algn="just">
              <a:spcBef>
                <a:spcPct val="20000"/>
              </a:spcBef>
              <a:buFont typeface="Arial" pitchFamily="34" charset="0"/>
              <a:buChar char="•"/>
            </a:pPr>
            <a:endParaRPr lang="hu-HU" sz="2000" dirty="0" smtClean="0">
              <a:latin typeface="Arial" pitchFamily="34" charset="0"/>
              <a:cs typeface="Arial" pitchFamily="34" charset="0"/>
            </a:endParaRPr>
          </a:p>
          <a:p>
            <a:pPr marL="342900" lvl="1" indent="-342900" algn="just">
              <a:spcBef>
                <a:spcPct val="20000"/>
              </a:spcBef>
            </a:pPr>
            <a:endParaRPr lang="hu-HU" sz="2000" dirty="0" smtClean="0">
              <a:latin typeface="Arial" pitchFamily="34" charset="0"/>
              <a:cs typeface="Arial" pitchFamily="34" charset="0"/>
            </a:endParaRPr>
          </a:p>
          <a:p>
            <a:pPr marL="342900" lvl="1" indent="-342900" algn="just">
              <a:spcBef>
                <a:spcPct val="20000"/>
              </a:spcBef>
              <a:buFont typeface="Arial" pitchFamily="34" charset="0"/>
              <a:buChar char="•"/>
            </a:pPr>
            <a:endParaRPr lang="hu-HU" sz="2000" b="1" dirty="0" smtClean="0">
              <a:latin typeface="Arial" pitchFamily="34" charset="0"/>
              <a:cs typeface="Arial" pitchFamily="34" charset="0"/>
            </a:endParaRPr>
          </a:p>
          <a:p>
            <a:pPr marL="342900" lvl="1" indent="-342900" algn="just">
              <a:spcBef>
                <a:spcPct val="20000"/>
              </a:spcBef>
            </a:pPr>
            <a:endParaRPr lang="hu-HU" sz="2400" b="1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87624" y="4725144"/>
            <a:ext cx="5443488" cy="18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251520" y="1052736"/>
            <a:ext cx="8640960" cy="52322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b="1" dirty="0" smtClean="0">
                <a:latin typeface="Arial" pitchFamily="34" charset="0"/>
                <a:cs typeface="Arial" pitchFamily="34" charset="0"/>
              </a:rPr>
              <a:t>LTE </a:t>
            </a:r>
            <a:r>
              <a:rPr lang="hu-HU" b="1" dirty="0" err="1" smtClean="0">
                <a:latin typeface="Arial" pitchFamily="34" charset="0"/>
                <a:cs typeface="Arial" pitchFamily="34" charset="0"/>
              </a:rPr>
              <a:t>eMBMS</a:t>
            </a:r>
            <a:endParaRPr lang="hu-HU" b="1" dirty="0" smtClean="0">
              <a:latin typeface="Arial" pitchFamily="34" charset="0"/>
              <a:cs typeface="Arial" pitchFamily="34" charset="0"/>
            </a:endParaRPr>
          </a:p>
          <a:p>
            <a:endParaRPr lang="hu-HU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hu-H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hu-HU" sz="2000" dirty="0" smtClean="0">
                <a:latin typeface="Arial" pitchFamily="34" charset="0"/>
                <a:cs typeface="Arial" pitchFamily="34" charset="0"/>
              </a:rPr>
              <a:t>Jó minőségű audiovizuális tartalom továbbítás</a:t>
            </a:r>
          </a:p>
          <a:p>
            <a:r>
              <a:rPr lang="hu-HU" sz="2000" dirty="0" smtClean="0">
                <a:latin typeface="Arial" pitchFamily="34" charset="0"/>
                <a:cs typeface="Arial" pitchFamily="34" charset="0"/>
              </a:rPr>
              <a:t>•  </a:t>
            </a:r>
            <a:r>
              <a:rPr lang="hu-HU" sz="2000" dirty="0" err="1" smtClean="0">
                <a:latin typeface="Arial" pitchFamily="34" charset="0"/>
                <a:cs typeface="Arial" pitchFamily="34" charset="0"/>
              </a:rPr>
              <a:t>Unicast</a:t>
            </a:r>
            <a:r>
              <a:rPr lang="hu-HU" sz="2000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hu-HU" sz="2000" dirty="0" err="1" smtClean="0">
                <a:latin typeface="Arial" pitchFamily="34" charset="0"/>
                <a:cs typeface="Arial" pitchFamily="34" charset="0"/>
              </a:rPr>
              <a:t>multicast</a:t>
            </a:r>
            <a:r>
              <a:rPr lang="hu-HU" sz="2000" dirty="0" smtClean="0">
                <a:latin typeface="Arial" pitchFamily="34" charset="0"/>
                <a:cs typeface="Arial" pitchFamily="34" charset="0"/>
              </a:rPr>
              <a:t> szolgáltatás</a:t>
            </a:r>
          </a:p>
          <a:p>
            <a:r>
              <a:rPr lang="hu-HU" sz="2000" dirty="0" smtClean="0">
                <a:latin typeface="Arial" pitchFamily="34" charset="0"/>
                <a:cs typeface="Arial" pitchFamily="34" charset="0"/>
              </a:rPr>
              <a:t>• Korlátozott műsorszóró alkalmasság: nem TV műsorok továbbítására lett kifejlesztve</a:t>
            </a:r>
          </a:p>
          <a:p>
            <a:r>
              <a:rPr lang="hu-HU" sz="2000" dirty="0" smtClean="0">
                <a:latin typeface="Arial" pitchFamily="34" charset="0"/>
                <a:cs typeface="Arial" pitchFamily="34" charset="0"/>
              </a:rPr>
              <a:t>• Regisztrációhoz kötött</a:t>
            </a:r>
          </a:p>
          <a:p>
            <a:endParaRPr lang="hu-HU" dirty="0" smtClean="0">
              <a:latin typeface="Arial" pitchFamily="34" charset="0"/>
              <a:cs typeface="Arial" pitchFamily="34" charset="0"/>
            </a:endParaRPr>
          </a:p>
          <a:p>
            <a:r>
              <a:rPr lang="hu-HU" b="1" dirty="0" smtClean="0">
                <a:latin typeface="Arial" pitchFamily="34" charset="0"/>
                <a:cs typeface="Arial" pitchFamily="34" charset="0"/>
              </a:rPr>
              <a:t>Elképzelt jövő: LTE </a:t>
            </a:r>
            <a:r>
              <a:rPr lang="hu-HU" b="1" dirty="0" err="1" smtClean="0">
                <a:latin typeface="Arial" pitchFamily="34" charset="0"/>
                <a:cs typeface="Arial" pitchFamily="34" charset="0"/>
              </a:rPr>
              <a:t>broadcast</a:t>
            </a:r>
            <a:endParaRPr lang="hu-HU" b="1" dirty="0" smtClean="0">
              <a:latin typeface="Arial" pitchFamily="34" charset="0"/>
              <a:cs typeface="Arial" pitchFamily="34" charset="0"/>
            </a:endParaRPr>
          </a:p>
          <a:p>
            <a:endParaRPr lang="hu-HU" dirty="0" smtClean="0">
              <a:latin typeface="Arial" pitchFamily="34" charset="0"/>
              <a:cs typeface="Arial" pitchFamily="34" charset="0"/>
            </a:endParaRPr>
          </a:p>
          <a:p>
            <a:r>
              <a:rPr lang="hu-HU" dirty="0" smtClean="0">
                <a:latin typeface="Arial" pitchFamily="34" charset="0"/>
                <a:cs typeface="Arial" pitchFamily="34" charset="0"/>
              </a:rPr>
              <a:t>• </a:t>
            </a:r>
            <a:r>
              <a:rPr lang="hu-HU" sz="2000" dirty="0" smtClean="0">
                <a:latin typeface="Arial" pitchFamily="34" charset="0"/>
                <a:cs typeface="Arial" pitchFamily="34" charset="0"/>
              </a:rPr>
              <a:t>Cellaméret növelhető HPHT hálózati struktúra kialakításához</a:t>
            </a:r>
          </a:p>
          <a:p>
            <a:r>
              <a:rPr lang="hu-HU" sz="2000" dirty="0" smtClean="0">
                <a:latin typeface="Arial" pitchFamily="34" charset="0"/>
                <a:cs typeface="Arial" pitchFamily="34" charset="0"/>
              </a:rPr>
              <a:t>• Országos SFN kialakítható</a:t>
            </a:r>
          </a:p>
          <a:p>
            <a:r>
              <a:rPr lang="hu-HU" sz="2000" dirty="0" smtClean="0">
                <a:latin typeface="Arial" pitchFamily="34" charset="0"/>
                <a:cs typeface="Arial" pitchFamily="34" charset="0"/>
              </a:rPr>
              <a:t>• Klasszikus mobil, </a:t>
            </a:r>
            <a:r>
              <a:rPr lang="hu-HU" sz="2000" dirty="0" err="1" smtClean="0">
                <a:latin typeface="Arial" pitchFamily="34" charset="0"/>
                <a:cs typeface="Arial" pitchFamily="34" charset="0"/>
              </a:rPr>
              <a:t>unicast</a:t>
            </a:r>
            <a:r>
              <a:rPr lang="hu-HU" sz="2000" dirty="0" smtClean="0">
                <a:latin typeface="Arial" pitchFamily="34" charset="0"/>
                <a:cs typeface="Arial" pitchFamily="34" charset="0"/>
              </a:rPr>
              <a:t> és </a:t>
            </a:r>
            <a:r>
              <a:rPr lang="hu-HU" sz="2000" dirty="0" err="1" smtClean="0">
                <a:latin typeface="Arial" pitchFamily="34" charset="0"/>
                <a:cs typeface="Arial" pitchFamily="34" charset="0"/>
              </a:rPr>
              <a:t>broadcast</a:t>
            </a:r>
            <a:r>
              <a:rPr lang="hu-HU" sz="2000" dirty="0" smtClean="0">
                <a:latin typeface="Arial" pitchFamily="34" charset="0"/>
                <a:cs typeface="Arial" pitchFamily="34" charset="0"/>
              </a:rPr>
              <a:t> szolgáltatás</a:t>
            </a:r>
          </a:p>
          <a:p>
            <a:r>
              <a:rPr lang="hu-HU" sz="2000" dirty="0" smtClean="0">
                <a:latin typeface="Arial" pitchFamily="34" charset="0"/>
                <a:cs typeface="Arial" pitchFamily="34" charset="0"/>
              </a:rPr>
              <a:t>• 8 MHz-es sávszélesség</a:t>
            </a:r>
          </a:p>
          <a:p>
            <a:pPr>
              <a:buFont typeface="Arial" pitchFamily="34" charset="0"/>
              <a:buChar char="•"/>
            </a:pPr>
            <a:r>
              <a:rPr lang="hu-HU" sz="2000" dirty="0" smtClean="0"/>
              <a:t>  </a:t>
            </a:r>
            <a:r>
              <a:rPr lang="hu-HU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Végcél:DDT-hez nagyon hasonló műsorszóró képességek</a:t>
            </a:r>
          </a:p>
          <a:p>
            <a:pPr marL="342900" lvl="1" indent="-342900" algn="just">
              <a:spcBef>
                <a:spcPct val="20000"/>
              </a:spcBef>
              <a:buFont typeface="Arial" pitchFamily="34" charset="0"/>
              <a:buChar char="•"/>
            </a:pPr>
            <a:r>
              <a:rPr lang="hu-HU" sz="2000" dirty="0" smtClean="0">
                <a:latin typeface="Arial" pitchFamily="34" charset="0"/>
                <a:cs typeface="Arial" pitchFamily="34" charset="0"/>
              </a:rPr>
              <a:t>De: </a:t>
            </a:r>
            <a:r>
              <a:rPr lang="hu-HU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LTE és DVB más kódrendszert alkalmaz, </a:t>
            </a:r>
            <a:r>
              <a:rPr lang="hu-HU" sz="2000" dirty="0" smtClean="0">
                <a:latin typeface="Arial" pitchFamily="34" charset="0"/>
                <a:cs typeface="Arial" pitchFamily="34" charset="0"/>
              </a:rPr>
              <a:t>egy chipbe nem lesz integrálható ( mindkét chipet be kell építeni egy készülékbe).</a:t>
            </a:r>
          </a:p>
        </p:txBody>
      </p:sp>
      <p:sp>
        <p:nvSpPr>
          <p:cNvPr id="3" name="Téglalap 2"/>
          <p:cNvSpPr/>
          <p:nvPr/>
        </p:nvSpPr>
        <p:spPr>
          <a:xfrm>
            <a:off x="3607633" y="116632"/>
            <a:ext cx="449275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2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ECC </a:t>
            </a:r>
            <a:r>
              <a:rPr lang="hu-HU" sz="28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Report</a:t>
            </a:r>
            <a:r>
              <a:rPr lang="hu-HU" sz="2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224 részletei</a:t>
            </a:r>
            <a:endParaRPr lang="hu-HU" sz="28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3113908" y="188640"/>
            <a:ext cx="54185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hu-HU" sz="2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A forgatókönyvek jellemzői</a:t>
            </a:r>
            <a:endParaRPr lang="hu-HU" sz="28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églalap 2"/>
          <p:cNvSpPr/>
          <p:nvPr/>
        </p:nvSpPr>
        <p:spPr>
          <a:xfrm>
            <a:off x="251520" y="1124745"/>
            <a:ext cx="7272808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2000" b="1" dirty="0" smtClean="0">
                <a:latin typeface="Arial" pitchFamily="34" charset="0"/>
                <a:cs typeface="Arial" pitchFamily="34" charset="0"/>
              </a:rPr>
              <a:t>Kevés különbség van a forgatókönyvek között</a:t>
            </a:r>
          </a:p>
          <a:p>
            <a:r>
              <a:rPr lang="hu-HU" sz="20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buFont typeface="Arial" pitchFamily="34" charset="0"/>
              <a:buChar char="•"/>
            </a:pPr>
            <a:r>
              <a:rPr lang="hu-H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hu-HU" sz="2000" b="1" dirty="0" smtClean="0">
                <a:latin typeface="Arial" pitchFamily="34" charset="0"/>
                <a:cs typeface="Arial" pitchFamily="34" charset="0"/>
              </a:rPr>
              <a:t>Megtekintés</a:t>
            </a:r>
          </a:p>
          <a:p>
            <a:pPr lvl="1"/>
            <a:r>
              <a:rPr lang="hu-HU" sz="2000" dirty="0" smtClean="0">
                <a:latin typeface="Arial" pitchFamily="34" charset="0"/>
                <a:cs typeface="Arial" pitchFamily="34" charset="0"/>
              </a:rPr>
              <a:t>• hagyományos TV készüléken, </a:t>
            </a:r>
            <a:r>
              <a:rPr lang="hu-HU" sz="2000" dirty="0" err="1" smtClean="0">
                <a:latin typeface="Arial" pitchFamily="34" charset="0"/>
                <a:cs typeface="Arial" pitchFamily="34" charset="0"/>
              </a:rPr>
              <a:t>tableten</a:t>
            </a:r>
            <a:r>
              <a:rPr lang="hu-HU" sz="2000" dirty="0" smtClean="0">
                <a:latin typeface="Arial" pitchFamily="34" charset="0"/>
                <a:cs typeface="Arial" pitchFamily="34" charset="0"/>
              </a:rPr>
              <a:t>, okos telefonon</a:t>
            </a:r>
          </a:p>
          <a:p>
            <a:pPr lvl="1"/>
            <a:r>
              <a:rPr lang="hu-HU" sz="2000" dirty="0" smtClean="0">
                <a:latin typeface="Arial" pitchFamily="34" charset="0"/>
                <a:cs typeface="Arial" pitchFamily="34" charset="0"/>
              </a:rPr>
              <a:t>• nappaliban, </a:t>
            </a:r>
            <a:r>
              <a:rPr lang="hu-HU" sz="2000" dirty="0" err="1" smtClean="0">
                <a:latin typeface="Arial" pitchFamily="34" charset="0"/>
                <a:cs typeface="Arial" pitchFamily="34" charset="0"/>
              </a:rPr>
              <a:t>kül-</a:t>
            </a:r>
            <a:r>
              <a:rPr lang="hu-HU" sz="2000" dirty="0" smtClean="0">
                <a:latin typeface="Arial" pitchFamily="34" charset="0"/>
                <a:cs typeface="Arial" pitchFamily="34" charset="0"/>
              </a:rPr>
              <a:t> és </a:t>
            </a:r>
            <a:r>
              <a:rPr lang="hu-HU" sz="2000" dirty="0" err="1" smtClean="0">
                <a:latin typeface="Arial" pitchFamily="34" charset="0"/>
                <a:cs typeface="Arial" pitchFamily="34" charset="0"/>
              </a:rPr>
              <a:t>beltéren</a:t>
            </a:r>
            <a:r>
              <a:rPr lang="hu-HU" sz="2000" dirty="0" smtClean="0">
                <a:latin typeface="Arial" pitchFamily="34" charset="0"/>
                <a:cs typeface="Arial" pitchFamily="34" charset="0"/>
              </a:rPr>
              <a:t>, járművön</a:t>
            </a:r>
          </a:p>
          <a:p>
            <a:pPr>
              <a:buFont typeface="Arial" pitchFamily="34" charset="0"/>
              <a:buChar char="•"/>
            </a:pPr>
            <a:r>
              <a:rPr lang="hu-H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hu-HU" sz="2000" b="1" dirty="0" smtClean="0">
                <a:latin typeface="Arial" pitchFamily="34" charset="0"/>
                <a:cs typeface="Arial" pitchFamily="34" charset="0"/>
              </a:rPr>
              <a:t>Feltétel</a:t>
            </a:r>
          </a:p>
          <a:p>
            <a:pPr lvl="1"/>
            <a:r>
              <a:rPr lang="hu-HU" sz="2000" dirty="0" smtClean="0">
                <a:latin typeface="Arial" pitchFamily="34" charset="0"/>
                <a:cs typeface="Arial" pitchFamily="34" charset="0"/>
              </a:rPr>
              <a:t>• </a:t>
            </a:r>
            <a:r>
              <a:rPr lang="hu-HU" sz="2000" b="1" dirty="0" smtClean="0">
                <a:latin typeface="Arial" pitchFamily="34" charset="0"/>
                <a:cs typeface="Arial" pitchFamily="34" charset="0"/>
              </a:rPr>
              <a:t>A1-A4, B9 </a:t>
            </a:r>
            <a:r>
              <a:rPr lang="hu-HU" sz="2000" dirty="0" smtClean="0">
                <a:latin typeface="Arial" pitchFamily="34" charset="0"/>
                <a:cs typeface="Arial" pitchFamily="34" charset="0"/>
              </a:rPr>
              <a:t>és </a:t>
            </a:r>
            <a:r>
              <a:rPr lang="hu-HU" sz="2000" b="1" dirty="0" smtClean="0">
                <a:latin typeface="Arial" pitchFamily="34" charset="0"/>
                <a:cs typeface="Arial" pitchFamily="34" charset="0"/>
              </a:rPr>
              <a:t>C10:</a:t>
            </a:r>
            <a:r>
              <a:rPr lang="hu-HU" sz="2000" dirty="0" smtClean="0">
                <a:latin typeface="Arial" pitchFamily="34" charset="0"/>
                <a:cs typeface="Arial" pitchFamily="34" charset="0"/>
              </a:rPr>
              <a:t> a mobil eszközök rendelkezzenek DTT vevőegységgel,</a:t>
            </a:r>
          </a:p>
          <a:p>
            <a:pPr lvl="1"/>
            <a:r>
              <a:rPr lang="hu-HU" sz="2000" dirty="0" smtClean="0">
                <a:latin typeface="Arial" pitchFamily="34" charset="0"/>
                <a:cs typeface="Arial" pitchFamily="34" charset="0"/>
              </a:rPr>
              <a:t>• </a:t>
            </a:r>
            <a:r>
              <a:rPr lang="hu-HU" sz="2000" b="1" dirty="0" smtClean="0">
                <a:latin typeface="Arial" pitchFamily="34" charset="0"/>
                <a:cs typeface="Arial" pitchFamily="34" charset="0"/>
              </a:rPr>
              <a:t>B5, B6, B9 </a:t>
            </a:r>
            <a:r>
              <a:rPr lang="hu-HU" sz="2000" dirty="0" smtClean="0">
                <a:latin typeface="Arial" pitchFamily="34" charset="0"/>
                <a:cs typeface="Arial" pitchFamily="34" charset="0"/>
              </a:rPr>
              <a:t>és </a:t>
            </a:r>
            <a:r>
              <a:rPr lang="hu-HU" sz="2000" b="1" dirty="0" smtClean="0">
                <a:latin typeface="Arial" pitchFamily="34" charset="0"/>
                <a:cs typeface="Arial" pitchFamily="34" charset="0"/>
              </a:rPr>
              <a:t>C7</a:t>
            </a:r>
            <a:r>
              <a:rPr lang="hu-HU" sz="2000" dirty="0" smtClean="0">
                <a:latin typeface="Arial" pitchFamily="34" charset="0"/>
                <a:cs typeface="Arial" pitchFamily="34" charset="0"/>
              </a:rPr>
              <a:t>: legyenek LTE </a:t>
            </a:r>
            <a:r>
              <a:rPr lang="hu-HU" sz="2000" dirty="0" err="1" smtClean="0">
                <a:latin typeface="Arial" pitchFamily="34" charset="0"/>
                <a:cs typeface="Arial" pitchFamily="34" charset="0"/>
              </a:rPr>
              <a:t>Broadcast</a:t>
            </a:r>
            <a:r>
              <a:rPr lang="hu-HU" sz="2000" dirty="0" smtClean="0">
                <a:latin typeface="Arial" pitchFamily="34" charset="0"/>
                <a:cs typeface="Arial" pitchFamily="34" charset="0"/>
              </a:rPr>
              <a:t> vételére </a:t>
            </a:r>
            <a:r>
              <a:rPr lang="hu-HU" sz="2000" dirty="0" err="1" smtClean="0">
                <a:latin typeface="Arial" pitchFamily="34" charset="0"/>
                <a:cs typeface="Arial" pitchFamily="34" charset="0"/>
              </a:rPr>
              <a:t>alkal</a:t>
            </a:r>
            <a:r>
              <a:rPr lang="hu-HU" sz="2000" dirty="0" smtClean="0">
                <a:latin typeface="Arial" pitchFamily="34" charset="0"/>
                <a:cs typeface="Arial" pitchFamily="34" charset="0"/>
              </a:rPr>
              <a:t>            </a:t>
            </a:r>
            <a:r>
              <a:rPr lang="hu-HU" sz="2000" dirty="0" err="1" smtClean="0">
                <a:latin typeface="Arial" pitchFamily="34" charset="0"/>
                <a:cs typeface="Arial" pitchFamily="34" charset="0"/>
              </a:rPr>
              <a:t>mas</a:t>
            </a:r>
            <a:r>
              <a:rPr lang="hu-HU" sz="2000" dirty="0" smtClean="0">
                <a:latin typeface="Arial" pitchFamily="34" charset="0"/>
                <a:cs typeface="Arial" pitchFamily="34" charset="0"/>
              </a:rPr>
              <a:t> készülékek</a:t>
            </a:r>
          </a:p>
          <a:p>
            <a:pPr lvl="1"/>
            <a:r>
              <a:rPr lang="hu-HU" sz="2000" dirty="0" smtClean="0">
                <a:latin typeface="Arial" pitchFamily="34" charset="0"/>
                <a:cs typeface="Arial" pitchFamily="34" charset="0"/>
              </a:rPr>
              <a:t>• </a:t>
            </a:r>
            <a:r>
              <a:rPr lang="hu-HU" sz="2000" b="1" dirty="0" smtClean="0">
                <a:latin typeface="Arial" pitchFamily="34" charset="0"/>
                <a:cs typeface="Arial" pitchFamily="34" charset="0"/>
              </a:rPr>
              <a:t>B8, C10</a:t>
            </a:r>
            <a:r>
              <a:rPr lang="hu-HU" sz="2000" dirty="0" smtClean="0">
                <a:latin typeface="Arial" pitchFamily="34" charset="0"/>
                <a:cs typeface="Arial" pitchFamily="34" charset="0"/>
              </a:rPr>
              <a:t>: legyenek LTE MBMS vételére is alkalmas DTT vevők</a:t>
            </a:r>
          </a:p>
          <a:p>
            <a:pPr lvl="1"/>
            <a:r>
              <a:rPr lang="hu-HU" sz="2000" dirty="0" smtClean="0">
                <a:latin typeface="Arial" pitchFamily="34" charset="0"/>
                <a:cs typeface="Arial" pitchFamily="34" charset="0"/>
              </a:rPr>
              <a:t>• </a:t>
            </a:r>
            <a:r>
              <a:rPr lang="hu-HU" sz="2000" b="1" dirty="0" smtClean="0">
                <a:latin typeface="Arial" pitchFamily="34" charset="0"/>
                <a:cs typeface="Arial" pitchFamily="34" charset="0"/>
              </a:rPr>
              <a:t>B9</a:t>
            </a:r>
            <a:r>
              <a:rPr lang="hu-HU" sz="2000" dirty="0" smtClean="0">
                <a:latin typeface="Arial" pitchFamily="34" charset="0"/>
                <a:cs typeface="Arial" pitchFamily="34" charset="0"/>
              </a:rPr>
              <a:t>: legyenek DTT és LTE BC vételére alkalmas készülékek – két chip?</a:t>
            </a:r>
          </a:p>
          <a:p>
            <a:pPr lvl="1"/>
            <a:endParaRPr lang="hu-HU" sz="2000" dirty="0" smtClean="0">
              <a:latin typeface="Arial" pitchFamily="34" charset="0"/>
              <a:cs typeface="Arial" pitchFamily="34" charset="0"/>
            </a:endParaRPr>
          </a:p>
          <a:p>
            <a:pPr lvl="8"/>
            <a:r>
              <a:rPr lang="hu-HU" sz="2000" b="1" dirty="0" smtClean="0">
                <a:solidFill>
                  <a:srgbClr val="0070C0"/>
                </a:solidFill>
              </a:rPr>
              <a:t>           Mobil </a:t>
            </a:r>
            <a:r>
              <a:rPr lang="hu-HU" sz="2000" b="1" dirty="0" err="1" smtClean="0">
                <a:solidFill>
                  <a:srgbClr val="0070C0"/>
                </a:solidFill>
              </a:rPr>
              <a:t>tlf</a:t>
            </a:r>
            <a:r>
              <a:rPr lang="hu-HU" sz="2000" b="1" dirty="0" smtClean="0">
                <a:solidFill>
                  <a:srgbClr val="0070C0"/>
                </a:solidFill>
              </a:rPr>
              <a:t>: 06 30 9315874</a:t>
            </a:r>
            <a:endParaRPr lang="hu-HU" sz="2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24328" y="2420888"/>
            <a:ext cx="1371600" cy="30963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Franklin Gothic Book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2885</TotalTime>
  <Words>909</Words>
  <Application>Microsoft Office PowerPoint</Application>
  <PresentationFormat>Diavetítés a képernyőre (4:3 oldalarány)</PresentationFormat>
  <Paragraphs>118</Paragraphs>
  <Slides>11</Slides>
  <Notes>1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11</vt:i4>
      </vt:variant>
    </vt:vector>
  </HeadingPairs>
  <TitlesOfParts>
    <vt:vector size="12" baseType="lpstr">
      <vt:lpstr>Custom Design</vt:lpstr>
      <vt:lpstr>Mi lesz veled földfelszíni műsorszórás? (Hosszútávú EU tervek)</vt:lpstr>
      <vt:lpstr>2. dia</vt:lpstr>
      <vt:lpstr>3. dia</vt:lpstr>
      <vt:lpstr>A jelentés elemzése 1</vt:lpstr>
      <vt:lpstr>5. dia</vt:lpstr>
      <vt:lpstr>6. dia</vt:lpstr>
      <vt:lpstr>7. dia</vt:lpstr>
      <vt:lpstr>8. dia</vt:lpstr>
      <vt:lpstr>9. dia</vt:lpstr>
      <vt:lpstr>10. dia</vt:lpstr>
      <vt:lpstr>11. dia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Minta Wörd User Name</dc:creator>
  <cp:lastModifiedBy>Pados László dr.</cp:lastModifiedBy>
  <cp:revision>339</cp:revision>
  <dcterms:created xsi:type="dcterms:W3CDTF">2011-01-26T11:08:25Z</dcterms:created>
  <dcterms:modified xsi:type="dcterms:W3CDTF">2014-10-17T06:18:30Z</dcterms:modified>
</cp:coreProperties>
</file>