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5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89" r:id="rId12"/>
    <p:sldId id="265" r:id="rId13"/>
    <p:sldId id="264" r:id="rId14"/>
    <p:sldId id="288" r:id="rId15"/>
    <p:sldId id="304" r:id="rId16"/>
    <p:sldId id="293" r:id="rId17"/>
    <p:sldId id="292" r:id="rId18"/>
    <p:sldId id="290" r:id="rId19"/>
    <p:sldId id="299" r:id="rId20"/>
    <p:sldId id="287" r:id="rId21"/>
    <p:sldId id="294" r:id="rId22"/>
    <p:sldId id="271" r:id="rId23"/>
    <p:sldId id="272" r:id="rId24"/>
    <p:sldId id="266" r:id="rId25"/>
    <p:sldId id="267" r:id="rId26"/>
    <p:sldId id="301" r:id="rId27"/>
    <p:sldId id="300" r:id="rId28"/>
    <p:sldId id="303" r:id="rId29"/>
    <p:sldId id="310" r:id="rId30"/>
    <p:sldId id="305" r:id="rId31"/>
    <p:sldId id="306" r:id="rId32"/>
    <p:sldId id="307" r:id="rId33"/>
    <p:sldId id="308" r:id="rId34"/>
    <p:sldId id="311" r:id="rId35"/>
    <p:sldId id="312" r:id="rId36"/>
    <p:sldId id="313" r:id="rId37"/>
    <p:sldId id="309" r:id="rId38"/>
    <p:sldId id="302" r:id="rId39"/>
    <p:sldId id="268" r:id="rId40"/>
    <p:sldId id="269" r:id="rId41"/>
    <p:sldId id="270" r:id="rId42"/>
    <p:sldId id="274" r:id="rId43"/>
    <p:sldId id="298" r:id="rId44"/>
    <p:sldId id="275" r:id="rId45"/>
    <p:sldId id="296" r:id="rId46"/>
    <p:sldId id="297" r:id="rId47"/>
    <p:sldId id="276" r:id="rId48"/>
    <p:sldId id="277" r:id="rId49"/>
    <p:sldId id="278" r:id="rId50"/>
    <p:sldId id="279" r:id="rId51"/>
    <p:sldId id="282" r:id="rId52"/>
    <p:sldId id="283" r:id="rId53"/>
    <p:sldId id="284" r:id="rId54"/>
    <p:sldId id="291" r:id="rId55"/>
    <p:sldId id="286" r:id="rId56"/>
    <p:sldId id="281" r:id="rId5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2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4660"/>
  </p:normalViewPr>
  <p:slideViewPr>
    <p:cSldViewPr>
      <p:cViewPr varScale="1">
        <p:scale>
          <a:sx n="116" d="100"/>
          <a:sy n="11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Sorozat 2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Sorozat 3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292288"/>
        <c:axId val="79293824"/>
      </c:barChart>
      <c:catAx>
        <c:axId val="79292288"/>
        <c:scaling>
          <c:orientation val="minMax"/>
        </c:scaling>
        <c:delete val="0"/>
        <c:axPos val="b"/>
        <c:majorTickMark val="out"/>
        <c:minorTickMark val="none"/>
        <c:tickLblPos val="nextTo"/>
        <c:crossAx val="79293824"/>
        <c:crosses val="autoZero"/>
        <c:auto val="1"/>
        <c:lblAlgn val="ctr"/>
        <c:lblOffset val="100"/>
        <c:noMultiLvlLbl val="0"/>
      </c:catAx>
      <c:valAx>
        <c:axId val="79293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2922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j-lt"/>
        </a:defRPr>
      </a:pPr>
      <a:endParaRPr lang="hu-H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6D127-455F-4F64-9693-C351F7D3ED8A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D2D28-A3B7-469D-9548-D4260EB38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1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D2D28-A3B7-469D-9548-D4260EB38E2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130426"/>
            <a:ext cx="4932040" cy="1470025"/>
          </a:xfrm>
        </p:spPr>
        <p:txBody>
          <a:bodyPr>
            <a:noAutofit/>
          </a:bodyPr>
          <a:lstStyle>
            <a:lvl1pPr algn="r">
              <a:defRPr sz="5000">
                <a:latin typeface="Arial Black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4248472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8" name="Téglalap 7"/>
          <p:cNvSpPr/>
          <p:nvPr userDrawn="1"/>
        </p:nvSpPr>
        <p:spPr>
          <a:xfrm>
            <a:off x="6084168" y="5445224"/>
            <a:ext cx="3024336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buClr>
                <a:srgbClr val="95C122"/>
              </a:buClr>
              <a:defRPr/>
            </a:lvl1pPr>
            <a:lvl2pPr>
              <a:buClr>
                <a:srgbClr val="95C122"/>
              </a:buClr>
              <a:defRPr/>
            </a:lvl2pPr>
            <a:lvl3pPr>
              <a:buClr>
                <a:srgbClr val="95C122"/>
              </a:buClr>
              <a:defRPr/>
            </a:lvl3pPr>
            <a:lvl4pPr>
              <a:buClr>
                <a:srgbClr val="95C122"/>
              </a:buClr>
              <a:defRPr/>
            </a:lvl4pPr>
            <a:lvl5pPr>
              <a:buClr>
                <a:srgbClr val="95C122"/>
              </a:buClr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buClr>
                <a:srgbClr val="95C122"/>
              </a:buClr>
              <a:buFont typeface="Arial" pitchFamily="34" charset="0"/>
              <a:buChar char="•"/>
              <a:defRPr sz="2800"/>
            </a:lvl1pPr>
            <a:lvl2pPr>
              <a:buClr>
                <a:srgbClr val="95C122"/>
              </a:buClr>
              <a:buFont typeface="Arial" pitchFamily="34" charset="0"/>
              <a:buChar char="•"/>
              <a:defRPr sz="2400"/>
            </a:lvl2pPr>
            <a:lvl3pPr>
              <a:buClr>
                <a:srgbClr val="95C122"/>
              </a:buClr>
              <a:buFont typeface="Arial" pitchFamily="34" charset="0"/>
              <a:buChar char="•"/>
              <a:defRPr sz="2000"/>
            </a:lvl3pPr>
            <a:lvl4pPr>
              <a:buClr>
                <a:srgbClr val="95C122"/>
              </a:buClr>
              <a:buFont typeface="Arial" pitchFamily="34" charset="0"/>
              <a:buChar char="•"/>
              <a:defRPr sz="1800"/>
            </a:lvl4pPr>
            <a:lvl5pPr>
              <a:buClr>
                <a:srgbClr val="95C122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buClr>
                <a:srgbClr val="95C122"/>
              </a:buClr>
              <a:buFont typeface="Arial" pitchFamily="34" charset="0"/>
              <a:buChar char="•"/>
              <a:defRPr sz="2800"/>
            </a:lvl1pPr>
            <a:lvl2pPr>
              <a:buClr>
                <a:srgbClr val="95C122"/>
              </a:buClr>
              <a:buFont typeface="Arial" pitchFamily="34" charset="0"/>
              <a:buChar char="•"/>
              <a:defRPr sz="2400"/>
            </a:lvl2pPr>
            <a:lvl3pPr>
              <a:buClr>
                <a:srgbClr val="95C122"/>
              </a:buClr>
              <a:buFont typeface="Arial" pitchFamily="34" charset="0"/>
              <a:buChar char="•"/>
              <a:defRPr sz="2000"/>
            </a:lvl3pPr>
            <a:lvl4pPr>
              <a:buClr>
                <a:srgbClr val="95C122"/>
              </a:buClr>
              <a:buFont typeface="Arial" pitchFamily="34" charset="0"/>
              <a:buChar char="•"/>
              <a:defRPr sz="1800"/>
            </a:lvl4pPr>
            <a:lvl5pPr>
              <a:buClr>
                <a:srgbClr val="95C122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95C122"/>
              </a:buClr>
              <a:defRPr sz="2400"/>
            </a:lvl1pPr>
            <a:lvl2pPr>
              <a:buClr>
                <a:srgbClr val="95C122"/>
              </a:buClr>
              <a:defRPr sz="2000"/>
            </a:lvl2pPr>
            <a:lvl3pPr>
              <a:buClr>
                <a:srgbClr val="95C122"/>
              </a:buClr>
              <a:defRPr sz="1800"/>
            </a:lvl3pPr>
            <a:lvl4pPr>
              <a:buClr>
                <a:srgbClr val="95C122"/>
              </a:buClr>
              <a:defRPr sz="1600"/>
            </a:lvl4pPr>
            <a:lvl5pPr>
              <a:buClr>
                <a:srgbClr val="95C12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buClr>
                <a:srgbClr val="95C122"/>
              </a:buClr>
              <a:defRPr sz="2400"/>
            </a:lvl1pPr>
            <a:lvl2pPr>
              <a:buClr>
                <a:srgbClr val="95C122"/>
              </a:buClr>
              <a:defRPr sz="2000"/>
            </a:lvl2pPr>
            <a:lvl3pPr>
              <a:buClr>
                <a:srgbClr val="95C122"/>
              </a:buClr>
              <a:defRPr sz="1800"/>
            </a:lvl3pPr>
            <a:lvl4pPr>
              <a:buClr>
                <a:srgbClr val="95C122"/>
              </a:buClr>
              <a:defRPr sz="1600"/>
            </a:lvl4pPr>
            <a:lvl5pPr>
              <a:buClr>
                <a:srgbClr val="95C12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buClr>
                <a:srgbClr val="95C122"/>
              </a:buClr>
              <a:defRPr sz="2400"/>
            </a:lvl1pPr>
            <a:lvl2pPr>
              <a:buClr>
                <a:srgbClr val="95C122"/>
              </a:buClr>
              <a:defRPr sz="2000"/>
            </a:lvl2pPr>
            <a:lvl3pPr>
              <a:buClr>
                <a:srgbClr val="95C122"/>
              </a:buClr>
              <a:defRPr sz="1800"/>
            </a:lvl3pPr>
            <a:lvl4pPr>
              <a:buClr>
                <a:srgbClr val="95C122"/>
              </a:buClr>
              <a:defRPr sz="1600"/>
            </a:lvl4pPr>
            <a:lvl5pPr>
              <a:buClr>
                <a:srgbClr val="95C12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graphicFrame>
        <p:nvGraphicFramePr>
          <p:cNvPr id="7" name="Diagram 6"/>
          <p:cNvGraphicFramePr/>
          <p:nvPr userDrawn="1"/>
        </p:nvGraphicFramePr>
        <p:xfrm>
          <a:off x="467544" y="1556792"/>
          <a:ext cx="40324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buClr>
                <a:srgbClr val="95C122"/>
              </a:buClr>
              <a:defRPr sz="3200"/>
            </a:lvl1pPr>
            <a:lvl2pPr>
              <a:buClr>
                <a:srgbClr val="95C122"/>
              </a:buClr>
              <a:defRPr sz="2800"/>
            </a:lvl2pPr>
            <a:lvl3pPr>
              <a:buClr>
                <a:srgbClr val="95C122"/>
              </a:buClr>
              <a:defRPr sz="2400"/>
            </a:lvl3pPr>
            <a:lvl4pPr>
              <a:buClr>
                <a:srgbClr val="95C122"/>
              </a:buClr>
              <a:defRPr sz="2000"/>
            </a:lvl4pPr>
            <a:lvl5pPr>
              <a:buClr>
                <a:srgbClr val="95C12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95C122"/>
              </a:buClr>
              <a:defRPr/>
            </a:lvl1pPr>
            <a:lvl2pPr>
              <a:buClr>
                <a:srgbClr val="95C122"/>
              </a:buClr>
              <a:defRPr/>
            </a:lvl2pPr>
            <a:lvl3pPr>
              <a:buClr>
                <a:srgbClr val="95C122"/>
              </a:buClr>
              <a:defRPr/>
            </a:lvl3pPr>
            <a:lvl4pPr>
              <a:buClr>
                <a:srgbClr val="95C122"/>
              </a:buClr>
              <a:defRPr/>
            </a:lvl4pPr>
            <a:lvl5pPr>
              <a:buClr>
                <a:srgbClr val="95C122"/>
              </a:buClr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sablon 1_4.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gnandta@ahrt.hu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ment.mindigtv.h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41276" y="764704"/>
            <a:ext cx="8532440" cy="1470025"/>
          </a:xfrm>
        </p:spPr>
        <p:txBody>
          <a:bodyPr/>
          <a:lstStyle/>
          <a:p>
            <a:pPr algn="ctr"/>
            <a:r>
              <a:rPr lang="hu-HU" dirty="0" smtClean="0"/>
              <a:t>A DVB-T bevezetése Magyarországon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91680" y="2132856"/>
            <a:ext cx="4427984" cy="1152128"/>
          </a:xfrm>
        </p:spPr>
        <p:txBody>
          <a:bodyPr/>
          <a:lstStyle/>
          <a:p>
            <a:pPr algn="l"/>
            <a:r>
              <a:rPr lang="hu-HU" dirty="0"/>
              <a:t>a</a:t>
            </a:r>
            <a:r>
              <a:rPr lang="hu-HU" dirty="0" smtClean="0"/>
              <a:t> vevőkészülékek szempontjából</a:t>
            </a:r>
            <a:endParaRPr lang="en-US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179512" y="4365104"/>
            <a:ext cx="4427984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20000"/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2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2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2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2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dirty="0" smtClean="0"/>
              <a:t>Előadó: </a:t>
            </a:r>
            <a:r>
              <a:rPr lang="hu-HU" dirty="0" err="1" smtClean="0"/>
              <a:t>Gnandt</a:t>
            </a:r>
            <a:r>
              <a:rPr lang="hu-HU" dirty="0" smtClean="0"/>
              <a:t> András</a:t>
            </a:r>
          </a:p>
          <a:p>
            <a:pPr algn="l"/>
            <a:endParaRPr lang="hu-HU" dirty="0" smtClean="0"/>
          </a:p>
          <a:p>
            <a:pPr algn="l"/>
            <a:r>
              <a:rPr lang="hu-HU" dirty="0" smtClean="0"/>
              <a:t>2014. november 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Vevőantennák, erősítők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496" y="836712"/>
            <a:ext cx="8651304" cy="5328592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Szobaantenna:</a:t>
            </a:r>
          </a:p>
          <a:p>
            <a:pPr lvl="2"/>
            <a:r>
              <a:rPr lang="hu-HU" dirty="0" smtClean="0"/>
              <a:t>kényelmes, gyors telepítés</a:t>
            </a:r>
          </a:p>
          <a:p>
            <a:pPr lvl="2"/>
            <a:r>
              <a:rPr lang="hu-HU" dirty="0" smtClean="0"/>
              <a:t>Lehetnek EMC problémák (botantenna része szedi a zajt)</a:t>
            </a:r>
          </a:p>
          <a:p>
            <a:r>
              <a:rPr lang="hu-HU" dirty="0" smtClean="0"/>
              <a:t>Kültéri:</a:t>
            </a:r>
          </a:p>
          <a:p>
            <a:pPr lvl="2"/>
            <a:r>
              <a:rPr lang="hu-HU" dirty="0" smtClean="0"/>
              <a:t>Szobaantenna már nem elég a stabil vételhez</a:t>
            </a:r>
          </a:p>
          <a:p>
            <a:pPr lvl="2"/>
            <a:r>
              <a:rPr lang="hu-HU" dirty="0" smtClean="0"/>
              <a:t>Adó felé néző erkélyen vagy oldalfalon elhelyezve</a:t>
            </a:r>
          </a:p>
          <a:p>
            <a:r>
              <a:rPr lang="hu-HU" dirty="0" smtClean="0"/>
              <a:t>Tetőantenna: </a:t>
            </a:r>
          </a:p>
          <a:p>
            <a:pPr lvl="2"/>
            <a:r>
              <a:rPr lang="hu-HU" dirty="0" smtClean="0"/>
              <a:t>ha nincs más lehetőség</a:t>
            </a:r>
          </a:p>
          <a:p>
            <a:r>
              <a:rPr lang="hu-HU" dirty="0" err="1" smtClean="0"/>
              <a:t>Tápinzerteres</a:t>
            </a:r>
            <a:r>
              <a:rPr lang="hu-HU" dirty="0" smtClean="0"/>
              <a:t> erősítő</a:t>
            </a:r>
          </a:p>
          <a:p>
            <a:pPr lvl="2"/>
            <a:r>
              <a:rPr lang="hu-HU" dirty="0" smtClean="0"/>
              <a:t> </a:t>
            </a:r>
            <a:r>
              <a:rPr lang="hu-HU" dirty="0" err="1" smtClean="0"/>
              <a:t>IDTV-hez</a:t>
            </a:r>
            <a:r>
              <a:rPr lang="hu-HU" dirty="0" smtClean="0"/>
              <a:t> mindenképp</a:t>
            </a:r>
          </a:p>
          <a:p>
            <a:pPr lvl="2"/>
            <a:r>
              <a:rPr lang="hu-HU" dirty="0" smtClean="0"/>
              <a:t>akár 12-24V is a nagyobb dinamika és C/N érdekében</a:t>
            </a:r>
          </a:p>
          <a:p>
            <a:r>
              <a:rPr lang="hu-HU" dirty="0" err="1" smtClean="0"/>
              <a:t>STB-k</a:t>
            </a:r>
            <a:r>
              <a:rPr lang="hu-HU" dirty="0" smtClean="0"/>
              <a:t> képesek 5V/50-100mA adni az RF kimeneten</a:t>
            </a:r>
          </a:p>
          <a:p>
            <a:r>
              <a:rPr lang="hu-HU" dirty="0" smtClean="0"/>
              <a:t>Újabban: LTE szűrős erősítő</a:t>
            </a:r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62" y="992907"/>
            <a:ext cx="923925" cy="923925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0" y="2029823"/>
            <a:ext cx="1200150" cy="1200150"/>
          </a:xfrm>
          <a:prstGeom prst="rect">
            <a:avLst/>
          </a:prstGeom>
        </p:spPr>
      </p:pic>
      <p:pic>
        <p:nvPicPr>
          <p:cNvPr id="6" name="Kép 5" descr="antenn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40968"/>
            <a:ext cx="2601218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7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LTE szűrés most és később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836712"/>
            <a:ext cx="3240360" cy="54006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Most: 790-862 MHz, maximum az UHF 59-es csatorna használható</a:t>
            </a:r>
          </a:p>
          <a:p>
            <a:r>
              <a:rPr lang="hu-HU" sz="2800" dirty="0" smtClean="0"/>
              <a:t>Később: 698-790 MHz-es sáv, maximum a 48-as csatorna használható</a:t>
            </a:r>
          </a:p>
          <a:p>
            <a:r>
              <a:rPr lang="hu-HU" sz="2800" dirty="0" smtClean="0"/>
              <a:t>Antenna és/vagy erősítő csere? </a:t>
            </a:r>
          </a:p>
          <a:p>
            <a:endParaRPr lang="hu-HU" sz="2800" dirty="0"/>
          </a:p>
        </p:txBody>
      </p:sp>
      <p:pic>
        <p:nvPicPr>
          <p:cNvPr id="4" name="Kép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75856" y="1268730"/>
            <a:ext cx="576072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Professzionális LTE szűrő</a:t>
            </a:r>
            <a:endParaRPr lang="hu-HU" sz="3200" dirty="0"/>
          </a:p>
        </p:txBody>
      </p:sp>
      <p:pic>
        <p:nvPicPr>
          <p:cNvPr id="4" name="Kép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892899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Antenna beállítása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08721"/>
            <a:ext cx="9144000" cy="5217444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Tetőtéri antenna, ha nem szükséges az erősítő inkább legyen passzív</a:t>
            </a:r>
          </a:p>
          <a:p>
            <a:r>
              <a:rPr lang="hu-HU" dirty="0" smtClean="0"/>
              <a:t>Maximális jelszint beállítása esetén adóteljesítmény növeléskor túlvezérlés lehet</a:t>
            </a:r>
          </a:p>
          <a:p>
            <a:r>
              <a:rPr lang="hu-HU" dirty="0" smtClean="0"/>
              <a:t>Főleg </a:t>
            </a:r>
            <a:r>
              <a:rPr lang="hu-HU" dirty="0" err="1" smtClean="0"/>
              <a:t>STB-k</a:t>
            </a:r>
            <a:r>
              <a:rPr lang="hu-HU" dirty="0" smtClean="0"/>
              <a:t> esetén a vételi jelerősség és jelminőség kijelzése típusonként változó</a:t>
            </a:r>
          </a:p>
          <a:p>
            <a:r>
              <a:rPr lang="hu-HU" dirty="0" smtClean="0"/>
              <a:t>Pl. </a:t>
            </a:r>
            <a:r>
              <a:rPr lang="hu-HU" dirty="0" err="1" smtClean="0"/>
              <a:t>Wayteq</a:t>
            </a:r>
            <a:r>
              <a:rPr lang="hu-HU" dirty="0" smtClean="0"/>
              <a:t> HD-95CX esetén a 90%-os jelszintnél nem lesz nagyobb 80%-alatt pedig instabil lehet a vétel, HD-90CX-nél 67-70% alatt lehet instabil</a:t>
            </a:r>
          </a:p>
          <a:p>
            <a:r>
              <a:rPr lang="hu-HU" dirty="0" smtClean="0"/>
              <a:t>Inkább a jelminőség maximalizálására kell törekedni</a:t>
            </a:r>
          </a:p>
          <a:p>
            <a:r>
              <a:rPr lang="hu-HU" dirty="0" smtClean="0"/>
              <a:t>Merre forgassam az antennámat adatbázis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45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Az SFN mítosz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08721"/>
            <a:ext cx="9144000" cy="5217444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szakma lassan áttér az SFN nyereség használata helyett SFN veszteségre</a:t>
            </a:r>
          </a:p>
          <a:p>
            <a:r>
              <a:rPr lang="hu-HU" dirty="0" smtClean="0"/>
              <a:t>Előnyök</a:t>
            </a:r>
          </a:p>
          <a:p>
            <a:pPr lvl="2"/>
            <a:r>
              <a:rPr lang="hu-HU" dirty="0" smtClean="0"/>
              <a:t>Jobb frekvenciagazdálkodás nagy SFN szigetek esetén</a:t>
            </a:r>
          </a:p>
          <a:p>
            <a:pPr lvl="2"/>
            <a:r>
              <a:rPr lang="hu-HU" dirty="0" smtClean="0"/>
              <a:t>Sűrűn beépített területen növekszik a vételi valószínűség</a:t>
            </a:r>
            <a:endParaRPr lang="hu-HU" dirty="0"/>
          </a:p>
          <a:p>
            <a:r>
              <a:rPr lang="hu-HU" dirty="0" smtClean="0"/>
              <a:t>Hátrányok</a:t>
            </a:r>
          </a:p>
          <a:p>
            <a:pPr lvl="2"/>
            <a:r>
              <a:rPr lang="hu-HU" dirty="0" smtClean="0"/>
              <a:t>MER mindenképpen csökken</a:t>
            </a:r>
          </a:p>
          <a:p>
            <a:pPr lvl="2"/>
            <a:r>
              <a:rPr lang="hu-HU" dirty="0" smtClean="0"/>
              <a:t>Holtzónák kialakulása</a:t>
            </a:r>
          </a:p>
          <a:p>
            <a:pPr lvl="2"/>
            <a:r>
              <a:rPr lang="hu-HU" dirty="0" smtClean="0"/>
              <a:t>Irányított antennát mindenképp adó felé kell irányítani</a:t>
            </a:r>
          </a:p>
          <a:p>
            <a:pPr lvl="2"/>
            <a:r>
              <a:rPr lang="hu-HU" dirty="0" smtClean="0"/>
              <a:t>Nem sűrű beépítettség esetén a szoba és kültéri antennákat is érdemes adó felé irányítani</a:t>
            </a:r>
          </a:p>
          <a:p>
            <a:pPr lvl="2"/>
            <a:r>
              <a:rPr lang="hu-HU" dirty="0" smtClean="0"/>
              <a:t>Bonyolultabb adóoldal, több eszköz (GPS, MIP beszúrás)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92173"/>
            <a:ext cx="3380168" cy="8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5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STB RF </a:t>
            </a:r>
            <a:r>
              <a:rPr lang="hu-HU" sz="3200" dirty="0" err="1" smtClean="0"/>
              <a:t>tuner</a:t>
            </a:r>
            <a:r>
              <a:rPr lang="hu-HU" sz="3200" dirty="0" smtClean="0"/>
              <a:t> mérések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496" y="908721"/>
            <a:ext cx="9108504" cy="5217444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3 frekvencián (sáv eleje, közepe, vége)</a:t>
            </a:r>
          </a:p>
          <a:p>
            <a:r>
              <a:rPr lang="hu-HU" dirty="0" smtClean="0"/>
              <a:t>Elfogadható határok:</a:t>
            </a:r>
          </a:p>
          <a:p>
            <a:pPr lvl="3"/>
            <a:r>
              <a:rPr lang="hu-HU" dirty="0" smtClean="0"/>
              <a:t>AGC szabályozás -20 </a:t>
            </a:r>
            <a:r>
              <a:rPr lang="hu-HU" dirty="0" err="1" smtClean="0"/>
              <a:t>dBm-ig</a:t>
            </a:r>
            <a:r>
              <a:rPr lang="hu-HU" dirty="0" smtClean="0"/>
              <a:t>, mértünk +10-et is, problémamentes vétel mellett, volt -6 </a:t>
            </a:r>
            <a:r>
              <a:rPr lang="hu-HU" dirty="0" err="1" smtClean="0"/>
              <a:t>dBm-nél</a:t>
            </a:r>
            <a:r>
              <a:rPr lang="hu-HU" dirty="0" smtClean="0"/>
              <a:t> túlvezérlést mutató készülék</a:t>
            </a:r>
          </a:p>
          <a:p>
            <a:pPr lvl="3"/>
            <a:r>
              <a:rPr lang="hu-HU" dirty="0" smtClean="0"/>
              <a:t>Minimális vételi jelszint -77,5 </a:t>
            </a:r>
            <a:r>
              <a:rPr lang="hu-HU" dirty="0" err="1" smtClean="0"/>
              <a:t>dBm</a:t>
            </a:r>
            <a:endParaRPr lang="hu-HU" dirty="0" smtClean="0"/>
          </a:p>
          <a:p>
            <a:pPr lvl="3"/>
            <a:r>
              <a:rPr lang="hu-HU" dirty="0" smtClean="0"/>
              <a:t>Digitális azonos csatorna -60 </a:t>
            </a:r>
            <a:r>
              <a:rPr lang="hu-HU" dirty="0" err="1" smtClean="0"/>
              <a:t>dBm-nél</a:t>
            </a:r>
            <a:r>
              <a:rPr lang="hu-HU" dirty="0" smtClean="0"/>
              <a:t>: 21 dB C/I</a:t>
            </a:r>
          </a:p>
          <a:p>
            <a:pPr lvl="3"/>
            <a:r>
              <a:rPr lang="hu-HU" dirty="0" smtClean="0"/>
              <a:t>Analóg azonos csatorna -60 </a:t>
            </a:r>
            <a:r>
              <a:rPr lang="hu-HU" dirty="0" err="1" smtClean="0"/>
              <a:t>dBm-nél</a:t>
            </a:r>
            <a:r>
              <a:rPr lang="hu-HU" dirty="0" smtClean="0"/>
              <a:t>:  12 dB C/I</a:t>
            </a:r>
          </a:p>
          <a:p>
            <a:pPr lvl="3"/>
            <a:r>
              <a:rPr lang="hu-HU" dirty="0" smtClean="0"/>
              <a:t>Digitális szomszédos csatorna -60 </a:t>
            </a:r>
            <a:r>
              <a:rPr lang="hu-HU" dirty="0" err="1" smtClean="0"/>
              <a:t>dBm-nél</a:t>
            </a:r>
            <a:r>
              <a:rPr lang="hu-HU" dirty="0" smtClean="0"/>
              <a:t>: -30 dB C/I</a:t>
            </a:r>
          </a:p>
          <a:p>
            <a:pPr lvl="3"/>
            <a:r>
              <a:rPr lang="hu-HU" dirty="0" smtClean="0"/>
              <a:t>Analóg szomszédos csatorna -60 </a:t>
            </a:r>
            <a:r>
              <a:rPr lang="hu-HU" dirty="0" err="1" smtClean="0"/>
              <a:t>dBm-nél</a:t>
            </a:r>
            <a:r>
              <a:rPr lang="hu-HU" dirty="0" smtClean="0"/>
              <a:t>: -32 dB C/I</a:t>
            </a:r>
          </a:p>
          <a:p>
            <a:r>
              <a:rPr lang="hu-HU" dirty="0" smtClean="0"/>
              <a:t>Főleg </a:t>
            </a:r>
            <a:r>
              <a:rPr lang="hu-HU" dirty="0" err="1" smtClean="0"/>
              <a:t>STB-ket</a:t>
            </a:r>
            <a:r>
              <a:rPr lang="hu-HU" dirty="0" smtClean="0"/>
              <a:t> mértünk, és jól szerepeltek</a:t>
            </a:r>
          </a:p>
          <a:p>
            <a:r>
              <a:rPr lang="hu-HU" dirty="0" smtClean="0"/>
              <a:t>A minimális vételi jelszint mérését korlátozza, hogy a műszer -80 </a:t>
            </a:r>
            <a:r>
              <a:rPr lang="hu-HU" dirty="0" err="1" smtClean="0"/>
              <a:t>dBm</a:t>
            </a:r>
            <a:r>
              <a:rPr lang="hu-HU" dirty="0" smtClean="0"/>
              <a:t> körül elveszti a TS szinkront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32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091"/>
          </a:xfrm>
        </p:spPr>
        <p:txBody>
          <a:bodyPr>
            <a:normAutofit/>
          </a:bodyPr>
          <a:lstStyle/>
          <a:p>
            <a:r>
              <a:rPr lang="hu-HU" sz="3200" dirty="0" smtClean="0"/>
              <a:t>RF hurok és modulátor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08721"/>
            <a:ext cx="9144000" cy="5217444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IEC 61169-2 RF csatlakozó</a:t>
            </a:r>
            <a:endParaRPr lang="hu-HU" dirty="0"/>
          </a:p>
          <a:p>
            <a:pPr lvl="2"/>
            <a:r>
              <a:rPr lang="hu-HU" dirty="0" smtClean="0"/>
              <a:t>nem impedancia illesztett, reflexió VHF és UHF-en</a:t>
            </a:r>
          </a:p>
          <a:p>
            <a:pPr lvl="2"/>
            <a:r>
              <a:rPr lang="hu-HU" dirty="0" smtClean="0"/>
              <a:t>impedanciája közelebb van az 50 </a:t>
            </a:r>
            <a:r>
              <a:rPr lang="el-GR" dirty="0" smtClean="0"/>
              <a:t>Ω</a:t>
            </a:r>
            <a:r>
              <a:rPr lang="hu-HU" dirty="0" err="1" smtClean="0"/>
              <a:t>-hoz</a:t>
            </a:r>
            <a:r>
              <a:rPr lang="hu-HU" dirty="0" smtClean="0"/>
              <a:t>, mint a 75-höz</a:t>
            </a:r>
          </a:p>
          <a:p>
            <a:pPr lvl="2"/>
            <a:r>
              <a:rPr lang="hu-HU" dirty="0" smtClean="0"/>
              <a:t>F csatlakozó használata célszerűbb pl. laborban</a:t>
            </a:r>
          </a:p>
          <a:p>
            <a:r>
              <a:rPr lang="hu-HU" dirty="0" smtClean="0"/>
              <a:t>RF hurok kimenet</a:t>
            </a:r>
          </a:p>
          <a:p>
            <a:pPr lvl="2"/>
            <a:r>
              <a:rPr lang="hu-HU" dirty="0" smtClean="0"/>
              <a:t>RF jel továbbfűzésre, legtöbbször passzív</a:t>
            </a:r>
          </a:p>
          <a:p>
            <a:pPr lvl="2"/>
            <a:r>
              <a:rPr lang="hu-HU" dirty="0" smtClean="0"/>
              <a:t>Passzív: kikapcsolva és </a:t>
            </a:r>
            <a:r>
              <a:rPr lang="hu-HU" dirty="0" err="1" smtClean="0"/>
              <a:t>stand-by-ban</a:t>
            </a:r>
            <a:r>
              <a:rPr lang="hu-HU" dirty="0" smtClean="0"/>
              <a:t> nem működik</a:t>
            </a:r>
            <a:endParaRPr lang="hu-HU" dirty="0"/>
          </a:p>
          <a:p>
            <a:r>
              <a:rPr lang="hu-HU" dirty="0" smtClean="0"/>
              <a:t>RF modulátor kimenet</a:t>
            </a:r>
          </a:p>
          <a:p>
            <a:pPr lvl="2"/>
            <a:r>
              <a:rPr lang="hu-HU" dirty="0" smtClean="0"/>
              <a:t>Régi TV-khez, amin SCART sincs</a:t>
            </a:r>
          </a:p>
          <a:p>
            <a:pPr lvl="2"/>
            <a:r>
              <a:rPr lang="hu-HU" dirty="0" smtClean="0"/>
              <a:t>Beállítható kimeneti analóg csatorna</a:t>
            </a:r>
          </a:p>
          <a:p>
            <a:pPr lvl="2"/>
            <a:r>
              <a:rPr lang="hu-HU" dirty="0" smtClean="0"/>
              <a:t>Két oldalsávos szimmetrikus kimeneti spektrum, nem VSB, mivel kommersz készülék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74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készülék hangolása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08721"/>
            <a:ext cx="9108504" cy="5217444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Ezzel indul a folyamat: telepítési ország, OSD nyelv, képernyő, képkezelési beállítások</a:t>
            </a:r>
          </a:p>
          <a:p>
            <a:r>
              <a:rPr lang="hu-HU" dirty="0" smtClean="0"/>
              <a:t>Automatikus és kézi hangolás</a:t>
            </a:r>
          </a:p>
          <a:p>
            <a:r>
              <a:rPr lang="hu-HU" dirty="0" smtClean="0"/>
              <a:t>Fő programlista LCN sorrendben</a:t>
            </a:r>
          </a:p>
          <a:p>
            <a:r>
              <a:rPr lang="hu-HU" dirty="0" smtClean="0"/>
              <a:t>LCN ki esetben a prioritás: ONID, service_</a:t>
            </a:r>
            <a:r>
              <a:rPr lang="hu-HU" dirty="0" err="1" smtClean="0"/>
              <a:t>type</a:t>
            </a:r>
            <a:r>
              <a:rPr lang="hu-HU" dirty="0" smtClean="0"/>
              <a:t>, </a:t>
            </a:r>
            <a:r>
              <a:rPr lang="hu-HU" dirty="0" err="1" smtClean="0"/>
              <a:t>service</a:t>
            </a:r>
            <a:r>
              <a:rPr lang="hu-HU" dirty="0" smtClean="0"/>
              <a:t>_</a:t>
            </a:r>
            <a:r>
              <a:rPr lang="hu-HU" dirty="0" err="1" smtClean="0"/>
              <a:t>id</a:t>
            </a:r>
            <a:r>
              <a:rPr lang="hu-HU" dirty="0" smtClean="0"/>
              <a:t>, </a:t>
            </a:r>
            <a:r>
              <a:rPr lang="hu-HU" dirty="0" err="1" smtClean="0"/>
              <a:t>service</a:t>
            </a:r>
            <a:r>
              <a:rPr lang="hu-HU" dirty="0" smtClean="0"/>
              <a:t>_</a:t>
            </a:r>
            <a:r>
              <a:rPr lang="hu-HU" dirty="0" err="1" smtClean="0"/>
              <a:t>name</a:t>
            </a:r>
            <a:endParaRPr lang="hu-HU" dirty="0" smtClean="0"/>
          </a:p>
          <a:p>
            <a:r>
              <a:rPr lang="hu-HU" dirty="0" smtClean="0"/>
              <a:t>Az UHF IV-V sáv 1-3 perc alatti végighangolása</a:t>
            </a:r>
          </a:p>
          <a:p>
            <a:r>
              <a:rPr lang="hu-HU" dirty="0" err="1" smtClean="0"/>
              <a:t>IDTV-k</a:t>
            </a:r>
            <a:r>
              <a:rPr lang="hu-HU" dirty="0" smtClean="0"/>
              <a:t> esetén digitális hangolás alapértelmezetten, analóg már nem szükséges</a:t>
            </a:r>
          </a:p>
          <a:p>
            <a:r>
              <a:rPr lang="hu-HU" dirty="0" smtClean="0"/>
              <a:t>Külföldi adók: 200,500 vagy 800-as sorszámtól</a:t>
            </a:r>
          </a:p>
          <a:p>
            <a:r>
              <a:rPr lang="hu-HU" dirty="0" smtClean="0"/>
              <a:t>Rádiók is használnak </a:t>
            </a:r>
            <a:r>
              <a:rPr lang="hu-HU" dirty="0" err="1" smtClean="0"/>
              <a:t>LCN-t</a:t>
            </a:r>
            <a:r>
              <a:rPr lang="hu-HU" dirty="0" smtClean="0"/>
              <a:t>, ami megegyezhet a TV-k </a:t>
            </a:r>
            <a:r>
              <a:rPr lang="hu-HU" dirty="0" err="1" smtClean="0"/>
              <a:t>LCN-jével</a:t>
            </a:r>
            <a:r>
              <a:rPr lang="hu-HU" dirty="0" smtClean="0"/>
              <a:t>, különbség a service_</a:t>
            </a:r>
            <a:r>
              <a:rPr lang="hu-HU" dirty="0" err="1" smtClean="0"/>
              <a:t>type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35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Kedvencek lista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5289452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Legjobb esetben független a fő listától</a:t>
            </a:r>
          </a:p>
          <a:p>
            <a:r>
              <a:rPr lang="hu-HU" dirty="0" smtClean="0"/>
              <a:t>Itt a felhasználó teljesen önkényesen állítja be a listát</a:t>
            </a:r>
          </a:p>
          <a:p>
            <a:r>
              <a:rPr lang="hu-HU" dirty="0" smtClean="0"/>
              <a:t>Ha egy program megszűnik azt a kedvencekből is ki kell venni, akár a név akár a service_</a:t>
            </a:r>
            <a:r>
              <a:rPr lang="hu-HU" dirty="0" err="1" smtClean="0"/>
              <a:t>id</a:t>
            </a:r>
            <a:r>
              <a:rPr lang="hu-HU" dirty="0" smtClean="0"/>
              <a:t> változik</a:t>
            </a:r>
          </a:p>
          <a:p>
            <a:r>
              <a:rPr lang="hu-HU" dirty="0" smtClean="0"/>
              <a:t>Sokszor sajnos csak a fő lista </a:t>
            </a:r>
            <a:r>
              <a:rPr lang="hu-HU" dirty="0" err="1" smtClean="0"/>
              <a:t>maszkolt</a:t>
            </a:r>
            <a:r>
              <a:rPr lang="hu-HU" dirty="0" smtClean="0"/>
              <a:t> listája, ezt erőforrás szűkösség is indokolhatja</a:t>
            </a:r>
          </a:p>
          <a:p>
            <a:r>
              <a:rPr lang="hu-HU" dirty="0" smtClean="0"/>
              <a:t>Még rosszabb ha LCN nem kapcsolható ki</a:t>
            </a:r>
          </a:p>
          <a:p>
            <a:r>
              <a:rPr lang="hu-HU" dirty="0" smtClean="0"/>
              <a:t>Több kevesebb sikerrel tudjuk a gyártókon ezt keresztülvinni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20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Dinamikus programfrissítés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89453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SDT – Service </a:t>
            </a:r>
            <a:r>
              <a:rPr lang="hu-HU" dirty="0" err="1" smtClean="0"/>
              <a:t>Descriptor</a:t>
            </a:r>
            <a:r>
              <a:rPr lang="hu-HU" dirty="0" smtClean="0"/>
              <a:t> </a:t>
            </a:r>
            <a:r>
              <a:rPr lang="hu-HU" dirty="0" err="1" smtClean="0"/>
              <a:t>Table</a:t>
            </a:r>
            <a:r>
              <a:rPr lang="hu-HU" dirty="0" smtClean="0"/>
              <a:t> alapú</a:t>
            </a:r>
          </a:p>
          <a:p>
            <a:r>
              <a:rPr lang="hu-HU" dirty="0" smtClean="0"/>
              <a:t>A service_</a:t>
            </a:r>
            <a:r>
              <a:rPr lang="hu-HU" dirty="0" err="1" smtClean="0"/>
              <a:t>loop-ot</a:t>
            </a:r>
            <a:r>
              <a:rPr lang="hu-HU" dirty="0" smtClean="0"/>
              <a:t> kell olvasni</a:t>
            </a:r>
          </a:p>
          <a:p>
            <a:r>
              <a:rPr lang="hu-HU" dirty="0" smtClean="0"/>
              <a:t>A vevőkészülék üzem közben leköveti a programok változásait</a:t>
            </a:r>
          </a:p>
          <a:p>
            <a:r>
              <a:rPr lang="hu-HU" dirty="0" smtClean="0"/>
              <a:t>Egy </a:t>
            </a:r>
            <a:r>
              <a:rPr lang="hu-HU" dirty="0" err="1" smtClean="0"/>
              <a:t>tuner</a:t>
            </a:r>
            <a:r>
              <a:rPr lang="hu-HU" dirty="0" smtClean="0"/>
              <a:t> esetén csak az aktuális </a:t>
            </a:r>
            <a:r>
              <a:rPr lang="hu-HU" dirty="0" err="1" smtClean="0"/>
              <a:t>MUX-on</a:t>
            </a:r>
            <a:endParaRPr lang="hu-HU" dirty="0" smtClean="0"/>
          </a:p>
          <a:p>
            <a:r>
              <a:rPr lang="hu-HU" dirty="0" smtClean="0"/>
              <a:t>Az SDT tábla verziószámának növekedése </a:t>
            </a:r>
            <a:r>
              <a:rPr lang="hu-HU" dirty="0" err="1" smtClean="0"/>
              <a:t>triggereli</a:t>
            </a:r>
            <a:endParaRPr lang="hu-HU" dirty="0" smtClean="0"/>
          </a:p>
          <a:p>
            <a:r>
              <a:rPr lang="hu-HU" dirty="0" smtClean="0"/>
              <a:t>Fő listát és kedvencek listát is karban kell tartani</a:t>
            </a:r>
          </a:p>
          <a:p>
            <a:r>
              <a:rPr lang="hu-HU" dirty="0" smtClean="0"/>
              <a:t>A felhasználó </a:t>
            </a:r>
            <a:r>
              <a:rPr lang="hu-HU" dirty="0" err="1" smtClean="0"/>
              <a:t>gyk</a:t>
            </a:r>
            <a:r>
              <a:rPr lang="hu-HU" dirty="0" smtClean="0"/>
              <a:t>. azonnal az aktuális programlistát kapja az adott </a:t>
            </a:r>
            <a:r>
              <a:rPr lang="hu-HU" dirty="0" err="1" smtClean="0"/>
              <a:t>MUX-on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38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091"/>
          </a:xfrm>
        </p:spPr>
        <p:txBody>
          <a:bodyPr>
            <a:normAutofit/>
          </a:bodyPr>
          <a:lstStyle/>
          <a:p>
            <a:r>
              <a:rPr lang="hu-HU" sz="3600" dirty="0" smtClean="0"/>
              <a:t>Tartalom</a:t>
            </a:r>
            <a:endParaRPr lang="hu-HU" sz="3600" dirty="0"/>
          </a:p>
        </p:txBody>
      </p:sp>
      <p:sp>
        <p:nvSpPr>
          <p:cNvPr id="4" name="Alcím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u-HU" dirty="0" smtClean="0"/>
              <a:t>Történelem</a:t>
            </a:r>
          </a:p>
          <a:p>
            <a:pPr algn="l"/>
            <a:r>
              <a:rPr lang="hu-HU" dirty="0" smtClean="0"/>
              <a:t>DVB-T vevőkészülékek definíciója</a:t>
            </a:r>
          </a:p>
          <a:p>
            <a:pPr algn="l"/>
            <a:r>
              <a:rPr lang="hu-HU" dirty="0" smtClean="0"/>
              <a:t>Vevőkészülékek piaca Magyarországon</a:t>
            </a:r>
          </a:p>
          <a:p>
            <a:pPr algn="l"/>
            <a:r>
              <a:rPr lang="hu-HU" dirty="0" smtClean="0"/>
              <a:t>Gyártók, forgalmazók helyzete</a:t>
            </a:r>
          </a:p>
          <a:p>
            <a:pPr algn="l"/>
            <a:r>
              <a:rPr lang="hu-HU" dirty="0" smtClean="0"/>
              <a:t>Matricarendszer, műszaki specifikáció</a:t>
            </a:r>
          </a:p>
          <a:p>
            <a:r>
              <a:rPr lang="hu-HU" dirty="0"/>
              <a:t>Vevőszolgálati </a:t>
            </a:r>
            <a:r>
              <a:rPr lang="hu-HU" dirty="0" smtClean="0"/>
              <a:t>tapasztalatok, mérések</a:t>
            </a:r>
          </a:p>
          <a:p>
            <a:pPr algn="l"/>
            <a:r>
              <a:rPr lang="hu-HU" dirty="0" smtClean="0"/>
              <a:t>ODÁP, digitális osztalék</a:t>
            </a:r>
          </a:p>
          <a:p>
            <a:r>
              <a:rPr lang="hu-HU" dirty="0"/>
              <a:t>Multiplexek, </a:t>
            </a:r>
            <a:r>
              <a:rPr lang="hu-HU" dirty="0" smtClean="0"/>
              <a:t>programkínálat</a:t>
            </a:r>
          </a:p>
          <a:p>
            <a:r>
              <a:rPr lang="hu-HU" dirty="0" smtClean="0"/>
              <a:t>DVB-T és DVB-T2 helyzet</a:t>
            </a:r>
          </a:p>
          <a:p>
            <a:r>
              <a:rPr lang="hu-HU" dirty="0" smtClean="0"/>
              <a:t>HbbTV aktuális helyzete</a:t>
            </a:r>
            <a:endParaRPr lang="hu-HU" dirty="0"/>
          </a:p>
          <a:p>
            <a:pPr algn="l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7709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Kvázi-statikus programfrissítés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5289452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NIT  - Network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Table</a:t>
            </a:r>
            <a:r>
              <a:rPr lang="hu-HU" dirty="0" smtClean="0"/>
              <a:t> – alapú</a:t>
            </a:r>
          </a:p>
          <a:p>
            <a:r>
              <a:rPr lang="hu-HU" dirty="0" smtClean="0"/>
              <a:t>Service_</a:t>
            </a:r>
            <a:r>
              <a:rPr lang="hu-HU" dirty="0" err="1" smtClean="0"/>
              <a:t>list</a:t>
            </a:r>
            <a:r>
              <a:rPr lang="hu-HU" dirty="0" smtClean="0"/>
              <a:t>_</a:t>
            </a:r>
            <a:r>
              <a:rPr lang="hu-HU" dirty="0" err="1" smtClean="0"/>
              <a:t>descriptor</a:t>
            </a:r>
            <a:r>
              <a:rPr lang="hu-HU" dirty="0" smtClean="0"/>
              <a:t> leíró tábla tartalmazza a programlistát</a:t>
            </a:r>
          </a:p>
          <a:p>
            <a:r>
              <a:rPr lang="hu-HU" dirty="0" err="1" smtClean="0"/>
              <a:t>Stand-by-ba</a:t>
            </a:r>
            <a:r>
              <a:rPr lang="hu-HU" dirty="0" smtClean="0"/>
              <a:t> küldéskor vagy éjjel ütemezett „felébredéskor” lép életbe</a:t>
            </a:r>
          </a:p>
          <a:p>
            <a:r>
              <a:rPr lang="hu-HU" dirty="0" smtClean="0"/>
              <a:t>A NIT verziószámának növekedésére </a:t>
            </a:r>
            <a:r>
              <a:rPr lang="hu-HU" dirty="0" err="1" smtClean="0"/>
              <a:t>triggerelődik</a:t>
            </a:r>
            <a:endParaRPr lang="hu-HU" dirty="0" smtClean="0"/>
          </a:p>
          <a:p>
            <a:r>
              <a:rPr lang="hu-HU" dirty="0" smtClean="0"/>
              <a:t>„Butább” verziója az éjszakára ütemezett teljes sáv lehangolása</a:t>
            </a:r>
          </a:p>
          <a:p>
            <a:r>
              <a:rPr lang="hu-HU" dirty="0" smtClean="0"/>
              <a:t>„Okosabb” verziója csak a </a:t>
            </a:r>
            <a:r>
              <a:rPr lang="hu-HU" dirty="0" err="1" smtClean="0"/>
              <a:t>frequency</a:t>
            </a:r>
            <a:r>
              <a:rPr lang="hu-HU" dirty="0" smtClean="0"/>
              <a:t>_</a:t>
            </a:r>
            <a:r>
              <a:rPr lang="hu-HU" dirty="0" err="1" smtClean="0"/>
              <a:t>list</a:t>
            </a:r>
            <a:r>
              <a:rPr lang="hu-HU" dirty="0" smtClean="0"/>
              <a:t>_</a:t>
            </a:r>
            <a:r>
              <a:rPr lang="hu-HU" dirty="0" err="1" smtClean="0"/>
              <a:t>descriptor</a:t>
            </a:r>
            <a:r>
              <a:rPr lang="hu-HU" dirty="0" smtClean="0"/>
              <a:t> leíróban található frekvenciákat nézi végig</a:t>
            </a:r>
          </a:p>
          <a:p>
            <a:r>
              <a:rPr lang="hu-HU" dirty="0" smtClean="0"/>
              <a:t>Reggelre/újraindításra a felhasználó az aktuális programlistával rendelkezik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43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Az idő vétele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08721"/>
            <a:ext cx="9144000" cy="5217444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 TDT időleíró tábla az </a:t>
            </a:r>
            <a:r>
              <a:rPr lang="hu-HU" dirty="0" err="1" smtClean="0"/>
              <a:t>UTC-t</a:t>
            </a:r>
            <a:r>
              <a:rPr lang="hu-HU" dirty="0" smtClean="0"/>
              <a:t> hordozza</a:t>
            </a:r>
          </a:p>
          <a:p>
            <a:r>
              <a:rPr lang="hu-HU" dirty="0" smtClean="0"/>
              <a:t>A TOT tábla az eltolást sugározza, régióhoz kötve, téli és nyár időszámítást követve</a:t>
            </a:r>
          </a:p>
          <a:p>
            <a:r>
              <a:rPr lang="hu-HU" dirty="0" smtClean="0"/>
              <a:t>Külföldi adók vételekor problémák lehetnek a </a:t>
            </a:r>
            <a:r>
              <a:rPr lang="hu-HU" dirty="0" err="1" smtClean="0"/>
              <a:t>TOT-vel</a:t>
            </a:r>
            <a:r>
              <a:rPr lang="hu-HU" dirty="0" smtClean="0"/>
              <a:t>, érdemes a telepítési országot nézni plusz az </a:t>
            </a:r>
            <a:r>
              <a:rPr lang="hu-HU" dirty="0" err="1" smtClean="0"/>
              <a:t>UTC-t</a:t>
            </a:r>
            <a:endParaRPr lang="hu-HU" dirty="0" smtClean="0"/>
          </a:p>
          <a:p>
            <a:r>
              <a:rPr lang="hu-HU" dirty="0" err="1" smtClean="0"/>
              <a:t>IDTV-k</a:t>
            </a:r>
            <a:r>
              <a:rPr lang="hu-HU" dirty="0" smtClean="0"/>
              <a:t> esetén az operációs rendszer is karban tarthatja</a:t>
            </a:r>
          </a:p>
          <a:p>
            <a:r>
              <a:rPr lang="hu-HU" dirty="0" smtClean="0"/>
              <a:t>Kézi vagy félautomata beállításokkal felül lehet bírálni a TOT értékét</a:t>
            </a:r>
          </a:p>
          <a:p>
            <a:r>
              <a:rPr lang="hu-HU" dirty="0" smtClean="0"/>
              <a:t>Sok felhasználó éjjel digitális kijelzős órának használja a </a:t>
            </a:r>
            <a:r>
              <a:rPr lang="hu-HU" dirty="0" err="1" smtClean="0"/>
              <a:t>STB-át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64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Info bar és EPG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5289452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Info Bar:</a:t>
            </a:r>
            <a:endParaRPr lang="hu-HU" dirty="0"/>
          </a:p>
          <a:p>
            <a:pPr lvl="2"/>
            <a:r>
              <a:rPr lang="hu-HU" dirty="0" smtClean="0"/>
              <a:t>a mostani és következő programokról tartalmaz rövid leírót (</a:t>
            </a:r>
            <a:r>
              <a:rPr lang="hu-HU" dirty="0" err="1" smtClean="0"/>
              <a:t>actual</a:t>
            </a:r>
            <a:r>
              <a:rPr lang="hu-HU" dirty="0" smtClean="0"/>
              <a:t>, </a:t>
            </a:r>
            <a:r>
              <a:rPr lang="hu-HU" dirty="0" err="1" smtClean="0"/>
              <a:t>other</a:t>
            </a:r>
            <a:r>
              <a:rPr lang="hu-HU" dirty="0" smtClean="0"/>
              <a:t> EIT p/f – minden MUX, minden </a:t>
            </a:r>
            <a:r>
              <a:rPr lang="hu-HU" dirty="0" err="1" smtClean="0"/>
              <a:t>MUX-on</a:t>
            </a:r>
            <a:r>
              <a:rPr lang="hu-HU" dirty="0" smtClean="0"/>
              <a:t>)</a:t>
            </a:r>
          </a:p>
          <a:p>
            <a:pPr lvl="2"/>
            <a:r>
              <a:rPr lang="hu-HU" dirty="0" smtClean="0"/>
              <a:t>Aktuális idő, program időtartam kijelzése</a:t>
            </a:r>
          </a:p>
          <a:p>
            <a:pPr lvl="2"/>
            <a:r>
              <a:rPr lang="hu-HU" dirty="0" smtClean="0"/>
              <a:t>Szolgáltatás komponensek kijelzése (korhatár, TXT, AC-3…)</a:t>
            </a:r>
          </a:p>
          <a:p>
            <a:r>
              <a:rPr lang="hu-HU" dirty="0" smtClean="0"/>
              <a:t>EPG vagy </a:t>
            </a:r>
            <a:r>
              <a:rPr lang="hu-HU" dirty="0" err="1" smtClean="0"/>
              <a:t>Guide</a:t>
            </a:r>
            <a:r>
              <a:rPr lang="hu-HU" dirty="0" smtClean="0"/>
              <a:t> nézet:</a:t>
            </a:r>
          </a:p>
          <a:p>
            <a:pPr lvl="2"/>
            <a:r>
              <a:rPr lang="hu-HU" dirty="0" err="1" smtClean="0"/>
              <a:t>actual</a:t>
            </a:r>
            <a:r>
              <a:rPr lang="hu-HU" dirty="0" smtClean="0"/>
              <a:t>, </a:t>
            </a:r>
            <a:r>
              <a:rPr lang="hu-HU" dirty="0" err="1" smtClean="0"/>
              <a:t>other</a:t>
            </a:r>
            <a:r>
              <a:rPr lang="hu-HU" dirty="0" smtClean="0"/>
              <a:t> EIT_</a:t>
            </a:r>
            <a:r>
              <a:rPr lang="hu-HU" dirty="0" err="1" smtClean="0"/>
              <a:t>schedule</a:t>
            </a:r>
            <a:endParaRPr lang="hu-HU" dirty="0" smtClean="0"/>
          </a:p>
          <a:p>
            <a:pPr lvl="2"/>
            <a:r>
              <a:rPr lang="hu-HU" dirty="0" smtClean="0"/>
              <a:t>Az összes programról ad információt legalább 7 napra</a:t>
            </a:r>
          </a:p>
          <a:p>
            <a:pPr lvl="2"/>
            <a:r>
              <a:rPr lang="hu-HU" dirty="0" smtClean="0"/>
              <a:t>Csak azokról a </a:t>
            </a:r>
            <a:r>
              <a:rPr lang="hu-HU" dirty="0" err="1" smtClean="0"/>
              <a:t>MUX-okról</a:t>
            </a:r>
            <a:r>
              <a:rPr lang="hu-HU" dirty="0" smtClean="0"/>
              <a:t> amit már látott, ha </a:t>
            </a:r>
            <a:r>
              <a:rPr lang="hu-HU" dirty="0" err="1" smtClean="0"/>
              <a:t>gyorsítótárazza</a:t>
            </a:r>
            <a:endParaRPr lang="hu-HU" dirty="0" smtClean="0"/>
          </a:p>
          <a:p>
            <a:pPr lvl="2"/>
            <a:r>
              <a:rPr lang="hu-HU" dirty="0" smtClean="0"/>
              <a:t>Korlátos erőforrások esetén „elfelejtheti” a </a:t>
            </a:r>
            <a:r>
              <a:rPr lang="hu-HU" dirty="0" err="1" smtClean="0"/>
              <a:t>gyorsítótárazott</a:t>
            </a:r>
            <a:r>
              <a:rPr lang="hu-HU" dirty="0" smtClean="0"/>
              <a:t> adatokat</a:t>
            </a:r>
          </a:p>
          <a:p>
            <a:r>
              <a:rPr lang="hu-HU" dirty="0" smtClean="0"/>
              <a:t>Kényelmi funkció a böngészhetőség, anélkül, hogy csatornát váltson, illetve a háttérben az aktuális program hangja esetleg kisméretű képe megy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18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Szülői zár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5289452"/>
          </a:xfrm>
        </p:spPr>
        <p:txBody>
          <a:bodyPr/>
          <a:lstStyle/>
          <a:p>
            <a:r>
              <a:rPr lang="hu-HU" dirty="0" smtClean="0"/>
              <a:t>Két PIN kód</a:t>
            </a:r>
          </a:p>
          <a:p>
            <a:pPr lvl="2"/>
            <a:r>
              <a:rPr lang="hu-HU" dirty="0" smtClean="0"/>
              <a:t>1 a védett rendszermenü feloldásához</a:t>
            </a:r>
          </a:p>
          <a:p>
            <a:pPr lvl="2"/>
            <a:r>
              <a:rPr lang="hu-HU" dirty="0" smtClean="0"/>
              <a:t>1 a szülői zár feloldásához</a:t>
            </a:r>
            <a:endParaRPr lang="hu-HU" dirty="0"/>
          </a:p>
          <a:p>
            <a:r>
              <a:rPr lang="hu-HU" dirty="0" smtClean="0"/>
              <a:t>EPG alapú szülői zár</a:t>
            </a:r>
          </a:p>
          <a:p>
            <a:pPr lvl="2"/>
            <a:r>
              <a:rPr lang="hu-HU" dirty="0" smtClean="0"/>
              <a:t>4-től 18 éves korig évenkénti léptetéssel</a:t>
            </a:r>
          </a:p>
          <a:p>
            <a:pPr lvl="2"/>
            <a:r>
              <a:rPr lang="hu-HU" dirty="0" smtClean="0"/>
              <a:t>3 éves korra nincs már fenntartott bit</a:t>
            </a:r>
            <a:endParaRPr lang="hu-HU" dirty="0"/>
          </a:p>
          <a:p>
            <a:r>
              <a:rPr lang="hu-HU" dirty="0" smtClean="0"/>
              <a:t>CA alapú szülői zár</a:t>
            </a:r>
          </a:p>
          <a:p>
            <a:pPr lvl="2"/>
            <a:r>
              <a:rPr lang="hu-HU" dirty="0" smtClean="0"/>
              <a:t>X – minden évet tilt, kivéve az X jelzést</a:t>
            </a:r>
          </a:p>
          <a:p>
            <a:pPr lvl="2"/>
            <a:r>
              <a:rPr lang="hu-HU" dirty="0" smtClean="0"/>
              <a:t>A – </a:t>
            </a:r>
            <a:r>
              <a:rPr lang="hu-HU" dirty="0" err="1" smtClean="0"/>
              <a:t>Adult</a:t>
            </a:r>
            <a:r>
              <a:rPr lang="hu-HU" dirty="0" smtClean="0"/>
              <a:t> – 18 éves kortól</a:t>
            </a:r>
          </a:p>
          <a:p>
            <a:pPr lvl="2"/>
            <a:r>
              <a:rPr lang="hu-HU" dirty="0" smtClean="0"/>
              <a:t>PG – </a:t>
            </a:r>
            <a:r>
              <a:rPr lang="hu-HU" dirty="0" err="1" smtClean="0"/>
              <a:t>Parental</a:t>
            </a:r>
            <a:r>
              <a:rPr lang="hu-HU" dirty="0" smtClean="0"/>
              <a:t> </a:t>
            </a:r>
            <a:r>
              <a:rPr lang="hu-HU" dirty="0" err="1" smtClean="0"/>
              <a:t>Guide</a:t>
            </a:r>
            <a:r>
              <a:rPr lang="hu-HU" dirty="0" smtClean="0"/>
              <a:t> – 16 éves kortól</a:t>
            </a:r>
          </a:p>
          <a:p>
            <a:pPr lvl="2"/>
            <a:r>
              <a:rPr lang="hu-HU" dirty="0" smtClean="0"/>
              <a:t>G – General – 12 éves kortól</a:t>
            </a:r>
          </a:p>
        </p:txBody>
      </p:sp>
    </p:spTree>
    <p:extLst>
      <p:ext uri="{BB962C8B-B14F-4D97-AF65-F5344CB8AC3E}">
        <p14:creationId xmlns:p14="http://schemas.microsoft.com/office/powerpoint/2010/main" val="143702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Audio</a:t>
            </a:r>
            <a:r>
              <a:rPr lang="hu-HU" sz="3200" dirty="0" smtClean="0"/>
              <a:t> prioritás és eredeti hang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5289452"/>
          </a:xfrm>
        </p:spPr>
        <p:txBody>
          <a:bodyPr>
            <a:noAutofit/>
          </a:bodyPr>
          <a:lstStyle/>
          <a:p>
            <a:r>
              <a:rPr lang="hu-HU" sz="2700" dirty="0" smtClean="0"/>
              <a:t>Nyelv, nagyothallók  és formátum automatikus prioritás</a:t>
            </a:r>
          </a:p>
          <a:p>
            <a:r>
              <a:rPr lang="hu-HU" sz="2700" dirty="0" smtClean="0"/>
              <a:t>Elsődleges és másodlagos nyelv beállítási lehetőségei</a:t>
            </a:r>
          </a:p>
          <a:p>
            <a:r>
              <a:rPr lang="hu-HU" sz="2700" dirty="0" smtClean="0"/>
              <a:t>A nyelvek listájában az eredeti (</a:t>
            </a:r>
            <a:r>
              <a:rPr lang="hu-HU" sz="2700" dirty="0" err="1" smtClean="0"/>
              <a:t>mul</a:t>
            </a:r>
            <a:r>
              <a:rPr lang="hu-HU" sz="2700" dirty="0" smtClean="0"/>
              <a:t>) és helyi (</a:t>
            </a:r>
            <a:r>
              <a:rPr lang="hu-HU" sz="2700" dirty="0" err="1" smtClean="0"/>
              <a:t>qaa</a:t>
            </a:r>
            <a:r>
              <a:rPr lang="hu-HU" sz="2700" dirty="0" smtClean="0"/>
              <a:t>) is kiválasztható elemként szerepel</a:t>
            </a:r>
          </a:p>
          <a:p>
            <a:r>
              <a:rPr lang="hu-HU" sz="2700" dirty="0" smtClean="0"/>
              <a:t>Második szinten formátum prioritás, tehát azonos nyelv esetében AC-3, HE-AACv1, MPEG-1 Layer2 sorrend</a:t>
            </a:r>
          </a:p>
          <a:p>
            <a:r>
              <a:rPr lang="hu-HU" sz="2700" dirty="0" smtClean="0"/>
              <a:t>S/PDIF kimenet állítható PCM és </a:t>
            </a:r>
            <a:r>
              <a:rPr lang="hu-HU" sz="2700" dirty="0" err="1" smtClean="0"/>
              <a:t>bitstream</a:t>
            </a:r>
            <a:r>
              <a:rPr lang="hu-HU" sz="2700" dirty="0" smtClean="0"/>
              <a:t> formátumra</a:t>
            </a:r>
          </a:p>
          <a:p>
            <a:r>
              <a:rPr lang="hu-HU" sz="2700" dirty="0" smtClean="0"/>
              <a:t>AC-3-at a fejállomás csak transzparensen átengedi, forráskódolást nem végez az </a:t>
            </a:r>
            <a:r>
              <a:rPr lang="hu-HU" sz="2700" dirty="0" err="1" smtClean="0"/>
              <a:t>enkóder</a:t>
            </a:r>
            <a:endParaRPr lang="hu-HU" sz="2700" dirty="0"/>
          </a:p>
        </p:txBody>
      </p:sp>
    </p:spTree>
    <p:extLst>
      <p:ext uri="{BB962C8B-B14F-4D97-AF65-F5344CB8AC3E}">
        <p14:creationId xmlns:p14="http://schemas.microsoft.com/office/powerpoint/2010/main" val="16268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Audio</a:t>
            </a:r>
            <a:r>
              <a:rPr lang="hu-HU" sz="3200" dirty="0" smtClean="0"/>
              <a:t> mérések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35496" y="836712"/>
            <a:ext cx="9144000" cy="5217444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MPEG-4 HE-AACv1 hangsávra panaszok, hogy nincs kellő sztereó hatás</a:t>
            </a:r>
          </a:p>
          <a:p>
            <a:r>
              <a:rPr lang="hu-HU" dirty="0" smtClean="0"/>
              <a:t>Beágyazás lehet:</a:t>
            </a:r>
          </a:p>
          <a:p>
            <a:pPr lvl="2"/>
            <a:r>
              <a:rPr lang="hu-HU" dirty="0"/>
              <a:t>ADTS – </a:t>
            </a:r>
            <a:r>
              <a:rPr lang="hu-HU" dirty="0" err="1"/>
              <a:t>Audio</a:t>
            </a:r>
            <a:r>
              <a:rPr lang="hu-HU" dirty="0"/>
              <a:t> Data </a:t>
            </a:r>
            <a:r>
              <a:rPr lang="hu-HU" dirty="0" err="1"/>
              <a:t>Transport</a:t>
            </a:r>
            <a:r>
              <a:rPr lang="hu-HU" dirty="0"/>
              <a:t> </a:t>
            </a:r>
            <a:r>
              <a:rPr lang="hu-HU" dirty="0" err="1"/>
              <a:t>Stream</a:t>
            </a:r>
            <a:endParaRPr lang="hu-HU" dirty="0"/>
          </a:p>
          <a:p>
            <a:pPr lvl="2"/>
            <a:r>
              <a:rPr lang="hu-HU" dirty="0" smtClean="0"/>
              <a:t>LOAS – 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Overhead</a:t>
            </a:r>
            <a:r>
              <a:rPr lang="hu-HU" dirty="0" smtClean="0"/>
              <a:t> </a:t>
            </a:r>
            <a:r>
              <a:rPr lang="hu-HU" dirty="0" err="1" smtClean="0"/>
              <a:t>Audio</a:t>
            </a:r>
            <a:r>
              <a:rPr lang="hu-HU" dirty="0" smtClean="0"/>
              <a:t> </a:t>
            </a:r>
            <a:r>
              <a:rPr lang="hu-HU" dirty="0" err="1" smtClean="0"/>
              <a:t>Stream</a:t>
            </a:r>
            <a:r>
              <a:rPr lang="hu-HU" dirty="0" smtClean="0"/>
              <a:t> </a:t>
            </a:r>
            <a:endParaRPr lang="hu-HU" dirty="0"/>
          </a:p>
          <a:p>
            <a:r>
              <a:rPr lang="hu-HU" dirty="0" smtClean="0"/>
              <a:t>HE-AACv1</a:t>
            </a:r>
          </a:p>
          <a:p>
            <a:pPr lvl="2"/>
            <a:r>
              <a:rPr lang="hu-HU" dirty="0"/>
              <a:t>Alapsáv 8 kHz</a:t>
            </a:r>
          </a:p>
          <a:p>
            <a:pPr lvl="2"/>
            <a:r>
              <a:rPr lang="hu-HU" dirty="0"/>
              <a:t>SBR – </a:t>
            </a:r>
            <a:r>
              <a:rPr lang="hu-HU" dirty="0" err="1"/>
              <a:t>Side</a:t>
            </a:r>
            <a:r>
              <a:rPr lang="hu-HU" dirty="0"/>
              <a:t> Band </a:t>
            </a:r>
            <a:r>
              <a:rPr lang="hu-HU" dirty="0" err="1"/>
              <a:t>Replication</a:t>
            </a:r>
            <a:r>
              <a:rPr lang="hu-HU" dirty="0"/>
              <a:t> – 8 kHz fölött </a:t>
            </a:r>
            <a:r>
              <a:rPr lang="hu-HU" dirty="0" smtClean="0"/>
              <a:t>szintetikus</a:t>
            </a:r>
            <a:endParaRPr lang="hu-HU" dirty="0"/>
          </a:p>
          <a:p>
            <a:r>
              <a:rPr lang="hu-HU" dirty="0" smtClean="0"/>
              <a:t>Bitsebességek: 32, 64, 96 </a:t>
            </a:r>
            <a:r>
              <a:rPr lang="hu-HU" dirty="0" err="1" smtClean="0"/>
              <a:t>kbit</a:t>
            </a:r>
            <a:r>
              <a:rPr lang="hu-HU" dirty="0" smtClean="0"/>
              <a:t>/s, SBR ON</a:t>
            </a:r>
          </a:p>
          <a:p>
            <a:r>
              <a:rPr lang="hu-HU" dirty="0" smtClean="0"/>
              <a:t>PS – Parametrikus Sztereo nincs, az az MPEG-4 HE-AACv2 esetén lehet</a:t>
            </a:r>
          </a:p>
          <a:p>
            <a:r>
              <a:rPr lang="hu-HU" dirty="0" smtClean="0"/>
              <a:t>Sztereó hatás a magasabb hangfrekvencián érzékelhetők, fejmérettel összemérhető hullámhossz</a:t>
            </a:r>
          </a:p>
          <a:p>
            <a:pPr lvl="2"/>
            <a:endParaRPr lang="hu-HU" dirty="0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55915"/>
            <a:ext cx="252028" cy="25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Multitone</a:t>
            </a:r>
            <a:r>
              <a:rPr lang="hu-HU" sz="3200" dirty="0" smtClean="0"/>
              <a:t> 16 generátorjel</a:t>
            </a:r>
            <a:endParaRPr lang="hu-H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53225"/>
            <a:ext cx="9144000" cy="438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6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Multitone</a:t>
            </a:r>
            <a:r>
              <a:rPr lang="hu-HU" sz="3200" dirty="0" smtClean="0"/>
              <a:t> 31 generátorjel</a:t>
            </a:r>
            <a:endParaRPr lang="hu-H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47750"/>
            <a:ext cx="8964487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7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32 </a:t>
            </a:r>
            <a:r>
              <a:rPr lang="hu-HU" sz="3200" dirty="0" err="1" smtClean="0"/>
              <a:t>kbps</a:t>
            </a:r>
            <a:r>
              <a:rPr lang="hu-HU" sz="3200" dirty="0" smtClean="0"/>
              <a:t> SBR bekapcsolva</a:t>
            </a:r>
            <a:endParaRPr lang="hu-H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37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6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64 </a:t>
            </a:r>
            <a:r>
              <a:rPr lang="hu-HU" sz="3200" dirty="0" err="1" smtClean="0"/>
              <a:t>kbps</a:t>
            </a:r>
            <a:r>
              <a:rPr lang="hu-HU" sz="3200" dirty="0" smtClean="0"/>
              <a:t> SBR bekapcsolva</a:t>
            </a:r>
            <a:endParaRPr lang="hu-H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964488" cy="493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4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Egy kis történelem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08721"/>
            <a:ext cx="8964488" cy="5217444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1999.07.09. </a:t>
            </a:r>
          </a:p>
          <a:p>
            <a:pPr lvl="2"/>
            <a:r>
              <a:rPr lang="hu-HU" dirty="0" smtClean="0"/>
              <a:t>DVB-T kísérleti sugárzás – Budapest, MPEG-2 forráskódolás</a:t>
            </a:r>
          </a:p>
          <a:p>
            <a:r>
              <a:rPr lang="hu-HU" dirty="0" smtClean="0"/>
              <a:t>2001.10.</a:t>
            </a:r>
          </a:p>
          <a:p>
            <a:pPr lvl="2"/>
            <a:r>
              <a:rPr lang="hu-HU" dirty="0" smtClean="0"/>
              <a:t> m1, m2, Duna, mérőjelek, Budapest 1 kW</a:t>
            </a:r>
          </a:p>
          <a:p>
            <a:r>
              <a:rPr lang="hu-HU" dirty="0" smtClean="0"/>
              <a:t>2002. : Kab-hegy, 2.5 kW</a:t>
            </a:r>
          </a:p>
          <a:p>
            <a:r>
              <a:rPr lang="hu-HU" dirty="0" smtClean="0"/>
              <a:t>2004.10.12. </a:t>
            </a:r>
          </a:p>
          <a:p>
            <a:pPr lvl="2"/>
            <a:r>
              <a:rPr lang="hu-HU" dirty="0" smtClean="0"/>
              <a:t>Üzemszerű kísérletek, Budapest (43), Kab-hegy (64)</a:t>
            </a:r>
          </a:p>
          <a:p>
            <a:pPr lvl="2"/>
            <a:r>
              <a:rPr lang="hu-HU" dirty="0" smtClean="0"/>
              <a:t>m1, m2, Duna TV, Duna II, EPG, DVB-H, MHP kísérletek</a:t>
            </a:r>
          </a:p>
          <a:p>
            <a:r>
              <a:rPr lang="hu-HU" dirty="0" smtClean="0"/>
              <a:t>2008 tavasz: NMHH pályázati kiírás</a:t>
            </a:r>
          </a:p>
          <a:p>
            <a:r>
              <a:rPr lang="hu-HU" dirty="0" smtClean="0"/>
              <a:t>2008.08.:  MPEG-4 HD Pekingi Nyári Olimpia</a:t>
            </a:r>
          </a:p>
          <a:p>
            <a:r>
              <a:rPr lang="hu-HU" dirty="0" smtClean="0"/>
              <a:t>2008.09.25: NMHH – Antenna Hungária szerződés országos hálózat kiépítésére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615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96 </a:t>
            </a:r>
            <a:r>
              <a:rPr lang="hu-HU" sz="3200" dirty="0" err="1" smtClean="0"/>
              <a:t>kbps</a:t>
            </a:r>
            <a:r>
              <a:rPr lang="hu-HU" sz="3200" dirty="0" smtClean="0"/>
              <a:t> SBR bekapcsolva</a:t>
            </a:r>
            <a:endParaRPr lang="hu-H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0138"/>
            <a:ext cx="9144000" cy="499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4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32 </a:t>
            </a:r>
            <a:r>
              <a:rPr lang="hu-HU" sz="3200" dirty="0" err="1" smtClean="0"/>
              <a:t>kbps</a:t>
            </a:r>
            <a:r>
              <a:rPr lang="hu-HU" sz="3200" dirty="0" smtClean="0"/>
              <a:t> fehérzaj átvitel</a:t>
            </a:r>
            <a:endParaRPr lang="hu-H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9890"/>
            <a:ext cx="8964488" cy="4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1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64 </a:t>
            </a:r>
            <a:r>
              <a:rPr lang="hu-HU" sz="3200" dirty="0" err="1" smtClean="0"/>
              <a:t>kbps</a:t>
            </a:r>
            <a:r>
              <a:rPr lang="hu-HU" sz="3200" dirty="0" smtClean="0"/>
              <a:t> fehérzaj átvitel</a:t>
            </a:r>
            <a:endParaRPr lang="hu-H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13182"/>
            <a:ext cx="9036496" cy="493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4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96 </a:t>
            </a:r>
            <a:r>
              <a:rPr lang="hu-HU" sz="3200" dirty="0" err="1" smtClean="0"/>
              <a:t>kbps</a:t>
            </a:r>
            <a:r>
              <a:rPr lang="hu-HU" sz="3200" dirty="0" smtClean="0"/>
              <a:t> fehérzaj átvitel</a:t>
            </a:r>
            <a:endParaRPr lang="hu-H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19"/>
            <a:ext cx="9143999" cy="502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3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Audio</a:t>
            </a:r>
            <a:r>
              <a:rPr lang="hu-HU" sz="3200" dirty="0" smtClean="0"/>
              <a:t> mérések összefoglalva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08721"/>
            <a:ext cx="9144000" cy="5217444"/>
          </a:xfrm>
        </p:spPr>
        <p:txBody>
          <a:bodyPr>
            <a:normAutofit fontScale="92500" lnSpcReduction="20000"/>
          </a:bodyPr>
          <a:lstStyle/>
          <a:p>
            <a:r>
              <a:rPr lang="hu-HU" dirty="0" err="1" smtClean="0"/>
              <a:t>Multitone</a:t>
            </a:r>
            <a:r>
              <a:rPr lang="hu-HU" dirty="0" smtClean="0"/>
              <a:t> átvitelnél látszanak problémák, fehérzajnál a 64 </a:t>
            </a:r>
            <a:r>
              <a:rPr lang="hu-HU" dirty="0" err="1" smtClean="0"/>
              <a:t>kbps</a:t>
            </a:r>
            <a:r>
              <a:rPr lang="hu-HU" dirty="0" smtClean="0"/>
              <a:t> már egész jó</a:t>
            </a:r>
          </a:p>
          <a:p>
            <a:r>
              <a:rPr lang="hu-HU" dirty="0" smtClean="0"/>
              <a:t>Bizonyos tartalmak és jó hangrendszer (</a:t>
            </a:r>
            <a:r>
              <a:rPr lang="hu-HU" dirty="0" err="1" smtClean="0"/>
              <a:t>HiFi</a:t>
            </a:r>
            <a:r>
              <a:rPr lang="hu-HU" dirty="0" smtClean="0"/>
              <a:t>) esetén jogos lehet a panasz</a:t>
            </a:r>
          </a:p>
          <a:p>
            <a:r>
              <a:rPr lang="hu-HU" dirty="0" smtClean="0"/>
              <a:t>32 </a:t>
            </a:r>
            <a:r>
              <a:rPr lang="hu-HU" dirty="0" err="1" smtClean="0"/>
              <a:t>kbps</a:t>
            </a:r>
            <a:endParaRPr lang="hu-HU" dirty="0" smtClean="0"/>
          </a:p>
          <a:p>
            <a:pPr lvl="2"/>
            <a:r>
              <a:rPr lang="hu-HU" dirty="0" smtClean="0"/>
              <a:t>Látszólagos sávszélesség 13.5 kHz</a:t>
            </a:r>
          </a:p>
          <a:p>
            <a:pPr lvl="2"/>
            <a:r>
              <a:rPr lang="hu-HU" dirty="0" smtClean="0"/>
              <a:t>Zenés műsor átvitele nem javasolt</a:t>
            </a:r>
            <a:endParaRPr lang="hu-HU" dirty="0"/>
          </a:p>
          <a:p>
            <a:r>
              <a:rPr lang="hu-HU" dirty="0" smtClean="0"/>
              <a:t>64 </a:t>
            </a:r>
            <a:r>
              <a:rPr lang="hu-HU" dirty="0" err="1" smtClean="0"/>
              <a:t>kpbs</a:t>
            </a:r>
            <a:endParaRPr lang="hu-HU" dirty="0" smtClean="0"/>
          </a:p>
          <a:p>
            <a:pPr lvl="2"/>
            <a:r>
              <a:rPr lang="hu-HU" dirty="0" smtClean="0"/>
              <a:t>Látszólagos sávszélesség 18.5 kHz</a:t>
            </a:r>
          </a:p>
          <a:p>
            <a:pPr lvl="2"/>
            <a:r>
              <a:rPr lang="hu-HU" dirty="0" smtClean="0"/>
              <a:t>FM minőségű sztereo, vegyes zene + beszélgetés</a:t>
            </a:r>
            <a:endParaRPr lang="hu-HU" dirty="0"/>
          </a:p>
          <a:p>
            <a:r>
              <a:rPr lang="hu-HU" dirty="0" smtClean="0"/>
              <a:t>96 </a:t>
            </a:r>
            <a:r>
              <a:rPr lang="hu-HU" dirty="0" err="1" smtClean="0"/>
              <a:t>kbps</a:t>
            </a:r>
            <a:endParaRPr lang="hu-HU" dirty="0" smtClean="0"/>
          </a:p>
          <a:p>
            <a:pPr lvl="2"/>
            <a:r>
              <a:rPr lang="hu-HU" dirty="0" err="1" smtClean="0"/>
              <a:t>FM-nél</a:t>
            </a:r>
            <a:r>
              <a:rPr lang="hu-HU" dirty="0" smtClean="0"/>
              <a:t> jobb minőség, zenés műsor, akár komolyzene is</a:t>
            </a:r>
          </a:p>
          <a:p>
            <a:pPr lvl="2"/>
            <a:r>
              <a:rPr lang="hu-HU" dirty="0"/>
              <a:t>e</a:t>
            </a:r>
            <a:r>
              <a:rPr lang="hu-HU" dirty="0" smtClean="0"/>
              <a:t>fölött az SBR hatása nagy valószínűséggel nem hallható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91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pPr algn="l"/>
            <a:r>
              <a:rPr lang="hu-HU" sz="3200" dirty="0" smtClean="0"/>
              <a:t>Teletext és feliratozás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528945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Teletext karakterek ellenőrzése</a:t>
            </a:r>
          </a:p>
          <a:p>
            <a:r>
              <a:rPr lang="hu-HU" dirty="0" smtClean="0"/>
              <a:t>Feliratozás:</a:t>
            </a:r>
          </a:p>
          <a:p>
            <a:pPr lvl="2"/>
            <a:r>
              <a:rPr lang="hu-HU" dirty="0" smtClean="0"/>
              <a:t>Teletext alapú</a:t>
            </a:r>
          </a:p>
          <a:p>
            <a:pPr lvl="2"/>
            <a:r>
              <a:rPr lang="hu-HU" dirty="0" smtClean="0"/>
              <a:t>DVB alapú</a:t>
            </a:r>
          </a:p>
          <a:p>
            <a:r>
              <a:rPr lang="hu-HU" dirty="0" smtClean="0"/>
              <a:t>Ki- és bekapcsolható feliratozás</a:t>
            </a:r>
          </a:p>
          <a:p>
            <a:r>
              <a:rPr lang="hu-HU" dirty="0" smtClean="0"/>
              <a:t>Választható elsődleges és másodlagos nyelv</a:t>
            </a:r>
          </a:p>
          <a:p>
            <a:r>
              <a:rPr lang="hu-HU" dirty="0" smtClean="0"/>
              <a:t>Tesztelés: bejövő és eltűnő komponensekkel</a:t>
            </a:r>
          </a:p>
          <a:p>
            <a:r>
              <a:rPr lang="hu-HU" dirty="0" smtClean="0"/>
              <a:t>Jelenleg teletext alapú feliratozás, </a:t>
            </a:r>
            <a:r>
              <a:rPr lang="hu-HU" dirty="0" err="1" smtClean="0"/>
              <a:t>AXN-en</a:t>
            </a:r>
            <a:r>
              <a:rPr lang="hu-HU" dirty="0" smtClean="0"/>
              <a:t> DVB alapú (reklámok alatt)</a:t>
            </a:r>
          </a:p>
          <a:p>
            <a:r>
              <a:rPr lang="hu-HU" dirty="0" err="1" smtClean="0"/>
              <a:t>Aloldalak</a:t>
            </a:r>
            <a:r>
              <a:rPr lang="hu-HU" dirty="0" smtClean="0"/>
              <a:t> </a:t>
            </a:r>
            <a:r>
              <a:rPr lang="hu-HU" dirty="0" err="1" smtClean="0"/>
              <a:t>gyorsítótárazása</a:t>
            </a:r>
            <a:endParaRPr lang="hu-HU" dirty="0" smtClean="0"/>
          </a:p>
        </p:txBody>
      </p:sp>
      <p:pic>
        <p:nvPicPr>
          <p:cNvPr id="4" name="Picture 2" descr="txt-s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27" y="116632"/>
            <a:ext cx="2736304" cy="28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7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Timeshift</a:t>
            </a:r>
            <a:r>
              <a:rPr lang="hu-HU" sz="3200" dirty="0" smtClean="0"/>
              <a:t> és felvétel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5289452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Tipikusan PVR </a:t>
            </a:r>
            <a:r>
              <a:rPr lang="hu-HU" dirty="0" err="1" smtClean="0"/>
              <a:t>ready</a:t>
            </a:r>
            <a:r>
              <a:rPr lang="hu-HU" dirty="0" smtClean="0"/>
              <a:t> matricás készülékek</a:t>
            </a:r>
          </a:p>
          <a:p>
            <a:r>
              <a:rPr lang="hu-HU" dirty="0" smtClean="0"/>
              <a:t>Műsorrögzítés korlátai:</a:t>
            </a:r>
          </a:p>
          <a:p>
            <a:pPr lvl="1"/>
            <a:r>
              <a:rPr lang="hu-HU" dirty="0" smtClean="0"/>
              <a:t>CA modul (beépített és </a:t>
            </a:r>
            <a:r>
              <a:rPr lang="hu-HU" dirty="0" err="1" smtClean="0"/>
              <a:t>CI-n</a:t>
            </a:r>
            <a:r>
              <a:rPr lang="hu-HU" dirty="0" smtClean="0"/>
              <a:t> csatlakoztatott</a:t>
            </a:r>
          </a:p>
          <a:p>
            <a:pPr lvl="1"/>
            <a:r>
              <a:rPr lang="hu-HU" dirty="0" smtClean="0"/>
              <a:t>CA tipikusan 2 műsort enged át </a:t>
            </a:r>
            <a:r>
              <a:rPr lang="hu-HU" dirty="0" err="1" smtClean="0"/>
              <a:t>egyidőben</a:t>
            </a:r>
            <a:endParaRPr lang="hu-HU" dirty="0" smtClean="0"/>
          </a:p>
          <a:p>
            <a:pPr lvl="1"/>
            <a:r>
              <a:rPr lang="hu-HU" dirty="0" smtClean="0"/>
              <a:t>1 </a:t>
            </a:r>
            <a:r>
              <a:rPr lang="hu-HU" dirty="0" err="1" smtClean="0"/>
              <a:t>tuner</a:t>
            </a:r>
            <a:r>
              <a:rPr lang="hu-HU" dirty="0" smtClean="0"/>
              <a:t> esetén csak azonos </a:t>
            </a:r>
            <a:r>
              <a:rPr lang="hu-HU" dirty="0" err="1" smtClean="0"/>
              <a:t>MUX-ból</a:t>
            </a:r>
            <a:r>
              <a:rPr lang="hu-HU" dirty="0" smtClean="0"/>
              <a:t> rögzíthetünk</a:t>
            </a:r>
            <a:endParaRPr lang="hu-HU" dirty="0"/>
          </a:p>
          <a:p>
            <a:r>
              <a:rPr lang="hu-HU" dirty="0" smtClean="0"/>
              <a:t>A felvétel elindításába bezavarhat az automatikus </a:t>
            </a:r>
            <a:r>
              <a:rPr lang="hu-HU" dirty="0" err="1" smtClean="0"/>
              <a:t>timeshift</a:t>
            </a:r>
            <a:r>
              <a:rPr lang="hu-HU" dirty="0" smtClean="0"/>
              <a:t> funkció</a:t>
            </a:r>
          </a:p>
          <a:p>
            <a:r>
              <a:rPr lang="hu-HU" dirty="0" smtClean="0"/>
              <a:t>Beépített USB kulcs sebességmérése</a:t>
            </a:r>
          </a:p>
          <a:p>
            <a:r>
              <a:rPr lang="hu-HU" dirty="0" smtClean="0"/>
              <a:t>A kódolt adások felvételét ne lehessen számítógépre átvinni</a:t>
            </a:r>
          </a:p>
          <a:p>
            <a:r>
              <a:rPr lang="hu-HU" dirty="0" smtClean="0"/>
              <a:t>Felső kategóriás </a:t>
            </a:r>
            <a:r>
              <a:rPr lang="hu-HU" dirty="0" err="1" smtClean="0"/>
              <a:t>IDTV-k</a:t>
            </a:r>
            <a:r>
              <a:rPr lang="hu-HU" dirty="0" smtClean="0"/>
              <a:t>, </a:t>
            </a:r>
            <a:r>
              <a:rPr lang="hu-HU" dirty="0" err="1" smtClean="0"/>
              <a:t>STB-k</a:t>
            </a:r>
            <a:r>
              <a:rPr lang="hu-HU" dirty="0" smtClean="0"/>
              <a:t> két </a:t>
            </a:r>
            <a:r>
              <a:rPr lang="hu-HU" dirty="0" err="1" smtClean="0"/>
              <a:t>tuneresek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00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CA modul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5289452"/>
          </a:xfrm>
        </p:spPr>
        <p:txBody>
          <a:bodyPr/>
          <a:lstStyle/>
          <a:p>
            <a:r>
              <a:rPr lang="hu-HU" dirty="0" smtClean="0"/>
              <a:t>CI és CI+ csatolófelület, </a:t>
            </a:r>
            <a:r>
              <a:rPr lang="hu-HU" dirty="0" err="1" smtClean="0"/>
              <a:t>IDTV-k</a:t>
            </a:r>
            <a:r>
              <a:rPr lang="hu-HU" dirty="0" smtClean="0"/>
              <a:t> </a:t>
            </a:r>
            <a:r>
              <a:rPr lang="hu-HU" dirty="0" err="1" smtClean="0"/>
              <a:t>gyk</a:t>
            </a:r>
            <a:r>
              <a:rPr lang="hu-HU" dirty="0" smtClean="0"/>
              <a:t>. csak CI+</a:t>
            </a:r>
          </a:p>
          <a:p>
            <a:r>
              <a:rPr lang="hu-HU" dirty="0" smtClean="0"/>
              <a:t>Belső menüje (pl. jogosultságok), már a CA modulról épül be a rendszermenübe</a:t>
            </a:r>
          </a:p>
          <a:p>
            <a:r>
              <a:rPr lang="hu-HU" dirty="0" smtClean="0"/>
              <a:t>Service és/vagy PID alapú visszafejtés</a:t>
            </a:r>
          </a:p>
          <a:p>
            <a:r>
              <a:rPr lang="hu-HU" dirty="0" smtClean="0"/>
              <a:t>„update”, „</a:t>
            </a:r>
            <a:r>
              <a:rPr lang="hu-HU" dirty="0" err="1" smtClean="0"/>
              <a:t>reset</a:t>
            </a:r>
            <a:r>
              <a:rPr lang="hu-HU" dirty="0" smtClean="0"/>
              <a:t>” parancsok működése</a:t>
            </a:r>
          </a:p>
          <a:p>
            <a:r>
              <a:rPr lang="hu-HU" dirty="0" smtClean="0"/>
              <a:t>Pl. </a:t>
            </a:r>
            <a:r>
              <a:rPr lang="hu-HU" dirty="0" err="1" smtClean="0"/>
              <a:t>audio</a:t>
            </a:r>
            <a:r>
              <a:rPr lang="hu-HU" dirty="0" smtClean="0"/>
              <a:t> komponens váltás esetén az új </a:t>
            </a:r>
            <a:r>
              <a:rPr lang="hu-HU" dirty="0" err="1" smtClean="0"/>
              <a:t>audio</a:t>
            </a:r>
            <a:r>
              <a:rPr lang="hu-HU" dirty="0" smtClean="0"/>
              <a:t> </a:t>
            </a:r>
            <a:r>
              <a:rPr lang="hu-HU" dirty="0" err="1" smtClean="0"/>
              <a:t>pid-jét</a:t>
            </a:r>
            <a:r>
              <a:rPr lang="hu-HU" dirty="0" smtClean="0"/>
              <a:t> kell a CA modul felé továbbítani (update)</a:t>
            </a:r>
          </a:p>
          <a:p>
            <a:r>
              <a:rPr lang="hu-HU" dirty="0" smtClean="0"/>
              <a:t>CI+ képes modul a PVR jogokat is tudja kezelni, fejállomás oldali támogatással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59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Kódolt programok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5289452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A kódolt program feloldásához hozzáférési kritérium szükséges</a:t>
            </a:r>
          </a:p>
          <a:p>
            <a:r>
              <a:rPr lang="hu-HU" dirty="0" smtClean="0"/>
              <a:t>EMM üzenetek:</a:t>
            </a:r>
          </a:p>
          <a:p>
            <a:pPr lvl="2"/>
            <a:r>
              <a:rPr lang="hu-HU" dirty="0" smtClean="0"/>
              <a:t>a jogosultságok, a hozzáférési kritériumokkal</a:t>
            </a:r>
          </a:p>
          <a:p>
            <a:pPr lvl="2"/>
            <a:r>
              <a:rPr lang="hu-HU" dirty="0" smtClean="0"/>
              <a:t>minden előfizetőre egyedi</a:t>
            </a:r>
          </a:p>
          <a:p>
            <a:pPr lvl="2"/>
            <a:r>
              <a:rPr lang="hu-HU" dirty="0" smtClean="0"/>
              <a:t>Kevésbé gyorsan változik mint az ECM (10 perc - 1 hónap)</a:t>
            </a:r>
          </a:p>
          <a:p>
            <a:r>
              <a:rPr lang="hu-HU" dirty="0" smtClean="0"/>
              <a:t>Az ECM üzenetek</a:t>
            </a:r>
          </a:p>
          <a:p>
            <a:pPr lvl="2"/>
            <a:r>
              <a:rPr lang="hu-HU" dirty="0" smtClean="0"/>
              <a:t> titkosítva érkezik, amit az EMM segítségével lehet feloldani</a:t>
            </a:r>
          </a:p>
          <a:p>
            <a:pPr lvl="2"/>
            <a:r>
              <a:rPr lang="hu-HU" dirty="0" smtClean="0"/>
              <a:t>Gyorsabban változik mint az EMM (10 mp. – 1 perc)</a:t>
            </a:r>
          </a:p>
          <a:p>
            <a:r>
              <a:rPr lang="hu-HU" dirty="0" smtClean="0"/>
              <a:t>Az ECM tartalmazza a </a:t>
            </a:r>
            <a:r>
              <a:rPr lang="hu-HU" dirty="0" err="1" smtClean="0"/>
              <a:t>CW-öt</a:t>
            </a:r>
            <a:r>
              <a:rPr lang="hu-HU" dirty="0" smtClean="0"/>
              <a:t> (inicializáló vektor) amivel vissza lehet rendezni a kevert biteket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Preview</a:t>
            </a:r>
            <a:r>
              <a:rPr lang="hu-HU" dirty="0" smtClean="0"/>
              <a:t> üzemmód – 10 napon belül (állítható) EMM kell</a:t>
            </a:r>
            <a:endParaRPr lang="hu-HU" dirty="0" smtClean="0"/>
          </a:p>
          <a:p>
            <a:r>
              <a:rPr lang="hu-HU" dirty="0" smtClean="0"/>
              <a:t>Ha a kártya nem kap </a:t>
            </a:r>
            <a:r>
              <a:rPr lang="hu-HU" dirty="0" err="1" smtClean="0"/>
              <a:t>EMM-et</a:t>
            </a:r>
            <a:r>
              <a:rPr lang="hu-HU" dirty="0" smtClean="0"/>
              <a:t>, </a:t>
            </a:r>
            <a:r>
              <a:rPr lang="hu-HU" dirty="0"/>
              <a:t>7</a:t>
            </a:r>
            <a:r>
              <a:rPr lang="hu-HU" dirty="0" smtClean="0"/>
              <a:t> </a:t>
            </a:r>
            <a:r>
              <a:rPr lang="hu-HU" dirty="0" smtClean="0"/>
              <a:t>nap </a:t>
            </a:r>
            <a:r>
              <a:rPr lang="hu-HU" dirty="0" smtClean="0"/>
              <a:t>(állítható) múlva </a:t>
            </a:r>
            <a:r>
              <a:rPr lang="hu-HU" dirty="0" smtClean="0"/>
              <a:t>leáll</a:t>
            </a:r>
          </a:p>
          <a:p>
            <a:r>
              <a:rPr lang="hu-HU" dirty="0" smtClean="0"/>
              <a:t>Volt aki szólt miért megy tovább a műsor az új hónap elején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77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Rendszerszoftver frissítés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5289452"/>
          </a:xfrm>
        </p:spPr>
        <p:txBody>
          <a:bodyPr/>
          <a:lstStyle/>
          <a:p>
            <a:r>
              <a:rPr lang="hu-HU" dirty="0" smtClean="0"/>
              <a:t>SSU Lehetőségek (System SW Update):</a:t>
            </a:r>
          </a:p>
          <a:p>
            <a:pPr lvl="2"/>
            <a:r>
              <a:rPr lang="hu-HU" dirty="0" smtClean="0"/>
              <a:t>Helyi, USB segítségével</a:t>
            </a:r>
          </a:p>
          <a:p>
            <a:pPr lvl="2"/>
            <a:r>
              <a:rPr lang="hu-HU" dirty="0" smtClean="0"/>
              <a:t>OTA vagy OAD a </a:t>
            </a:r>
            <a:r>
              <a:rPr lang="hu-HU" dirty="0" err="1" smtClean="0"/>
              <a:t>broadcast</a:t>
            </a:r>
            <a:r>
              <a:rPr lang="hu-HU" dirty="0" smtClean="0"/>
              <a:t> csatornából</a:t>
            </a:r>
          </a:p>
          <a:p>
            <a:pPr lvl="2"/>
            <a:r>
              <a:rPr lang="hu-HU" dirty="0" smtClean="0"/>
              <a:t>NSU hálózatról (Network Software Update)</a:t>
            </a:r>
          </a:p>
          <a:p>
            <a:r>
              <a:rPr lang="hu-HU" dirty="0" smtClean="0"/>
              <a:t>Helyi szoftverfrissítés:</a:t>
            </a:r>
          </a:p>
          <a:p>
            <a:pPr lvl="2"/>
            <a:r>
              <a:rPr lang="hu-HU" dirty="0" smtClean="0"/>
              <a:t>STB szoftverek a </a:t>
            </a:r>
            <a:r>
              <a:rPr lang="hu-HU" dirty="0" err="1" smtClean="0"/>
              <a:t>MinDig</a:t>
            </a:r>
            <a:r>
              <a:rPr lang="hu-HU" dirty="0" smtClean="0"/>
              <a:t> TV weblapján</a:t>
            </a:r>
          </a:p>
          <a:p>
            <a:pPr lvl="2"/>
            <a:r>
              <a:rPr lang="hu-HU" dirty="0" err="1" smtClean="0"/>
              <a:t>IDTV-k</a:t>
            </a:r>
            <a:r>
              <a:rPr lang="hu-HU" dirty="0" smtClean="0"/>
              <a:t> esetén ez nagyon sokrétű, weblapon nem vállalható, illetve </a:t>
            </a:r>
            <a:r>
              <a:rPr lang="hu-HU" dirty="0" err="1" smtClean="0"/>
              <a:t>High</a:t>
            </a:r>
            <a:r>
              <a:rPr lang="hu-HU" dirty="0" smtClean="0"/>
              <a:t> End esetén 1 GB is lehet</a:t>
            </a:r>
          </a:p>
          <a:p>
            <a:pPr lvl="2"/>
            <a:r>
              <a:rPr lang="hu-HU" dirty="0" smtClean="0"/>
              <a:t>USB kulcsra letöltve kézzel hajtható végre, ritkán automatikus (</a:t>
            </a:r>
            <a:r>
              <a:rPr lang="hu-HU" dirty="0" err="1" smtClean="0"/>
              <a:t>force</a:t>
            </a:r>
            <a:r>
              <a:rPr lang="hu-HU" dirty="0" smtClean="0"/>
              <a:t>_upgrade pl. Telefunken esetén)</a:t>
            </a:r>
          </a:p>
          <a:p>
            <a:r>
              <a:rPr lang="hu-HU" dirty="0" smtClean="0"/>
              <a:t>Mikor? Minimálisan zavarja a felhasználót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05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2075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Egy kis történelem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36712"/>
            <a:ext cx="8604448" cy="5217444"/>
          </a:xfrm>
        </p:spPr>
        <p:txBody>
          <a:bodyPr>
            <a:normAutofit fontScale="92500"/>
          </a:bodyPr>
          <a:lstStyle/>
          <a:p>
            <a:r>
              <a:rPr lang="hu-HU" dirty="0"/>
              <a:t>2008.12.1.</a:t>
            </a:r>
          </a:p>
          <a:p>
            <a:pPr lvl="2"/>
            <a:r>
              <a:rPr lang="hu-HU" dirty="0" err="1"/>
              <a:t>MinDig</a:t>
            </a:r>
            <a:r>
              <a:rPr lang="hu-HU" dirty="0"/>
              <a:t> TV - Duna TV HD és Duna II SD (</a:t>
            </a:r>
            <a:r>
              <a:rPr lang="hu-HU" dirty="0" smtClean="0"/>
              <a:t>MUX-A</a:t>
            </a:r>
            <a:r>
              <a:rPr lang="hu-HU" dirty="0"/>
              <a:t>, </a:t>
            </a:r>
            <a:r>
              <a:rPr lang="hu-HU" dirty="0" smtClean="0"/>
              <a:t>MUX-C</a:t>
            </a:r>
            <a:r>
              <a:rPr lang="hu-HU" dirty="0"/>
              <a:t>), </a:t>
            </a:r>
            <a:r>
              <a:rPr lang="hu-HU" dirty="0" smtClean="0"/>
              <a:t>MPEG-4</a:t>
            </a:r>
          </a:p>
          <a:p>
            <a:r>
              <a:rPr lang="hu-HU" dirty="0" smtClean="0"/>
              <a:t>2008.12.1.: </a:t>
            </a:r>
            <a:r>
              <a:rPr lang="hu-HU" dirty="0"/>
              <a:t>DVB-H </a:t>
            </a:r>
            <a:r>
              <a:rPr lang="hu-HU" dirty="0" smtClean="0"/>
              <a:t>MUX-B 38-as csatorna</a:t>
            </a:r>
            <a:endParaRPr lang="hu-HU" dirty="0"/>
          </a:p>
          <a:p>
            <a:r>
              <a:rPr lang="hu-HU" dirty="0" smtClean="0"/>
              <a:t>2008.12.23.: </a:t>
            </a:r>
            <a:r>
              <a:rPr lang="hu-HU" dirty="0"/>
              <a:t>m1 HD, m2 </a:t>
            </a:r>
            <a:r>
              <a:rPr lang="hu-HU" dirty="0" smtClean="0"/>
              <a:t>HD, Terra+</a:t>
            </a:r>
            <a:endParaRPr lang="hu-HU" dirty="0"/>
          </a:p>
          <a:p>
            <a:r>
              <a:rPr lang="hu-HU" dirty="0" err="1"/>
              <a:t>Technisat</a:t>
            </a:r>
            <a:r>
              <a:rPr lang="hu-HU" dirty="0"/>
              <a:t> HDT4 – első </a:t>
            </a:r>
            <a:r>
              <a:rPr lang="hu-HU" dirty="0" err="1" smtClean="0"/>
              <a:t>MinDig</a:t>
            </a:r>
            <a:r>
              <a:rPr lang="hu-HU" dirty="0" smtClean="0"/>
              <a:t> TV </a:t>
            </a:r>
            <a:r>
              <a:rPr lang="hu-HU" dirty="0" err="1" smtClean="0"/>
              <a:t>box</a:t>
            </a:r>
            <a:endParaRPr lang="hu-HU" dirty="0" smtClean="0"/>
          </a:p>
          <a:p>
            <a:r>
              <a:rPr lang="hu-HU" dirty="0" smtClean="0"/>
              <a:t>2009.05.08.: </a:t>
            </a:r>
            <a:r>
              <a:rPr lang="hu-HU" dirty="0"/>
              <a:t>RTL </a:t>
            </a:r>
            <a:r>
              <a:rPr lang="hu-HU" dirty="0" smtClean="0"/>
              <a:t>Klub SD</a:t>
            </a:r>
          </a:p>
          <a:p>
            <a:r>
              <a:rPr lang="hu-HU" dirty="0"/>
              <a:t>2010.06.01</a:t>
            </a:r>
            <a:r>
              <a:rPr lang="hu-HU" dirty="0" smtClean="0"/>
              <a:t>.: TV2 SD</a:t>
            </a:r>
            <a:endParaRPr lang="hu-HU" dirty="0"/>
          </a:p>
          <a:p>
            <a:r>
              <a:rPr lang="hu-HU" dirty="0"/>
              <a:t>2010.05.25. </a:t>
            </a:r>
            <a:r>
              <a:rPr lang="hu-HU" dirty="0" smtClean="0"/>
              <a:t>: </a:t>
            </a:r>
            <a:r>
              <a:rPr lang="hu-HU" dirty="0" err="1"/>
              <a:t>MinDig</a:t>
            </a:r>
            <a:r>
              <a:rPr lang="hu-HU" dirty="0"/>
              <a:t> TV </a:t>
            </a:r>
            <a:r>
              <a:rPr lang="hu-HU" dirty="0" smtClean="0"/>
              <a:t>Extra 7+10 csatorna</a:t>
            </a:r>
            <a:endParaRPr lang="hu-HU" dirty="0"/>
          </a:p>
          <a:p>
            <a:r>
              <a:rPr lang="hu-HU" dirty="0"/>
              <a:t>2010.10.29. </a:t>
            </a:r>
            <a:r>
              <a:rPr lang="hu-HU" dirty="0" smtClean="0"/>
              <a:t>: AH </a:t>
            </a:r>
            <a:r>
              <a:rPr lang="hu-HU" dirty="0"/>
              <a:t>i</a:t>
            </a:r>
            <a:r>
              <a:rPr lang="hu-HU" dirty="0" smtClean="0"/>
              <a:t>nformációs csatorna</a:t>
            </a:r>
          </a:p>
        </p:txBody>
      </p:sp>
      <p:pic>
        <p:nvPicPr>
          <p:cNvPr id="10242" name="Picture 2" descr="http://mindigtvextra.hu/design_2013/img/mindig-tv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68960"/>
            <a:ext cx="20955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2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SSU/OTA, avagy OAD folyamata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08719"/>
            <a:ext cx="9144000" cy="5217445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PMT tábla</a:t>
            </a:r>
          </a:p>
          <a:p>
            <a:pPr lvl="3"/>
            <a:r>
              <a:rPr lang="hu-HU" dirty="0" err="1" smtClean="0"/>
              <a:t>data</a:t>
            </a:r>
            <a:r>
              <a:rPr lang="hu-HU" dirty="0" smtClean="0"/>
              <a:t>_</a:t>
            </a:r>
            <a:r>
              <a:rPr lang="hu-HU" dirty="0" err="1" smtClean="0"/>
              <a:t>broadcast</a:t>
            </a:r>
            <a:r>
              <a:rPr lang="hu-HU" dirty="0" smtClean="0"/>
              <a:t>_</a:t>
            </a:r>
            <a:r>
              <a:rPr lang="hu-HU" dirty="0" err="1" smtClean="0"/>
              <a:t>id</a:t>
            </a:r>
            <a:r>
              <a:rPr lang="hu-HU" dirty="0" smtClean="0"/>
              <a:t>_</a:t>
            </a:r>
            <a:r>
              <a:rPr lang="hu-HU" dirty="0" err="1" smtClean="0"/>
              <a:t>descriptor</a:t>
            </a:r>
            <a:r>
              <a:rPr lang="hu-HU" dirty="0" smtClean="0"/>
              <a:t> - OUI </a:t>
            </a:r>
            <a:r>
              <a:rPr lang="hu-HU" dirty="0"/>
              <a:t>– </a:t>
            </a:r>
            <a:r>
              <a:rPr lang="hu-HU" dirty="0" err="1"/>
              <a:t>Organizationally</a:t>
            </a:r>
            <a:r>
              <a:rPr lang="hu-HU" dirty="0"/>
              <a:t> </a:t>
            </a:r>
            <a:r>
              <a:rPr lang="hu-HU" dirty="0" err="1"/>
              <a:t>Unique</a:t>
            </a:r>
            <a:r>
              <a:rPr lang="hu-HU" dirty="0"/>
              <a:t> </a:t>
            </a:r>
            <a:r>
              <a:rPr lang="hu-HU" dirty="0" err="1" smtClean="0"/>
              <a:t>Identifier</a:t>
            </a:r>
            <a:r>
              <a:rPr lang="hu-HU" dirty="0" smtClean="0"/>
              <a:t> tartalmazza és </a:t>
            </a:r>
            <a:r>
              <a:rPr lang="hu-HU" dirty="0" err="1" smtClean="0"/>
              <a:t>flageket</a:t>
            </a:r>
            <a:endParaRPr lang="hu-HU" dirty="0" smtClean="0"/>
          </a:p>
          <a:p>
            <a:r>
              <a:rPr lang="hu-HU" dirty="0" smtClean="0"/>
              <a:t>NIT tábla</a:t>
            </a:r>
          </a:p>
          <a:p>
            <a:pPr lvl="3"/>
            <a:r>
              <a:rPr lang="hu-HU" dirty="0" err="1" smtClean="0"/>
              <a:t>linkage</a:t>
            </a:r>
            <a:r>
              <a:rPr lang="hu-HU" dirty="0" smtClean="0"/>
              <a:t> </a:t>
            </a:r>
            <a:r>
              <a:rPr lang="hu-HU" dirty="0" err="1" smtClean="0"/>
              <a:t>descriptor</a:t>
            </a:r>
            <a:r>
              <a:rPr lang="hu-HU" dirty="0" smtClean="0"/>
              <a:t> - áthivatkozás másik multiplexbe</a:t>
            </a:r>
          </a:p>
          <a:p>
            <a:r>
              <a:rPr lang="hu-HU" dirty="0" smtClean="0"/>
              <a:t>Lehet automatikus vagy kézi</a:t>
            </a:r>
          </a:p>
          <a:p>
            <a:r>
              <a:rPr lang="hu-HU" dirty="0" smtClean="0"/>
              <a:t>Ciklikus kijátszás </a:t>
            </a:r>
            <a:r>
              <a:rPr lang="hu-HU" dirty="0" err="1" smtClean="0"/>
              <a:t>karuszelben</a:t>
            </a:r>
            <a:endParaRPr lang="hu-HU" dirty="0" smtClean="0"/>
          </a:p>
          <a:p>
            <a:r>
              <a:rPr lang="hu-HU" dirty="0" smtClean="0"/>
              <a:t>Automatikus esetben</a:t>
            </a:r>
          </a:p>
          <a:p>
            <a:pPr lvl="3"/>
            <a:r>
              <a:rPr lang="hu-HU" dirty="0" smtClean="0"/>
              <a:t> a háttérben vagy </a:t>
            </a:r>
            <a:r>
              <a:rPr lang="hu-HU" dirty="0" err="1" smtClean="0"/>
              <a:t>stand-by</a:t>
            </a:r>
            <a:r>
              <a:rPr lang="hu-HU" dirty="0" smtClean="0"/>
              <a:t> módba küldéskor kezdi</a:t>
            </a:r>
          </a:p>
          <a:p>
            <a:pPr lvl="3"/>
            <a:r>
              <a:rPr lang="hu-HU" dirty="0" smtClean="0"/>
              <a:t>Éjjel ütemezett időpontban kezdi akár </a:t>
            </a:r>
            <a:r>
              <a:rPr lang="hu-HU" dirty="0" err="1" smtClean="0"/>
              <a:t>full</a:t>
            </a:r>
            <a:r>
              <a:rPr lang="hu-HU" dirty="0" smtClean="0"/>
              <a:t> </a:t>
            </a:r>
            <a:r>
              <a:rPr lang="hu-HU" dirty="0" err="1" smtClean="0"/>
              <a:t>band</a:t>
            </a:r>
            <a:r>
              <a:rPr lang="hu-HU" dirty="0" smtClean="0"/>
              <a:t> </a:t>
            </a:r>
            <a:r>
              <a:rPr lang="hu-HU" dirty="0" err="1" smtClean="0"/>
              <a:t>scan-el</a:t>
            </a:r>
            <a:endParaRPr lang="hu-HU" dirty="0" smtClean="0"/>
          </a:p>
          <a:p>
            <a:pPr lvl="3"/>
            <a:r>
              <a:rPr lang="hu-HU" dirty="0" smtClean="0"/>
              <a:t>Lassú kikapcsolás </a:t>
            </a:r>
            <a:r>
              <a:rPr lang="hu-HU" dirty="0" err="1" smtClean="0"/>
              <a:t>stand-by-kor</a:t>
            </a:r>
            <a:r>
              <a:rPr lang="hu-HU" dirty="0" smtClean="0"/>
              <a:t> induló folyamat esetén, vagy éjjeli folyamatnál a </a:t>
            </a:r>
            <a:r>
              <a:rPr lang="hu-HU" dirty="0" err="1" smtClean="0"/>
              <a:t>SCART-on</a:t>
            </a:r>
            <a:r>
              <a:rPr lang="hu-HU" dirty="0" smtClean="0"/>
              <a:t> csatlakoztatott TV éjjeli bekapcsolása zavaró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0229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9519"/>
          </a:xfrm>
        </p:spPr>
        <p:txBody>
          <a:bodyPr>
            <a:normAutofit/>
          </a:bodyPr>
          <a:lstStyle/>
          <a:p>
            <a:r>
              <a:rPr lang="hu-HU" sz="3200" dirty="0" smtClean="0"/>
              <a:t>ODÁP I. II. fázis</a:t>
            </a:r>
            <a:endParaRPr lang="hu-H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" y="836712"/>
            <a:ext cx="9014672" cy="54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http://www.nfh.hu/data/cms122948/digitalis_atall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09120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ODÁP tapasztalatok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08721"/>
            <a:ext cx="9144000" cy="5217444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~140.000 </a:t>
            </a:r>
            <a:r>
              <a:rPr lang="hu-HU" dirty="0" err="1" smtClean="0"/>
              <a:t>MinDig</a:t>
            </a:r>
            <a:r>
              <a:rPr lang="hu-HU" dirty="0" smtClean="0"/>
              <a:t> TV telepítés</a:t>
            </a:r>
          </a:p>
          <a:p>
            <a:r>
              <a:rPr lang="hu-HU" dirty="0" smtClean="0"/>
              <a:t>~10.000 </a:t>
            </a:r>
            <a:r>
              <a:rPr lang="hu-HU" dirty="0" err="1" smtClean="0"/>
              <a:t>MinDigTV</a:t>
            </a:r>
            <a:r>
              <a:rPr lang="hu-HU" dirty="0" smtClean="0"/>
              <a:t> Extra telepítés</a:t>
            </a:r>
          </a:p>
          <a:p>
            <a:r>
              <a:rPr lang="hu-HU" dirty="0" smtClean="0"/>
              <a:t>Külső RF modulátor, ha nincs más lehetőség</a:t>
            </a:r>
          </a:p>
          <a:p>
            <a:r>
              <a:rPr lang="hu-HU" dirty="0" smtClean="0"/>
              <a:t>Párhuzamosan a </a:t>
            </a:r>
            <a:r>
              <a:rPr lang="hu-HU" dirty="0" err="1" smtClean="0"/>
              <a:t>dividend</a:t>
            </a:r>
            <a:r>
              <a:rPr lang="hu-HU" dirty="0" smtClean="0"/>
              <a:t> I. is megtörtént, ami áthangolásokkal járt</a:t>
            </a:r>
          </a:p>
          <a:p>
            <a:r>
              <a:rPr lang="hu-HU" dirty="0" smtClean="0"/>
              <a:t>Minden vevő áthangolása nem garantálható, de éjszaka </a:t>
            </a:r>
            <a:r>
              <a:rPr lang="hu-HU" dirty="0" err="1" smtClean="0"/>
              <a:t>stand-by-ban</a:t>
            </a:r>
            <a:r>
              <a:rPr lang="hu-HU" dirty="0" smtClean="0"/>
              <a:t> levő készülékek </a:t>
            </a:r>
            <a:r>
              <a:rPr lang="hu-HU" dirty="0" err="1" smtClean="0"/>
              <a:t>full-band-scan</a:t>
            </a:r>
            <a:r>
              <a:rPr lang="hu-HU" dirty="0" smtClean="0"/>
              <a:t> után az aktuális programokat tartalmazzák</a:t>
            </a:r>
          </a:p>
          <a:p>
            <a:r>
              <a:rPr lang="hu-HU" dirty="0" smtClean="0"/>
              <a:t>Kézi újrahangolást bemutató videók és leírások</a:t>
            </a:r>
          </a:p>
          <a:p>
            <a:r>
              <a:rPr lang="hu-HU" dirty="0" smtClean="0"/>
              <a:t>Széles körű tájékoztatás az </a:t>
            </a:r>
            <a:r>
              <a:rPr lang="hu-HU" dirty="0" err="1" smtClean="0"/>
              <a:t>ODÁP-al</a:t>
            </a:r>
            <a:r>
              <a:rPr lang="hu-HU" dirty="0" smtClean="0"/>
              <a:t> kapcsolatos teendőkről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402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Hogyan állunk a multiplexekkel?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08721"/>
            <a:ext cx="9144000" cy="5217444"/>
          </a:xfrm>
        </p:spPr>
        <p:txBody>
          <a:bodyPr/>
          <a:lstStyle/>
          <a:p>
            <a:r>
              <a:rPr lang="hu-HU" dirty="0" smtClean="0"/>
              <a:t>5 multiplex: A,B,C,D,E</a:t>
            </a:r>
          </a:p>
          <a:p>
            <a:r>
              <a:rPr lang="hu-HU" dirty="0" smtClean="0"/>
              <a:t>TV programok száma: 55+1+2 teszt</a:t>
            </a:r>
          </a:p>
          <a:p>
            <a:pPr lvl="2"/>
            <a:r>
              <a:rPr lang="hu-HU" dirty="0" smtClean="0"/>
              <a:t>8 ingyenes 3 </a:t>
            </a:r>
            <a:r>
              <a:rPr lang="hu-HU" dirty="0" err="1" smtClean="0"/>
              <a:t>MUX-on</a:t>
            </a:r>
            <a:r>
              <a:rPr lang="hu-HU" dirty="0" smtClean="0"/>
              <a:t> + AH Info csatorna</a:t>
            </a:r>
          </a:p>
          <a:p>
            <a:pPr lvl="2"/>
            <a:r>
              <a:rPr lang="hu-HU" dirty="0" smtClean="0"/>
              <a:t>47 fizetős 4 </a:t>
            </a:r>
            <a:r>
              <a:rPr lang="hu-HU" dirty="0" err="1" smtClean="0"/>
              <a:t>MUX-on</a:t>
            </a:r>
            <a:endParaRPr lang="hu-HU" dirty="0" smtClean="0"/>
          </a:p>
          <a:p>
            <a:r>
              <a:rPr lang="hu-HU" dirty="0" smtClean="0"/>
              <a:t>Rádió programok száma</a:t>
            </a:r>
          </a:p>
          <a:p>
            <a:pPr lvl="2"/>
            <a:r>
              <a:rPr lang="hu-HU" dirty="0" smtClean="0"/>
              <a:t>4 db közszolgálati rádiócsatorna 1 </a:t>
            </a:r>
            <a:r>
              <a:rPr lang="hu-HU" dirty="0" err="1" smtClean="0"/>
              <a:t>MUX-on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 descr="MinDig TV Extra csatornakiosztás 2014. október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22365"/>
            <a:ext cx="8683724" cy="217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1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multiplex, MUX-A</a:t>
            </a:r>
            <a:endParaRPr lang="hu-HU" sz="3200" dirty="0"/>
          </a:p>
        </p:txBody>
      </p:sp>
      <p:pic>
        <p:nvPicPr>
          <p:cNvPr id="1028" name="Picture 4" descr="Szolgáltatási paraméterek MUX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6" y="1268760"/>
            <a:ext cx="830185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6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B multiplex, MUX-B</a:t>
            </a:r>
            <a:endParaRPr lang="hu-HU" sz="3200" dirty="0"/>
          </a:p>
        </p:txBody>
      </p:sp>
      <p:pic>
        <p:nvPicPr>
          <p:cNvPr id="4098" name="Picture 2" descr="http://mindigtvextra.hu/images/static/Szolgalatatasi_parameterek_MUX_B_2014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6" y="836712"/>
            <a:ext cx="8088834" cy="538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7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C multiplex, MUX-C</a:t>
            </a:r>
            <a:endParaRPr lang="hu-HU" sz="3200" dirty="0"/>
          </a:p>
        </p:txBody>
      </p:sp>
      <p:pic>
        <p:nvPicPr>
          <p:cNvPr id="5122" name="Picture 2" descr="http://mindigtvextra.hu/images/static/Szolgalatatasi_parameterek_MUX_C_2014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45622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D multiplex, MUX-D</a:t>
            </a:r>
            <a:endParaRPr lang="hu-HU" sz="3200" dirty="0"/>
          </a:p>
        </p:txBody>
      </p:sp>
      <p:pic>
        <p:nvPicPr>
          <p:cNvPr id="6146" name="Picture 2" descr="http://mindigtvextra.hu/images/static/Szolgalatatasi_parameterek_MUX_D_2014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88" y="836712"/>
            <a:ext cx="7930752" cy="527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2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E multiplex, MUX-E</a:t>
            </a:r>
            <a:endParaRPr lang="hu-HU" sz="3200" dirty="0"/>
          </a:p>
        </p:txBody>
      </p:sp>
      <p:pic>
        <p:nvPicPr>
          <p:cNvPr id="7170" name="Picture 2" descr="http://mindigtvextra.hu/images/static/Szolgalatatasi_parameterek_MUX_E_2014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0049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Multiplexek lefedettsége</a:t>
            </a:r>
            <a:endParaRPr lang="hu-HU" sz="3200" dirty="0"/>
          </a:p>
        </p:txBody>
      </p:sp>
      <p:pic>
        <p:nvPicPr>
          <p:cNvPr id="8194" name="Picture 2" descr="DVB-T országos lefedettség 2014. augusz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1" y="836712"/>
            <a:ext cx="8520881" cy="525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475656" y="1268760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2014. augusztus</a:t>
            </a:r>
          </a:p>
          <a:p>
            <a:r>
              <a:rPr lang="hu-HU" dirty="0" smtClean="0"/>
              <a:t>A,B,C,D MUX – 99%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7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Egy kis történelem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08721"/>
            <a:ext cx="8686800" cy="5217444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2011.07.19. : MUX-B szerződésmódosítás</a:t>
            </a:r>
          </a:p>
          <a:p>
            <a:r>
              <a:rPr lang="hu-HU" dirty="0" smtClean="0"/>
              <a:t>2011.09.29.</a:t>
            </a:r>
          </a:p>
          <a:p>
            <a:pPr lvl="2"/>
            <a:r>
              <a:rPr lang="hu-HU" dirty="0" smtClean="0"/>
              <a:t>DVB-H sugárzás vége, MUX B felszabadul</a:t>
            </a:r>
          </a:p>
          <a:p>
            <a:pPr lvl="2"/>
            <a:r>
              <a:rPr lang="hu-HU" dirty="0" smtClean="0"/>
              <a:t>09.30.-án elindul a </a:t>
            </a:r>
            <a:r>
              <a:rPr lang="hu-HU" dirty="0" err="1" smtClean="0"/>
              <a:t>MinDigTV</a:t>
            </a:r>
            <a:r>
              <a:rPr lang="hu-HU" dirty="0" smtClean="0"/>
              <a:t> Extra családi csomag</a:t>
            </a:r>
          </a:p>
          <a:p>
            <a:r>
              <a:rPr lang="hu-HU" dirty="0" smtClean="0"/>
              <a:t>2011. vége: MUX-A</a:t>
            </a:r>
            <a:r>
              <a:rPr lang="hu-HU" dirty="0"/>
              <a:t>, </a:t>
            </a:r>
            <a:r>
              <a:rPr lang="hu-HU" dirty="0" smtClean="0"/>
              <a:t>MUX-C </a:t>
            </a:r>
            <a:r>
              <a:rPr lang="hu-HU" dirty="0"/>
              <a:t>– 98</a:t>
            </a:r>
            <a:r>
              <a:rPr lang="hu-HU" dirty="0" smtClean="0"/>
              <a:t>%</a:t>
            </a:r>
          </a:p>
          <a:p>
            <a:r>
              <a:rPr lang="hu-HU" dirty="0" smtClean="0"/>
              <a:t>2012.06.25.: Foci EB alatt 3D sugárzás, m3D</a:t>
            </a:r>
          </a:p>
          <a:p>
            <a:r>
              <a:rPr lang="hu-HU" dirty="0" smtClean="0"/>
              <a:t>2013.07.31.: ODÁP I. ütem</a:t>
            </a:r>
          </a:p>
          <a:p>
            <a:r>
              <a:rPr lang="hu-HU" dirty="0" smtClean="0"/>
              <a:t>2013.09.30.: áthangolás I. ütem vége</a:t>
            </a:r>
          </a:p>
          <a:p>
            <a:r>
              <a:rPr lang="hu-HU" dirty="0" smtClean="0"/>
              <a:t>2013.10.31.: ODÁP II. ütem</a:t>
            </a:r>
          </a:p>
          <a:p>
            <a:r>
              <a:rPr lang="hu-HU" dirty="0" smtClean="0"/>
              <a:t>2013.12.31.: áthangolás II. ütem vége</a:t>
            </a:r>
          </a:p>
          <a:p>
            <a:r>
              <a:rPr lang="hu-HU" dirty="0" smtClean="0"/>
              <a:t>2013.11.01-től: 60-69-es csatornák teljes kiürítése</a:t>
            </a:r>
          </a:p>
          <a:p>
            <a:r>
              <a:rPr lang="hu-HU" dirty="0" smtClean="0"/>
              <a:t>2014.10.01: MUX-D, MUX-E indítása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26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MUX-E lefedettsége</a:t>
            </a:r>
            <a:endParaRPr lang="hu-HU" sz="3200" dirty="0"/>
          </a:p>
        </p:txBody>
      </p:sp>
      <p:pic>
        <p:nvPicPr>
          <p:cNvPr id="9218" name="Picture 2" descr="MinDig TV Extra - Kiegészít&amp;odblac; csomagok elérhet&amp;odblac;sége (tet&amp;odblac;antennás lefedettség) - E multip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3" y="836712"/>
            <a:ext cx="846624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475656" y="1340768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Kb. 80%-os lefedettség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60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/>
              <a:t>DVB-T2 vs. DVB-T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52737"/>
            <a:ext cx="4211960" cy="5073428"/>
          </a:xfrm>
        </p:spPr>
        <p:txBody>
          <a:bodyPr>
            <a:normAutofit fontScale="92500" lnSpcReduction="10000"/>
          </a:bodyPr>
          <a:lstStyle/>
          <a:p>
            <a:r>
              <a:rPr lang="hu-HU" sz="2800" dirty="0" smtClean="0"/>
              <a:t>DVB-T2-t is használók</a:t>
            </a:r>
          </a:p>
          <a:p>
            <a:r>
              <a:rPr lang="hu-HU" sz="2800" dirty="0" smtClean="0"/>
              <a:t>Késői bevezetők technológiai ugrása</a:t>
            </a:r>
          </a:p>
          <a:p>
            <a:r>
              <a:rPr lang="hu-HU" sz="2800" dirty="0" smtClean="0"/>
              <a:t>Átvezetés T/T2-t is tudó </a:t>
            </a:r>
            <a:r>
              <a:rPr lang="hu-HU" sz="2800" dirty="0" err="1" smtClean="0"/>
              <a:t>tuner</a:t>
            </a:r>
            <a:r>
              <a:rPr lang="hu-HU" sz="2800" dirty="0"/>
              <a:t> </a:t>
            </a:r>
            <a:r>
              <a:rPr lang="hu-HU" sz="2800" dirty="0" smtClean="0"/>
              <a:t>és/vagy </a:t>
            </a:r>
            <a:r>
              <a:rPr lang="hu-HU" sz="2800" dirty="0" err="1" smtClean="0"/>
              <a:t>demodulátor</a:t>
            </a:r>
            <a:r>
              <a:rPr lang="hu-HU" sz="2800" dirty="0" smtClean="0"/>
              <a:t> chipekkel</a:t>
            </a:r>
          </a:p>
          <a:p>
            <a:r>
              <a:rPr lang="hu-HU" sz="2800" dirty="0" err="1" smtClean="0"/>
              <a:t>IDTV-k</a:t>
            </a:r>
            <a:r>
              <a:rPr lang="hu-HU" sz="2800" dirty="0" smtClean="0"/>
              <a:t> esetén jobb a helyzet közép és felső kategóriában</a:t>
            </a:r>
          </a:p>
          <a:p>
            <a:r>
              <a:rPr lang="hu-HU" sz="2800" dirty="0" err="1" smtClean="0"/>
              <a:t>Dividend</a:t>
            </a:r>
            <a:r>
              <a:rPr lang="hu-HU" sz="2800" dirty="0" smtClean="0"/>
              <a:t> 2. fázisa esetén nagy eséllyel meg kell lépni</a:t>
            </a:r>
          </a:p>
          <a:p>
            <a:endParaRPr lang="hu-HU" sz="28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494" y="1052736"/>
            <a:ext cx="47910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770" y="5329461"/>
            <a:ext cx="4800799" cy="58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4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HbbTV most</a:t>
            </a:r>
            <a:endParaRPr lang="hu-HU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" y="1075995"/>
            <a:ext cx="4677428" cy="470600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98975"/>
            <a:ext cx="4382112" cy="405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126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512" y="3861048"/>
            <a:ext cx="4248472" cy="1752600"/>
          </a:xfrm>
        </p:spPr>
        <p:txBody>
          <a:bodyPr/>
          <a:lstStyle/>
          <a:p>
            <a:pPr algn="ctr"/>
            <a:r>
              <a:rPr lang="hu-HU" dirty="0" err="1" smtClean="0">
                <a:hlinkClick r:id="rId2"/>
              </a:rPr>
              <a:t>Gnandt</a:t>
            </a:r>
            <a:r>
              <a:rPr lang="hu-HU" dirty="0" smtClean="0">
                <a:hlinkClick r:id="rId2"/>
              </a:rPr>
              <a:t> András</a:t>
            </a:r>
          </a:p>
          <a:p>
            <a:pPr algn="ctr"/>
            <a:r>
              <a:rPr lang="hu-HU" dirty="0" smtClean="0">
                <a:hlinkClick r:id="rId2"/>
              </a:rPr>
              <a:t>Antenna Hungária </a:t>
            </a:r>
            <a:r>
              <a:rPr lang="hu-HU" dirty="0" err="1" smtClean="0">
                <a:hlinkClick r:id="rId2"/>
              </a:rPr>
              <a:t>Zrt</a:t>
            </a:r>
            <a:r>
              <a:rPr lang="hu-HU" dirty="0" smtClean="0">
                <a:hlinkClick r:id="rId2"/>
              </a:rPr>
              <a:t>.</a:t>
            </a:r>
          </a:p>
          <a:p>
            <a:pPr algn="ctr"/>
            <a:r>
              <a:rPr lang="hu-HU" dirty="0" err="1" smtClean="0">
                <a:hlinkClick r:id="rId2"/>
              </a:rPr>
              <a:t>gnandta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ahrt.hu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42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DVB-T vevőkészülékek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5544616"/>
          </a:xfrm>
        </p:spPr>
        <p:txBody>
          <a:bodyPr>
            <a:normAutofit/>
          </a:bodyPr>
          <a:lstStyle/>
          <a:p>
            <a:r>
              <a:rPr lang="hu-HU" dirty="0" smtClean="0"/>
              <a:t>STB, avagy </a:t>
            </a:r>
            <a:r>
              <a:rPr lang="hu-HU" dirty="0" err="1" smtClean="0"/>
              <a:t>set-top-box</a:t>
            </a:r>
            <a:r>
              <a:rPr lang="hu-HU" dirty="0" smtClean="0"/>
              <a:t> (FTA, beépített CA)</a:t>
            </a:r>
          </a:p>
          <a:p>
            <a:r>
              <a:rPr lang="hu-HU" dirty="0" smtClean="0"/>
              <a:t>IDTV + CA modul</a:t>
            </a:r>
          </a:p>
          <a:p>
            <a:r>
              <a:rPr lang="hu-HU" dirty="0" smtClean="0"/>
              <a:t>PC kártyák,USB </a:t>
            </a:r>
            <a:r>
              <a:rPr lang="hu-HU" dirty="0" err="1" smtClean="0"/>
              <a:t>tuner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 smtClean="0"/>
              <a:t>MinDig</a:t>
            </a:r>
            <a:r>
              <a:rPr lang="hu-HU" dirty="0" smtClean="0"/>
              <a:t> TV matricarendszer csak az STB és IDTV vevőkkel foglalkozik</a:t>
            </a:r>
          </a:p>
          <a:p>
            <a:r>
              <a:rPr lang="hu-HU" dirty="0" smtClean="0"/>
              <a:t>PC kártyák és az USB </a:t>
            </a:r>
            <a:r>
              <a:rPr lang="hu-HU" dirty="0" err="1" smtClean="0"/>
              <a:t>tuner</a:t>
            </a:r>
            <a:r>
              <a:rPr lang="hu-HU" dirty="0" smtClean="0"/>
              <a:t> nem zárt egység, túlzottan szerteágazó szoftver és hardver platform</a:t>
            </a:r>
          </a:p>
          <a:p>
            <a:r>
              <a:rPr lang="hu-HU" dirty="0" smtClean="0"/>
              <a:t>CA modul kompatibilitás mérés is történik, a </a:t>
            </a:r>
            <a:r>
              <a:rPr lang="hu-HU" dirty="0" err="1" smtClean="0"/>
              <a:t>MinDig</a:t>
            </a:r>
            <a:r>
              <a:rPr lang="hu-HU" dirty="0" smtClean="0"/>
              <a:t> TV </a:t>
            </a:r>
            <a:r>
              <a:rPr lang="hu-HU" dirty="0" err="1" smtClean="0"/>
              <a:t>Extra-hoz</a:t>
            </a:r>
            <a:r>
              <a:rPr lang="hu-HU" dirty="0" smtClean="0"/>
              <a:t> adott modulokra</a:t>
            </a:r>
          </a:p>
          <a:p>
            <a:endParaRPr lang="hu-HU" dirty="0"/>
          </a:p>
        </p:txBody>
      </p:sp>
      <p:pic>
        <p:nvPicPr>
          <p:cNvPr id="3074" name="Picture 2" descr="http://mindigtvextra.hu/images/CA-modul_csomago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83971"/>
            <a:ext cx="1656184" cy="132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0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90067"/>
          </a:xfrm>
        </p:spPr>
        <p:txBody>
          <a:bodyPr>
            <a:noAutofit/>
          </a:bodyPr>
          <a:lstStyle/>
          <a:p>
            <a:r>
              <a:rPr lang="hu-HU" sz="3200" dirty="0" smtClean="0"/>
              <a:t>Vevőkészülékek piaca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764705"/>
            <a:ext cx="9036496" cy="536146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Magyarországon bárki forgalmazhat DVB-T vételre képes vevőkészüléket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MinDig</a:t>
            </a:r>
            <a:r>
              <a:rPr lang="hu-HU" dirty="0" smtClean="0"/>
              <a:t> TV matricát egy laborunkban történő bevizsgálás után lehet megkapni</a:t>
            </a:r>
          </a:p>
          <a:p>
            <a:r>
              <a:rPr lang="hu-HU" dirty="0" smtClean="0"/>
              <a:t>A forgalomban lehetnek matricás és nem matricás készülékek is, amennyiben megfelelnek az EMC feltételeknek</a:t>
            </a:r>
          </a:p>
          <a:p>
            <a:r>
              <a:rPr lang="hu-HU" dirty="0" smtClean="0"/>
              <a:t>EMC-t a matricarendszer nem vizsgál</a:t>
            </a:r>
          </a:p>
          <a:p>
            <a:r>
              <a:rPr lang="hu-HU" dirty="0" smtClean="0"/>
              <a:t>Tartalmaznia kell: „A készülék alkalmas a magyarországi földfelszíni, szabad hozzáférésű digitális televíziós műsorszórás vételére” feliratot</a:t>
            </a:r>
            <a:endParaRPr lang="hu-HU" dirty="0"/>
          </a:p>
        </p:txBody>
      </p:sp>
      <p:pic>
        <p:nvPicPr>
          <p:cNvPr id="2050" name="Picture 2" descr="MinDig 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99392"/>
            <a:ext cx="14287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8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Gyártók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496" y="836712"/>
            <a:ext cx="9073008" cy="5184576"/>
          </a:xfrm>
        </p:spPr>
        <p:txBody>
          <a:bodyPr/>
          <a:lstStyle/>
          <a:p>
            <a:r>
              <a:rPr lang="hu-HU" dirty="0" smtClean="0"/>
              <a:t>Gyártói és forgalmazói megkeresésre is elvégezzük a teszteket</a:t>
            </a:r>
          </a:p>
          <a:p>
            <a:r>
              <a:rPr lang="hu-HU" dirty="0" smtClean="0"/>
              <a:t>Utóbbi időben az OEM gyártók felvásárolják a márkaneveket</a:t>
            </a:r>
          </a:p>
          <a:p>
            <a:r>
              <a:rPr lang="hu-HU" dirty="0" smtClean="0"/>
              <a:t>Több platformot fejlesztenek: általában alsó-, közép- és felső kategóriás készülékeket</a:t>
            </a:r>
          </a:p>
          <a:p>
            <a:r>
              <a:rPr lang="hu-HU" dirty="0" smtClean="0"/>
              <a:t>STB esetén csak FTA és beépített </a:t>
            </a:r>
            <a:r>
              <a:rPr lang="hu-HU" dirty="0" err="1" smtClean="0"/>
              <a:t>Conax</a:t>
            </a:r>
            <a:endParaRPr lang="hu-HU" dirty="0" smtClean="0"/>
          </a:p>
          <a:p>
            <a:r>
              <a:rPr lang="hu-HU" dirty="0" err="1" smtClean="0"/>
              <a:t>IDTV-k</a:t>
            </a:r>
            <a:r>
              <a:rPr lang="hu-HU" dirty="0" smtClean="0"/>
              <a:t> esetén CI vagy CI+ csatlakozó felület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52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MinDig</a:t>
            </a:r>
            <a:r>
              <a:rPr lang="hu-HU" sz="3200" dirty="0" smtClean="0"/>
              <a:t> TV matricarendszer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5289452"/>
          </a:xfrm>
        </p:spPr>
        <p:txBody>
          <a:bodyPr/>
          <a:lstStyle/>
          <a:p>
            <a:r>
              <a:rPr lang="hu-HU" dirty="0" smtClean="0">
                <a:hlinkClick r:id="rId2"/>
              </a:rPr>
              <a:t>http://development.mindigtv.hu</a:t>
            </a:r>
            <a:endParaRPr lang="hu-HU" dirty="0" smtClean="0"/>
          </a:p>
          <a:p>
            <a:r>
              <a:rPr lang="hu-HU" dirty="0" smtClean="0"/>
              <a:t>Publikus specifikáció és tesztesetek</a:t>
            </a:r>
          </a:p>
          <a:p>
            <a:r>
              <a:rPr lang="hu-HU" dirty="0" smtClean="0"/>
              <a:t>Folyamatok leírása</a:t>
            </a:r>
          </a:p>
          <a:p>
            <a:r>
              <a:rPr lang="hu-HU" dirty="0" smtClean="0"/>
              <a:t>Fókuszban a felhasználói élmény</a:t>
            </a:r>
          </a:p>
          <a:p>
            <a:r>
              <a:rPr lang="hu-HU" dirty="0" smtClean="0"/>
              <a:t>A legtöbb folyamat legyen automatikus, minimálisan zavarja a felhasználót</a:t>
            </a:r>
          </a:p>
          <a:p>
            <a:r>
              <a:rPr lang="hu-HU" dirty="0"/>
              <a:t>CA külföldi tesztelési </a:t>
            </a:r>
            <a:r>
              <a:rPr lang="hu-HU" dirty="0" smtClean="0"/>
              <a:t>lehetőségei</a:t>
            </a:r>
          </a:p>
          <a:p>
            <a:r>
              <a:rPr lang="hu-HU" dirty="0" smtClean="0"/>
              <a:t>STB és IDTV eltérések (pl. video kimenetek, CA modul)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9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io_sablon_4-3">
  <a:themeElements>
    <a:clrScheme name="Egyéni 2. séma">
      <a:dk1>
        <a:sysClr val="windowText" lastClr="000000"/>
      </a:dk1>
      <a:lt1>
        <a:sysClr val="window" lastClr="FFFFFF"/>
      </a:lt1>
      <a:dk2>
        <a:srgbClr val="FF0000"/>
      </a:dk2>
      <a:lt2>
        <a:srgbClr val="EEECE1"/>
      </a:lt2>
      <a:accent1>
        <a:srgbClr val="9BBB59"/>
      </a:accent1>
      <a:accent2>
        <a:srgbClr val="EBF1DD"/>
      </a:accent2>
      <a:accent3>
        <a:srgbClr val="D7E3BC"/>
      </a:accent3>
      <a:accent4>
        <a:srgbClr val="C3D69B"/>
      </a:accent4>
      <a:accent5>
        <a:srgbClr val="76923C"/>
      </a:accent5>
      <a:accent6>
        <a:srgbClr val="4F6128"/>
      </a:accent6>
      <a:hlink>
        <a:srgbClr val="FF0000"/>
      </a:hlink>
      <a:folHlink>
        <a:srgbClr val="4F6128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_x00ed_r_x00e1_s xmlns="b8cb9990-e07e-49f6-8d32-133121113ab1">4:3 képarányú prezentációs sablon, különböző elrendezésekkel</Le_x00ed_r_x00e1_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D6BC4EA96CCE54E8BEB1F6FAEEC57B5" ma:contentTypeVersion="1" ma:contentTypeDescription="Új dokumentum létrehozása." ma:contentTypeScope="" ma:versionID="199b1bea3db93dae770b9d799787ee34">
  <xsd:schema xmlns:xsd="http://www.w3.org/2001/XMLSchema" xmlns:xs="http://www.w3.org/2001/XMLSchema" xmlns:p="http://schemas.microsoft.com/office/2006/metadata/properties" xmlns:ns2="b8cb9990-e07e-49f6-8d32-133121113ab1" targetNamespace="http://schemas.microsoft.com/office/2006/metadata/properties" ma:root="true" ma:fieldsID="7b1cb9fe5b4d53d1bc1b3656f3e5884a" ns2:_="">
    <xsd:import namespace="b8cb9990-e07e-49f6-8d32-133121113ab1"/>
    <xsd:element name="properties">
      <xsd:complexType>
        <xsd:sequence>
          <xsd:element name="documentManagement">
            <xsd:complexType>
              <xsd:all>
                <xsd:element ref="ns2:Le_x00ed_r_x00e1_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cb9990-e07e-49f6-8d32-133121113ab1" elementFormDefault="qualified">
    <xsd:import namespace="http://schemas.microsoft.com/office/2006/documentManagement/types"/>
    <xsd:import namespace="http://schemas.microsoft.com/office/infopath/2007/PartnerControls"/>
    <xsd:element name="Le_x00ed_r_x00e1_s" ma:index="8" nillable="true" ma:displayName="Leírás" ma:internalName="Le_x00ed_r_x00e1_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38DA8F-1402-41A2-920C-1CC476389F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037FF0-0E6E-4AB1-A193-0A4E31541124}">
  <ds:schemaRefs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b8cb9990-e07e-49f6-8d32-133121113ab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1F6D58D-0945-469A-A9CB-F7D392D64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cb9990-e07e-49f6-8d32-133121113a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</TotalTime>
  <Words>2283</Words>
  <Application>Microsoft Office PowerPoint</Application>
  <PresentationFormat>Diavetítés a képernyőre (4:3 oldalarány)</PresentationFormat>
  <Paragraphs>337</Paragraphs>
  <Slides>53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53</vt:i4>
      </vt:variant>
    </vt:vector>
  </HeadingPairs>
  <TitlesOfParts>
    <vt:vector size="54" baseType="lpstr">
      <vt:lpstr>Prezentacio_sablon_4-3</vt:lpstr>
      <vt:lpstr>A DVB-T bevezetése Magyarországon</vt:lpstr>
      <vt:lpstr>Tartalom</vt:lpstr>
      <vt:lpstr>Egy kis történelem</vt:lpstr>
      <vt:lpstr>Egy kis történelem</vt:lpstr>
      <vt:lpstr>Egy kis történelem</vt:lpstr>
      <vt:lpstr>DVB-T vevőkészülékek</vt:lpstr>
      <vt:lpstr>Vevőkészülékek piaca</vt:lpstr>
      <vt:lpstr>Gyártók</vt:lpstr>
      <vt:lpstr>MinDig TV matricarendszer</vt:lpstr>
      <vt:lpstr>Vevőantennák, erősítők</vt:lpstr>
      <vt:lpstr>LTE szűrés most és később</vt:lpstr>
      <vt:lpstr>Professzionális LTE szűrő</vt:lpstr>
      <vt:lpstr>Antenna beállítása</vt:lpstr>
      <vt:lpstr>Az SFN mítosz</vt:lpstr>
      <vt:lpstr>STB RF tuner mérések</vt:lpstr>
      <vt:lpstr>RF hurok és modulátor</vt:lpstr>
      <vt:lpstr>A készülék hangolása</vt:lpstr>
      <vt:lpstr>Kedvencek lista</vt:lpstr>
      <vt:lpstr>Dinamikus programfrissítés</vt:lpstr>
      <vt:lpstr>Kvázi-statikus programfrissítés</vt:lpstr>
      <vt:lpstr>Az idő vétele</vt:lpstr>
      <vt:lpstr>Info bar és EPG</vt:lpstr>
      <vt:lpstr>Szülői zár</vt:lpstr>
      <vt:lpstr>Audio prioritás és eredeti hang</vt:lpstr>
      <vt:lpstr>Audio mérések</vt:lpstr>
      <vt:lpstr>Multitone 16 generátorjel</vt:lpstr>
      <vt:lpstr>Multitone 31 generátorjel</vt:lpstr>
      <vt:lpstr>32 kbps SBR bekapcsolva</vt:lpstr>
      <vt:lpstr>64 kbps SBR bekapcsolva</vt:lpstr>
      <vt:lpstr>96 kbps SBR bekapcsolva</vt:lpstr>
      <vt:lpstr>32 kbps fehérzaj átvitel</vt:lpstr>
      <vt:lpstr>64 kbps fehérzaj átvitel</vt:lpstr>
      <vt:lpstr>96 kbps fehérzaj átvitel</vt:lpstr>
      <vt:lpstr>Audio mérések összefoglalva</vt:lpstr>
      <vt:lpstr>Teletext és feliratozás</vt:lpstr>
      <vt:lpstr>Timeshift és felvétel</vt:lpstr>
      <vt:lpstr>CA modul</vt:lpstr>
      <vt:lpstr>Kódolt programok</vt:lpstr>
      <vt:lpstr>Rendszerszoftver frissítés</vt:lpstr>
      <vt:lpstr>SSU/OTA, avagy OAD folyamata</vt:lpstr>
      <vt:lpstr>ODÁP I. II. fázis</vt:lpstr>
      <vt:lpstr>ODÁP tapasztalatok</vt:lpstr>
      <vt:lpstr>Hogyan állunk a multiplexekkel?</vt:lpstr>
      <vt:lpstr>A multiplex, MUX-A</vt:lpstr>
      <vt:lpstr>B multiplex, MUX-B</vt:lpstr>
      <vt:lpstr>C multiplex, MUX-C</vt:lpstr>
      <vt:lpstr>D multiplex, MUX-D</vt:lpstr>
      <vt:lpstr>E multiplex, MUX-E</vt:lpstr>
      <vt:lpstr>Multiplexek lefedettsége</vt:lpstr>
      <vt:lpstr>MUX-E lefedettsége</vt:lpstr>
      <vt:lpstr>DVB-T2 vs. DVB-T</vt:lpstr>
      <vt:lpstr>HbbTV most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Tóth Emese (AH/Petzval)</dc:creator>
  <cp:lastModifiedBy>Gnandt András</cp:lastModifiedBy>
  <cp:revision>264</cp:revision>
  <dcterms:created xsi:type="dcterms:W3CDTF">2014-07-09T13:29:09Z</dcterms:created>
  <dcterms:modified xsi:type="dcterms:W3CDTF">2014-11-11T12:27:40Z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0x0101009D6BC4EA96CCE54E8BEB1F6FAEEC57B5</vt:lpwstr>
  </property>
</Properties>
</file>